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5" r:id="rId5"/>
    <p:sldId id="258" r:id="rId6"/>
    <p:sldId id="261" r:id="rId7"/>
    <p:sldId id="259" r:id="rId8"/>
    <p:sldId id="262" r:id="rId9"/>
    <p:sldId id="260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11D8B-6643-4953-8456-0D86909685E2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91D3A-E9D8-4F58-827A-75682ED1A2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73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91D3A-E9D8-4F58-827A-75682ED1A2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37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942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960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7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380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2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6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82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39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19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0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95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BFE2C-1912-4DE7-A14A-9317471EB68D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BF3BB-C6CA-4431-B09F-D85AA916C7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3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0937" y="1971449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Жінки</a:t>
            </a:r>
            <a:r>
              <a:rPr lang="ru-RU" b="1" dirty="0" smtClean="0"/>
              <a:t> - лауреатки </a:t>
            </a:r>
            <a:r>
              <a:rPr lang="ru-RU" b="1" dirty="0" err="1" smtClean="0"/>
              <a:t>Нобелівської</a:t>
            </a:r>
            <a:r>
              <a:rPr lang="ru-RU" b="1" dirty="0" smtClean="0"/>
              <a:t> </a:t>
            </a:r>
            <a:r>
              <a:rPr lang="ru-RU" b="1" dirty="0" err="1" smtClean="0"/>
              <a:t>премії</a:t>
            </a:r>
            <a:r>
              <a:rPr lang="ru-RU" b="1" dirty="0" smtClean="0"/>
              <a:t> з </a:t>
            </a:r>
            <a:r>
              <a:rPr lang="ru-RU" b="1" dirty="0" err="1" smtClean="0"/>
              <a:t>фізики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4652" y="5362303"/>
            <a:ext cx="6326777" cy="1391194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uk-UA" dirty="0" err="1" smtClean="0"/>
              <a:t>ідготував</a:t>
            </a:r>
            <a:endParaRPr lang="uk-UA" dirty="0" smtClean="0"/>
          </a:p>
          <a:p>
            <a:r>
              <a:rPr lang="uk-UA" dirty="0" smtClean="0"/>
              <a:t>Учень 11 класу</a:t>
            </a:r>
          </a:p>
          <a:p>
            <a:r>
              <a:rPr lang="uk-UA" dirty="0" smtClean="0"/>
              <a:t>Біб Максим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286" y="0"/>
            <a:ext cx="3236714" cy="2327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97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1336" y="266945"/>
            <a:ext cx="5371011" cy="993412"/>
          </a:xfrm>
        </p:spPr>
        <p:txBody>
          <a:bodyPr/>
          <a:lstStyle/>
          <a:p>
            <a:r>
              <a:rPr lang="uk-UA" b="1" u="sng" dirty="0" smtClean="0">
                <a:solidFill>
                  <a:srgbClr val="FF0000"/>
                </a:solidFill>
              </a:rPr>
              <a:t>Цікаві факти з життя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730" y="1814052"/>
            <a:ext cx="9304968" cy="4362911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400" dirty="0" smtClean="0"/>
              <a:t>У лауреата </a:t>
            </a:r>
            <a:r>
              <a:rPr lang="ru-RU" sz="2400" dirty="0" err="1" smtClean="0"/>
              <a:t>Нобелівської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премії</a:t>
            </a:r>
            <a:r>
              <a:rPr lang="ru-RU" sz="2400" dirty="0" smtClean="0"/>
              <a:t> з </a:t>
            </a:r>
            <a:r>
              <a:rPr lang="ru-RU" sz="2400" dirty="0" err="1" smtClean="0"/>
              <a:t>фізики</a:t>
            </a:r>
            <a:r>
              <a:rPr lang="ru-RU" sz="2400" dirty="0" smtClean="0"/>
              <a:t> 2018 року </a:t>
            </a:r>
            <a:r>
              <a:rPr lang="ru-RU" sz="2400" dirty="0" err="1" smtClean="0"/>
              <a:t>Донни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Стрікленд</a:t>
            </a:r>
            <a:r>
              <a:rPr lang="ru-RU" sz="2400" dirty="0" smtClean="0"/>
              <a:t> не </a:t>
            </a:r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 smtClean="0"/>
              <a:t>своїй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сторінці</a:t>
            </a:r>
            <a:r>
              <a:rPr lang="ru-RU" sz="2400" dirty="0" smtClean="0"/>
              <a:t> в «</a:t>
            </a:r>
            <a:r>
              <a:rPr lang="ru-RU" sz="2400" dirty="0" err="1" smtClean="0"/>
              <a:t>Вікіпедії</a:t>
            </a:r>
            <a:r>
              <a:rPr lang="ru-RU" sz="2400" dirty="0" smtClean="0"/>
              <a:t>» до тих </a:t>
            </a:r>
            <a:r>
              <a:rPr lang="ru-RU" sz="2400" dirty="0" err="1" smtClean="0"/>
              <a:t>пір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marL="514350" indent="-514350">
              <a:buAutoNum type="arabicParenR"/>
            </a:pPr>
            <a:r>
              <a:rPr lang="ru-RU" sz="2400" dirty="0" err="1" smtClean="0"/>
              <a:t>поки</a:t>
            </a:r>
            <a:r>
              <a:rPr lang="ru-RU" sz="2400" dirty="0" smtClean="0"/>
              <a:t> </a:t>
            </a:r>
            <a:r>
              <a:rPr lang="ru-RU" sz="2400" dirty="0" smtClean="0"/>
              <a:t>вона не </a:t>
            </a:r>
            <a:r>
              <a:rPr lang="ru-RU" sz="2400" dirty="0" err="1" smtClean="0"/>
              <a:t>отримала</a:t>
            </a:r>
            <a:r>
              <a:rPr lang="ru-RU" sz="2400" dirty="0" smtClean="0"/>
              <a:t> </a:t>
            </a:r>
            <a:r>
              <a:rPr lang="ru-RU" sz="2400" dirty="0" err="1" smtClean="0"/>
              <a:t>цю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премію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uk-UA" sz="2400" dirty="0" smtClean="0"/>
              <a:t>Має 5 нагород і почесних звань.</a:t>
            </a:r>
          </a:p>
          <a:p>
            <a:pPr marL="514350" indent="-514350">
              <a:buAutoNum type="arabicParenR"/>
            </a:pPr>
            <a:r>
              <a:rPr lang="ru-RU" sz="2400" dirty="0"/>
              <a:t>Вона є доцентом в </a:t>
            </a:r>
            <a:r>
              <a:rPr lang="ru-RU" sz="2400" dirty="0" err="1"/>
              <a:t>Університеті</a:t>
            </a:r>
            <a:r>
              <a:rPr lang="ru-RU" sz="2400" dirty="0"/>
              <a:t> </a:t>
            </a:r>
            <a:r>
              <a:rPr lang="ru-RU" sz="2400" dirty="0" smtClean="0"/>
              <a:t>Ватерлоо.</a:t>
            </a:r>
          </a:p>
          <a:p>
            <a:pPr marL="514350" indent="-514350">
              <a:buAutoNum type="arabicParenR"/>
            </a:pPr>
            <a:r>
              <a:rPr lang="ru-RU" sz="2400" dirty="0" err="1"/>
              <a:t>Техніка</a:t>
            </a:r>
            <a:r>
              <a:rPr lang="ru-RU" sz="2400" dirty="0"/>
              <a:t>, </a:t>
            </a:r>
            <a:r>
              <a:rPr lang="ru-RU" sz="2400" dirty="0" smtClean="0"/>
              <a:t>яку </a:t>
            </a:r>
            <a:r>
              <a:rPr lang="ru-RU" sz="2400" dirty="0" err="1" smtClean="0"/>
              <a:t>розробили</a:t>
            </a:r>
            <a:r>
              <a:rPr lang="ru-RU" sz="2400" dirty="0" smtClean="0"/>
              <a:t> </a:t>
            </a:r>
            <a:r>
              <a:rPr lang="ru-RU" sz="2400" dirty="0"/>
              <a:t>Жерар Мору та Донна </a:t>
            </a:r>
            <a:r>
              <a:rPr lang="ru-RU" sz="2400" dirty="0" err="1"/>
              <a:t>Стрікленд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</a:t>
            </a:r>
            <a:r>
              <a:rPr lang="ru-RU" sz="2400" dirty="0" err="1" smtClean="0"/>
              <a:t>відкрила</a:t>
            </a:r>
            <a:r>
              <a:rPr lang="ru-RU" sz="2400" dirty="0" smtClean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напрямки </a:t>
            </a:r>
            <a:r>
              <a:rPr lang="ru-RU" sz="2400" dirty="0" err="1"/>
              <a:t>досліджень</a:t>
            </a:r>
            <a:r>
              <a:rPr lang="ru-RU" sz="2400" dirty="0"/>
              <a:t> та </a:t>
            </a:r>
            <a:r>
              <a:rPr lang="ru-RU" sz="2400" dirty="0" err="1"/>
              <a:t>застосовується</a:t>
            </a:r>
            <a:r>
              <a:rPr lang="ru-RU" sz="2400" dirty="0"/>
              <a:t> в </a:t>
            </a:r>
            <a:r>
              <a:rPr lang="ru-RU" sz="2400" dirty="0" smtClean="0"/>
              <a:t>       </a:t>
            </a:r>
            <a:r>
              <a:rPr lang="ru-RU" sz="2400" dirty="0" err="1" smtClean="0"/>
              <a:t>промисловості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медицині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32" y="2374491"/>
            <a:ext cx="3952568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02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7263" y="2272937"/>
            <a:ext cx="5510348" cy="2017259"/>
          </a:xfrm>
        </p:spPr>
        <p:txBody>
          <a:bodyPr>
            <a:noAutofit/>
          </a:bodyPr>
          <a:lstStyle/>
          <a:p>
            <a:r>
              <a:rPr lang="uk-UA" sz="6000" b="1" dirty="0" smtClean="0"/>
              <a:t>Дякую за увагу!</a:t>
            </a:r>
            <a:r>
              <a:rPr lang="ru-RU" sz="6000" b="1" dirty="0" smtClean="0"/>
              <a:t/>
            </a:r>
            <a:br>
              <a:rPr lang="ru-RU" sz="6000" b="1" dirty="0" smtClean="0"/>
            </a:br>
            <a:endParaRPr lang="ru-RU" sz="6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82" y="3200400"/>
            <a:ext cx="2765888" cy="328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9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98617"/>
            <a:ext cx="9141824" cy="4624252"/>
          </a:xfrm>
        </p:spPr>
        <p:txBody>
          <a:bodyPr>
            <a:normAutofit/>
          </a:bodyPr>
          <a:lstStyle/>
          <a:p>
            <a:r>
              <a:rPr lang="ru-RU" b="1" dirty="0" err="1"/>
              <a:t>Нобелівська</a:t>
            </a:r>
            <a:r>
              <a:rPr lang="ru-RU" b="1" dirty="0"/>
              <a:t> </a:t>
            </a:r>
            <a:r>
              <a:rPr lang="ru-RU" b="1" dirty="0" err="1"/>
              <a:t>премія</a:t>
            </a:r>
            <a:r>
              <a:rPr lang="ru-RU" dirty="0"/>
              <a:t> </a:t>
            </a:r>
            <a:r>
              <a:rPr lang="en-US" dirty="0"/>
              <a:t> — </a:t>
            </a:r>
            <a:r>
              <a:rPr lang="ru-RU" dirty="0"/>
              <a:t>престижна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премія</a:t>
            </a:r>
            <a:r>
              <a:rPr lang="ru-RU" dirty="0"/>
              <a:t>, заснована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заповіту</a:t>
            </a:r>
            <a:r>
              <a:rPr lang="ru-RU" dirty="0"/>
              <a:t> </a:t>
            </a:r>
            <a:r>
              <a:rPr lang="ru-RU" dirty="0" err="1"/>
              <a:t>шведського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/>
              <a:t> та </a:t>
            </a:r>
            <a:r>
              <a:rPr lang="ru-RU" dirty="0" err="1"/>
              <a:t>винахідника</a:t>
            </a:r>
            <a:r>
              <a:rPr lang="ru-RU" dirty="0"/>
              <a:t> Альфреда Нобеля 1895 року. </a:t>
            </a:r>
            <a:r>
              <a:rPr lang="ru-RU" dirty="0" err="1"/>
              <a:t>Премія</a:t>
            </a:r>
            <a:r>
              <a:rPr lang="ru-RU" dirty="0"/>
              <a:t> </a:t>
            </a:r>
            <a:r>
              <a:rPr lang="ru-RU" dirty="0" err="1"/>
              <a:t>присуджується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з 1901 року за </a:t>
            </a:r>
            <a:r>
              <a:rPr lang="ru-RU" dirty="0" err="1"/>
              <a:t>видатні</a:t>
            </a:r>
            <a:r>
              <a:rPr lang="ru-RU" dirty="0"/>
              <a:t> заслуги </a:t>
            </a:r>
            <a:r>
              <a:rPr lang="ru-RU" dirty="0" smtClean="0"/>
              <a:t>у  </a:t>
            </a:r>
            <a:r>
              <a:rPr lang="ru-RU" dirty="0" err="1" smtClean="0"/>
              <a:t>галузі</a:t>
            </a:r>
            <a:r>
              <a:rPr lang="ru-RU" dirty="0"/>
              <a:t> </a:t>
            </a:r>
            <a:r>
              <a:rPr lang="ru-RU" dirty="0" err="1"/>
              <a:t>фізики</a:t>
            </a:r>
            <a:r>
              <a:rPr lang="ru-RU" dirty="0"/>
              <a:t>, </a:t>
            </a:r>
            <a:r>
              <a:rPr lang="ru-RU" dirty="0" err="1"/>
              <a:t>хімії</a:t>
            </a:r>
            <a:r>
              <a:rPr lang="ru-RU" dirty="0"/>
              <a:t>, </a:t>
            </a:r>
            <a:r>
              <a:rPr lang="ru-RU" dirty="0" err="1"/>
              <a:t>фізіології</a:t>
            </a:r>
            <a:r>
              <a:rPr lang="ru-RU" dirty="0"/>
              <a:t> та </a:t>
            </a:r>
            <a:r>
              <a:rPr lang="ru-RU" dirty="0" err="1"/>
              <a:t>медицини</a:t>
            </a:r>
            <a:r>
              <a:rPr lang="ru-RU" dirty="0"/>
              <a:t>, </a:t>
            </a:r>
            <a:r>
              <a:rPr lang="ru-RU" dirty="0" err="1"/>
              <a:t>літератури</a:t>
            </a:r>
            <a:r>
              <a:rPr lang="ru-RU" dirty="0"/>
              <a:t> та </a:t>
            </a:r>
            <a:r>
              <a:rPr lang="ru-RU" dirty="0" err="1" smtClean="0"/>
              <a:t>діяльності</a:t>
            </a:r>
            <a:r>
              <a:rPr lang="ru-RU" dirty="0" smtClean="0"/>
              <a:t> </a:t>
            </a:r>
            <a:r>
              <a:rPr lang="ru-RU" dirty="0"/>
              <a:t>за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smtClean="0"/>
              <a:t>миру. </a:t>
            </a:r>
            <a:r>
              <a:rPr lang="ru-RU" dirty="0"/>
              <a:t>1968 року Банком </a:t>
            </a:r>
            <a:r>
              <a:rPr lang="ru-RU" dirty="0" err="1" smtClean="0"/>
              <a:t>Швеції</a:t>
            </a:r>
            <a:r>
              <a:rPr lang="ru-RU" dirty="0" smtClean="0"/>
              <a:t> заснована </a:t>
            </a:r>
            <a:r>
              <a:rPr lang="ru-RU" dirty="0"/>
              <a:t>так звана </a:t>
            </a:r>
            <a:r>
              <a:rPr lang="ru-RU" u="sng" dirty="0" err="1"/>
              <a:t>Нобелівська</a:t>
            </a:r>
            <a:r>
              <a:rPr lang="ru-RU" u="sng" dirty="0"/>
              <a:t> </a:t>
            </a:r>
            <a:r>
              <a:rPr lang="ru-RU" u="sng" dirty="0" err="1"/>
              <a:t>премія</a:t>
            </a:r>
            <a:r>
              <a:rPr lang="ru-RU" u="sng" dirty="0"/>
              <a:t> з </a:t>
            </a:r>
            <a:r>
              <a:rPr lang="ru-RU" u="sng" dirty="0" err="1" smtClean="0"/>
              <a:t>економіки</a:t>
            </a:r>
            <a:r>
              <a:rPr lang="ru-RU" u="sng" dirty="0" smtClean="0"/>
              <a:t>.</a:t>
            </a:r>
            <a:endParaRPr lang="ru-RU" dirty="0" smtClean="0"/>
          </a:p>
          <a:p>
            <a:r>
              <a:rPr lang="ru-RU" dirty="0"/>
              <a:t>За роки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 лауреатами стали 946 </a:t>
            </a:r>
            <a:r>
              <a:rPr lang="ru-RU" dirty="0" err="1"/>
              <a:t>осіб</a:t>
            </a:r>
            <a:r>
              <a:rPr lang="ru-RU" dirty="0"/>
              <a:t> та </a:t>
            </a:r>
            <a:r>
              <a:rPr lang="ru-RU" dirty="0" err="1" smtClean="0"/>
              <a:t>організацій</a:t>
            </a:r>
            <a:r>
              <a:rPr lang="ru-RU" dirty="0" smtClean="0"/>
              <a:t>: </a:t>
            </a:r>
            <a:r>
              <a:rPr lang="ru-RU" dirty="0"/>
              <a:t>866 </a:t>
            </a:r>
            <a:r>
              <a:rPr lang="ru-RU" dirty="0" err="1"/>
              <a:t>чоловіків</a:t>
            </a:r>
            <a:r>
              <a:rPr lang="ru-RU" dirty="0"/>
              <a:t>, 53 </a:t>
            </a:r>
            <a:r>
              <a:rPr lang="ru-RU" dirty="0" err="1" smtClean="0"/>
              <a:t>жінки</a:t>
            </a:r>
            <a:r>
              <a:rPr lang="ru-RU" dirty="0"/>
              <a:t> та 27 </a:t>
            </a:r>
            <a:r>
              <a:rPr lang="ru-RU" dirty="0" err="1" smtClean="0"/>
              <a:t>організацій</a:t>
            </a:r>
            <a:r>
              <a:rPr lang="ru-RU" dirty="0" smtClean="0"/>
              <a:t>.</a:t>
            </a:r>
          </a:p>
          <a:p>
            <a:endParaRPr lang="ru-RU" baseline="300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051" y="0"/>
            <a:ext cx="3332091" cy="327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82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65565"/>
            <a:ext cx="5196840" cy="6092869"/>
          </a:xfrm>
        </p:spPr>
        <p:txBody>
          <a:bodyPr>
            <a:normAutofit/>
          </a:bodyPr>
          <a:lstStyle/>
          <a:p>
            <a:r>
              <a:rPr lang="ru-RU" dirty="0" err="1"/>
              <a:t>Споконвіку</a:t>
            </a:r>
            <a:r>
              <a:rPr lang="ru-RU" dirty="0"/>
              <a:t> </a:t>
            </a:r>
            <a:r>
              <a:rPr lang="ru-RU" dirty="0" err="1"/>
              <a:t>жінка</a:t>
            </a:r>
            <a:r>
              <a:rPr lang="ru-RU" dirty="0"/>
              <a:t> </a:t>
            </a:r>
            <a:r>
              <a:rPr lang="ru-RU" dirty="0" err="1"/>
              <a:t>вважалася</a:t>
            </a:r>
            <a:r>
              <a:rPr lang="ru-RU" dirty="0"/>
              <a:t> </a:t>
            </a:r>
            <a:r>
              <a:rPr lang="ru-RU" dirty="0" err="1"/>
              <a:t>берегинею</a:t>
            </a:r>
            <a:r>
              <a:rPr lang="ru-RU" dirty="0"/>
              <a:t> </a:t>
            </a:r>
            <a:r>
              <a:rPr lang="ru-RU" dirty="0" err="1"/>
              <a:t>домашнього</a:t>
            </a:r>
            <a:r>
              <a:rPr lang="ru-RU" dirty="0"/>
              <a:t> </a:t>
            </a:r>
            <a:r>
              <a:rPr lang="ru-RU" dirty="0" err="1"/>
              <a:t>вогнища</a:t>
            </a:r>
            <a:r>
              <a:rPr lang="ru-RU" dirty="0"/>
              <a:t>, тому наука й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громадська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прерогативою </a:t>
            </a:r>
            <a:r>
              <a:rPr lang="ru-RU" dirty="0" err="1"/>
              <a:t>чоловіків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знамениті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придумали </a:t>
            </a:r>
            <a:r>
              <a:rPr lang="ru-RU" dirty="0" err="1"/>
              <a:t>по-справжньому</a:t>
            </a:r>
            <a:r>
              <a:rPr lang="ru-RU" dirty="0"/>
              <a:t> </a:t>
            </a:r>
            <a:r>
              <a:rPr lang="ru-RU" dirty="0" err="1"/>
              <a:t>фундаментальні</a:t>
            </a:r>
            <a:r>
              <a:rPr lang="ru-RU" dirty="0"/>
              <a:t> </a:t>
            </a:r>
            <a:r>
              <a:rPr lang="ru-RU" dirty="0" err="1"/>
              <a:t>винаходи</a:t>
            </a:r>
            <a:r>
              <a:rPr lang="ru-RU" dirty="0"/>
              <a:t> і </a:t>
            </a:r>
            <a:r>
              <a:rPr lang="ru-RU" dirty="0" err="1"/>
              <a:t>зруйнували</a:t>
            </a:r>
            <a:r>
              <a:rPr lang="ru-RU" dirty="0"/>
              <a:t> </a:t>
            </a:r>
            <a:r>
              <a:rPr lang="ru-RU" dirty="0" err="1"/>
              <a:t>стереотипи</a:t>
            </a:r>
            <a:r>
              <a:rPr lang="ru-RU" dirty="0"/>
              <a:t> про </a:t>
            </a:r>
            <a:r>
              <a:rPr lang="ru-RU" dirty="0" err="1"/>
              <a:t>жіночу</a:t>
            </a:r>
            <a:r>
              <a:rPr lang="ru-RU" dirty="0"/>
              <a:t> </a:t>
            </a:r>
            <a:r>
              <a:rPr lang="ru-RU" dirty="0" err="1"/>
              <a:t>логіку</a:t>
            </a:r>
            <a:r>
              <a:rPr lang="ru-RU" dirty="0"/>
              <a:t> і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рушієм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402" y="1175657"/>
            <a:ext cx="6902517" cy="518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3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634" y="0"/>
            <a:ext cx="5092337" cy="797469"/>
          </a:xfrm>
        </p:spPr>
        <p:txBody>
          <a:bodyPr/>
          <a:lstStyle/>
          <a:p>
            <a:r>
              <a:rPr lang="uk-UA" dirty="0" smtClean="0"/>
              <a:t>Жінки - лауреатки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97468"/>
            <a:ext cx="10515600" cy="566864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За </a:t>
            </a:r>
            <a:r>
              <a:rPr lang="ru-RU" dirty="0" err="1" smtClean="0"/>
              <a:t>усю</a:t>
            </a:r>
            <a:r>
              <a:rPr lang="ru-RU" dirty="0" smtClean="0"/>
              <a:t>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55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присуджували</a:t>
            </a:r>
            <a:r>
              <a:rPr lang="ru-RU" dirty="0" smtClean="0"/>
              <a:t> </a:t>
            </a:r>
            <a:r>
              <a:rPr lang="ru-RU" dirty="0" err="1" smtClean="0"/>
              <a:t>жінкам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лауреатками стали 54 </a:t>
            </a:r>
            <a:r>
              <a:rPr lang="ru-RU" dirty="0" err="1" smtClean="0"/>
              <a:t>жінки</a:t>
            </a:r>
            <a:r>
              <a:rPr lang="ru-RU" dirty="0" smtClean="0"/>
              <a:t>.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отримували</a:t>
            </a:r>
            <a:r>
              <a:rPr lang="ru-RU" dirty="0" smtClean="0"/>
              <a:t> </a:t>
            </a:r>
            <a:r>
              <a:rPr lang="ru-RU" dirty="0" err="1" smtClean="0"/>
              <a:t>Нобелівські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шести </a:t>
            </a:r>
            <a:r>
              <a:rPr lang="ru-RU" dirty="0" err="1" smtClean="0"/>
              <a:t>категоріях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Одну </a:t>
            </a:r>
            <a:r>
              <a:rPr lang="ru-RU" dirty="0" err="1" smtClean="0"/>
              <a:t>жінку</a:t>
            </a:r>
            <a:r>
              <a:rPr lang="ru-RU" dirty="0" smtClean="0"/>
              <a:t> — </a:t>
            </a:r>
            <a:r>
              <a:rPr lang="ru-RU" dirty="0" err="1" smtClean="0"/>
              <a:t>Марію</a:t>
            </a:r>
            <a:r>
              <a:rPr lang="ru-RU" dirty="0" smtClean="0"/>
              <a:t> </a:t>
            </a:r>
            <a:r>
              <a:rPr lang="ru-RU" dirty="0" err="1" smtClean="0"/>
              <a:t>Склодовську-Кюрі</a:t>
            </a:r>
            <a:r>
              <a:rPr lang="ru-RU" dirty="0" smtClean="0"/>
              <a:t> —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удостоєно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престижної</a:t>
            </a:r>
            <a:r>
              <a:rPr lang="ru-RU" dirty="0" smtClean="0"/>
              <a:t> нагороди: 1903 року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фізики</a:t>
            </a:r>
            <a:r>
              <a:rPr lang="ru-RU" dirty="0" smtClean="0"/>
              <a:t> та 1911 року у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Марія</a:t>
            </a:r>
            <a:r>
              <a:rPr lang="ru-RU" dirty="0" smtClean="0"/>
              <a:t> </a:t>
            </a:r>
            <a:r>
              <a:rPr lang="ru-RU" dirty="0" err="1" smtClean="0"/>
              <a:t>Склодовська-Кюрі</a:t>
            </a:r>
            <a:r>
              <a:rPr lang="ru-RU" dirty="0" smtClean="0"/>
              <a:t> стала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жінкою</a:t>
            </a:r>
            <a:r>
              <a:rPr lang="ru-RU" dirty="0" smtClean="0"/>
              <a:t>, </a:t>
            </a:r>
            <a:r>
              <a:rPr lang="ru-RU" dirty="0" err="1" smtClean="0"/>
              <a:t>якій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присуджено</a:t>
            </a:r>
            <a:r>
              <a:rPr lang="ru-RU" dirty="0" smtClean="0"/>
              <a:t> </a:t>
            </a:r>
            <a:r>
              <a:rPr lang="ru-RU" dirty="0" err="1" smtClean="0"/>
              <a:t>нобелівську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. </a:t>
            </a:r>
          </a:p>
          <a:p>
            <a:r>
              <a:rPr lang="ru-RU" dirty="0" err="1"/>
              <a:t>Наймолодшою</a:t>
            </a:r>
            <a:r>
              <a:rPr lang="ru-RU" dirty="0"/>
              <a:t> </a:t>
            </a:r>
            <a:r>
              <a:rPr lang="ru-RU" dirty="0" err="1"/>
              <a:t>лауреаткою-жінкою</a:t>
            </a:r>
            <a:r>
              <a:rPr lang="ru-RU" dirty="0"/>
              <a:t> є </a:t>
            </a:r>
            <a:r>
              <a:rPr lang="ru-RU" dirty="0" err="1"/>
              <a:t>Малала</a:t>
            </a:r>
            <a:r>
              <a:rPr lang="ru-RU" dirty="0"/>
              <a:t> </a:t>
            </a:r>
            <a:r>
              <a:rPr lang="ru-RU" dirty="0" err="1"/>
              <a:t>Юсафзай</a:t>
            </a:r>
            <a:r>
              <a:rPr lang="ru-RU" dirty="0"/>
              <a:t> з Пакистану, яка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миру 2014 року у </a:t>
            </a:r>
            <a:r>
              <a:rPr lang="ru-RU" dirty="0" err="1"/>
              <a:t>віці</a:t>
            </a:r>
            <a:r>
              <a:rPr lang="ru-RU" dirty="0"/>
              <a:t> 17 </a:t>
            </a:r>
            <a:r>
              <a:rPr lang="ru-RU" dirty="0" err="1"/>
              <a:t>років</a:t>
            </a:r>
            <a:r>
              <a:rPr lang="ru-RU" dirty="0"/>
              <a:t>; </a:t>
            </a:r>
            <a:r>
              <a:rPr lang="ru-RU" dirty="0" err="1"/>
              <a:t>найстаршою</a:t>
            </a:r>
            <a:r>
              <a:rPr lang="ru-RU" dirty="0"/>
              <a:t> — британка </a:t>
            </a:r>
            <a:r>
              <a:rPr lang="ru-RU" dirty="0" err="1"/>
              <a:t>Доріс</a:t>
            </a:r>
            <a:r>
              <a:rPr lang="ru-RU" dirty="0"/>
              <a:t> </a:t>
            </a:r>
            <a:r>
              <a:rPr lang="ru-RU" dirty="0" err="1"/>
              <a:t>Лессінг</a:t>
            </a:r>
            <a:r>
              <a:rPr lang="ru-RU" dirty="0"/>
              <a:t>, яка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Нобелівську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з </a:t>
            </a:r>
            <a:r>
              <a:rPr lang="ru-RU" dirty="0" err="1"/>
              <a:t>літератури</a:t>
            </a:r>
            <a:r>
              <a:rPr lang="ru-RU" dirty="0"/>
              <a:t> 2007 року у </a:t>
            </a:r>
            <a:r>
              <a:rPr lang="ru-RU" dirty="0" err="1"/>
              <a:t>віці</a:t>
            </a:r>
            <a:r>
              <a:rPr lang="ru-RU" dirty="0"/>
              <a:t> 88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/>
              <a:t>Лауреатка </a:t>
            </a:r>
            <a:r>
              <a:rPr lang="ru-RU" dirty="0" err="1"/>
              <a:t>премії</a:t>
            </a:r>
            <a:r>
              <a:rPr lang="ru-RU" dirty="0"/>
              <a:t> миру </a:t>
            </a:r>
            <a:r>
              <a:rPr lang="ru-RU" dirty="0" smtClean="0"/>
              <a:t>1991 року</a:t>
            </a:r>
            <a:r>
              <a:rPr lang="ru-RU" dirty="0"/>
              <a:t>, </a:t>
            </a:r>
            <a:r>
              <a:rPr lang="ru-RU" dirty="0" err="1"/>
              <a:t>Аун</a:t>
            </a:r>
            <a:r>
              <a:rPr lang="ru-RU" dirty="0"/>
              <a:t> Сан Су </a:t>
            </a:r>
            <a:r>
              <a:rPr lang="ru-RU" dirty="0" err="1"/>
              <a:t>Чжі</a:t>
            </a:r>
            <a:r>
              <a:rPr lang="ru-RU" dirty="0"/>
              <a:t>,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, </a:t>
            </a:r>
            <a:r>
              <a:rPr lang="ru-RU" dirty="0" err="1"/>
              <a:t>знаходячись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 smtClean="0"/>
              <a:t>арештом</a:t>
            </a:r>
            <a:r>
              <a:rPr lang="ru-RU" dirty="0" smtClean="0"/>
              <a:t>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здобуття</a:t>
            </a:r>
            <a:r>
              <a:rPr lang="ru-RU" dirty="0"/>
              <a:t> </a:t>
            </a:r>
            <a:r>
              <a:rPr lang="ru-RU" dirty="0" err="1"/>
              <a:t>Ірен</a:t>
            </a:r>
            <a:r>
              <a:rPr lang="ru-RU" dirty="0"/>
              <a:t> </a:t>
            </a:r>
            <a:r>
              <a:rPr lang="ru-RU" dirty="0" err="1"/>
              <a:t>Жоліо-Кюрі</a:t>
            </a:r>
            <a:r>
              <a:rPr lang="ru-RU" dirty="0"/>
              <a:t> </a:t>
            </a:r>
            <a:r>
              <a:rPr lang="ru-RU" dirty="0" err="1"/>
              <a:t>Нобелівської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хімії</a:t>
            </a:r>
            <a:r>
              <a:rPr lang="ru-RU" dirty="0"/>
              <a:t> 1935 року, вони разом з </a:t>
            </a:r>
            <a:r>
              <a:rPr lang="ru-RU" dirty="0" err="1"/>
              <a:t>матір'ю</a:t>
            </a:r>
            <a:r>
              <a:rPr lang="ru-RU" dirty="0"/>
              <a:t>, </a:t>
            </a:r>
            <a:r>
              <a:rPr lang="ru-RU" dirty="0" err="1"/>
              <a:t>Марією</a:t>
            </a:r>
            <a:r>
              <a:rPr lang="ru-RU" dirty="0"/>
              <a:t> </a:t>
            </a:r>
            <a:r>
              <a:rPr lang="ru-RU" dirty="0" err="1"/>
              <a:t>Склодовською-Кюрі</a:t>
            </a:r>
            <a:r>
              <a:rPr lang="ru-RU" dirty="0"/>
              <a:t>, стали </a:t>
            </a:r>
            <a:r>
              <a:rPr lang="ru-RU" dirty="0" err="1"/>
              <a:t>єдиною</a:t>
            </a:r>
            <a:r>
              <a:rPr lang="ru-RU" dirty="0"/>
              <a:t> парою </a:t>
            </a:r>
            <a:r>
              <a:rPr lang="ru-RU" dirty="0" err="1"/>
              <a:t>жінок-родичок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отримували</a:t>
            </a:r>
            <a:r>
              <a:rPr lang="ru-RU" dirty="0"/>
              <a:t> </a:t>
            </a:r>
            <a:r>
              <a:rPr lang="ru-RU" dirty="0" err="1"/>
              <a:t>Нобелівські</a:t>
            </a:r>
            <a:r>
              <a:rPr lang="ru-RU" dirty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836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257" y="0"/>
            <a:ext cx="6490063" cy="992777"/>
          </a:xfrm>
        </p:spPr>
        <p:txBody>
          <a:bodyPr/>
          <a:lstStyle/>
          <a:p>
            <a:r>
              <a:rPr lang="ru-RU" b="1" dirty="0" err="1"/>
              <a:t>Марія</a:t>
            </a:r>
            <a:r>
              <a:rPr lang="ru-RU" b="1" dirty="0"/>
              <a:t> </a:t>
            </a:r>
            <a:r>
              <a:rPr lang="ru-RU" b="1" dirty="0" err="1"/>
              <a:t>Склодовська-Кюрі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31" y="875212"/>
            <a:ext cx="8514805" cy="5982788"/>
          </a:xfrm>
        </p:spPr>
        <p:txBody>
          <a:bodyPr>
            <a:normAutofit/>
          </a:bodyPr>
          <a:lstStyle/>
          <a:p>
            <a:r>
              <a:rPr lang="ru-RU" dirty="0" smtClean="0"/>
              <a:t>1898</a:t>
            </a:r>
            <a:r>
              <a:rPr lang="ru-RU" dirty="0"/>
              <a:t> року </a:t>
            </a:r>
            <a:r>
              <a:rPr lang="ru-RU" dirty="0" err="1"/>
              <a:t>оголосила</a:t>
            </a:r>
            <a:r>
              <a:rPr lang="ru-RU" dirty="0"/>
              <a:t> про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нового, сильно </a:t>
            </a:r>
            <a:r>
              <a:rPr lang="ru-RU" dirty="0" err="1"/>
              <a:t>радіоактивного</a:t>
            </a:r>
            <a:r>
              <a:rPr lang="ru-RU" dirty="0"/>
              <a:t> </a:t>
            </a:r>
            <a:r>
              <a:rPr lang="ru-RU" dirty="0" err="1"/>
              <a:t>елемента</a:t>
            </a:r>
            <a:r>
              <a:rPr lang="ru-RU" dirty="0"/>
              <a:t> в </a:t>
            </a:r>
            <a:r>
              <a:rPr lang="ru-RU" dirty="0" err="1"/>
              <a:t>руді</a:t>
            </a:r>
            <a:r>
              <a:rPr lang="ru-RU" dirty="0"/>
              <a:t> </a:t>
            </a:r>
            <a:r>
              <a:rPr lang="ru-RU" dirty="0" err="1"/>
              <a:t>уранової</a:t>
            </a:r>
            <a:r>
              <a:rPr lang="ru-RU" dirty="0"/>
              <a:t> смолки.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 </a:t>
            </a:r>
            <a:r>
              <a:rPr lang="ru-RU" dirty="0" err="1"/>
              <a:t>П'єр</a:t>
            </a:r>
            <a:r>
              <a:rPr lang="ru-RU" dirty="0"/>
              <a:t> </a:t>
            </a:r>
            <a:r>
              <a:rPr lang="ru-RU" dirty="0" err="1"/>
              <a:t>відмовився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допомагати</a:t>
            </a:r>
            <a:r>
              <a:rPr lang="ru-RU" dirty="0"/>
              <a:t> </a:t>
            </a:r>
            <a:r>
              <a:rPr lang="ru-RU" dirty="0" err="1"/>
              <a:t>Марії</a:t>
            </a:r>
            <a:r>
              <a:rPr lang="ru-RU" dirty="0"/>
              <a:t>, і в тому ж </a:t>
            </a:r>
            <a:r>
              <a:rPr lang="ru-RU" dirty="0" err="1"/>
              <a:t>році</a:t>
            </a:r>
            <a:r>
              <a:rPr lang="ru-RU" dirty="0"/>
              <a:t> вони </a:t>
            </a:r>
            <a:r>
              <a:rPr lang="ru-RU" dirty="0" err="1"/>
              <a:t>оголосили</a:t>
            </a:r>
            <a:r>
              <a:rPr lang="ru-RU" dirty="0"/>
              <a:t> про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радіоактивних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: </a:t>
            </a:r>
            <a:r>
              <a:rPr lang="ru-RU" dirty="0" err="1"/>
              <a:t>полонію</a:t>
            </a:r>
            <a:r>
              <a:rPr lang="ru-RU" dirty="0"/>
              <a:t> і </a:t>
            </a:r>
            <a:r>
              <a:rPr lang="ru-RU" dirty="0" err="1"/>
              <a:t>радію</a:t>
            </a:r>
            <a:r>
              <a:rPr lang="ru-RU" dirty="0"/>
              <a:t>. У 1902 </a:t>
            </a:r>
            <a:r>
              <a:rPr lang="ru-RU" dirty="0" err="1"/>
              <a:t>році</a:t>
            </a:r>
            <a:r>
              <a:rPr lang="ru-RU" dirty="0"/>
              <a:t> ними одержано один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 — </a:t>
            </a:r>
            <a:r>
              <a:rPr lang="ru-RU" dirty="0" err="1"/>
              <a:t>радій</a:t>
            </a:r>
            <a:r>
              <a:rPr lang="ru-RU" dirty="0"/>
              <a:t>. </a:t>
            </a:r>
            <a:r>
              <a:rPr lang="ru-RU" dirty="0" err="1"/>
              <a:t>Обоє</a:t>
            </a:r>
            <a:r>
              <a:rPr lang="ru-RU" dirty="0"/>
              <a:t> </a:t>
            </a:r>
            <a:r>
              <a:rPr lang="ru-RU" dirty="0" err="1"/>
              <a:t>вчених</a:t>
            </a:r>
            <a:r>
              <a:rPr lang="ru-RU" dirty="0"/>
              <a:t> </a:t>
            </a:r>
            <a:r>
              <a:rPr lang="ru-RU" dirty="0" err="1"/>
              <a:t>відмовилися</a:t>
            </a:r>
            <a:r>
              <a:rPr lang="ru-RU" dirty="0"/>
              <a:t> </a:t>
            </a:r>
            <a:r>
              <a:rPr lang="ru-RU" dirty="0" err="1"/>
              <a:t>взяти</a:t>
            </a:r>
            <a:r>
              <a:rPr lang="ru-RU" dirty="0"/>
              <a:t> патент на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; разом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нагороджено</a:t>
            </a:r>
            <a:r>
              <a:rPr lang="ru-RU" dirty="0"/>
              <a:t> </a:t>
            </a:r>
            <a:r>
              <a:rPr lang="ru-RU" dirty="0" err="1"/>
              <a:t>медаллю</a:t>
            </a:r>
            <a:r>
              <a:rPr lang="ru-RU" dirty="0"/>
              <a:t> </a:t>
            </a:r>
            <a:r>
              <a:rPr lang="ru-RU" dirty="0" err="1"/>
              <a:t>Деві</a:t>
            </a:r>
            <a:r>
              <a:rPr lang="ru-RU" dirty="0"/>
              <a:t> (1903) і </a:t>
            </a:r>
            <a:r>
              <a:rPr lang="ru-RU" dirty="0" err="1"/>
              <a:t>відзначено</a:t>
            </a:r>
            <a:r>
              <a:rPr lang="ru-RU" dirty="0"/>
              <a:t> </a:t>
            </a:r>
            <a:r>
              <a:rPr lang="ru-RU" dirty="0" err="1"/>
              <a:t>Нобелівською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 (1903) разом з Антуаном Беккерелем. </a:t>
            </a:r>
            <a:r>
              <a:rPr lang="ru-RU" dirty="0" err="1"/>
              <a:t>Марія</a:t>
            </a:r>
            <a:r>
              <a:rPr lang="ru-RU" dirty="0"/>
              <a:t> </a:t>
            </a:r>
            <a:r>
              <a:rPr lang="ru-RU" dirty="0" err="1"/>
              <a:t>Кюрі</a:t>
            </a:r>
            <a:r>
              <a:rPr lang="ru-RU" dirty="0"/>
              <a:t> написала «Трактат про </a:t>
            </a:r>
            <a:r>
              <a:rPr lang="ru-RU" dirty="0" err="1"/>
              <a:t>радіоактивність</a:t>
            </a:r>
            <a:r>
              <a:rPr lang="ru-RU" dirty="0"/>
              <a:t>» (1910) і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нагороджена</a:t>
            </a:r>
            <a:r>
              <a:rPr lang="ru-RU" dirty="0"/>
              <a:t> </a:t>
            </a:r>
            <a:r>
              <a:rPr lang="ru-RU" dirty="0" err="1"/>
              <a:t>Нобелівською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з </a:t>
            </a:r>
            <a:r>
              <a:rPr lang="ru-RU" dirty="0" err="1"/>
              <a:t>хімії</a:t>
            </a:r>
            <a:r>
              <a:rPr lang="ru-RU" dirty="0"/>
              <a:t> 1911 року.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644" y="0"/>
            <a:ext cx="3599607" cy="25957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0" y="2850944"/>
            <a:ext cx="3043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1903</a:t>
            </a:r>
            <a:endParaRPr lang="ru-RU" b="1" dirty="0" smtClean="0"/>
          </a:p>
          <a:p>
            <a:r>
              <a:rPr lang="ru-RU" b="1" dirty="0" smtClean="0"/>
              <a:t>На знак </a:t>
            </a:r>
            <a:r>
              <a:rPr lang="ru-RU" b="1" dirty="0" err="1"/>
              <a:t>визнання</a:t>
            </a:r>
            <a:r>
              <a:rPr lang="ru-RU" b="1" dirty="0"/>
              <a:t> </a:t>
            </a:r>
            <a:r>
              <a:rPr lang="ru-RU" b="1" dirty="0" err="1"/>
              <a:t>видатних</a:t>
            </a:r>
            <a:r>
              <a:rPr lang="ru-RU" b="1" dirty="0"/>
              <a:t> заслуг, </a:t>
            </a:r>
            <a:r>
              <a:rPr lang="ru-RU" b="1" dirty="0" err="1"/>
              <a:t>пов'язаних</a:t>
            </a:r>
            <a:r>
              <a:rPr lang="ru-RU" b="1" dirty="0"/>
              <a:t> </a:t>
            </a:r>
            <a:r>
              <a:rPr lang="ru-RU" b="1" dirty="0" err="1"/>
              <a:t>зі</a:t>
            </a:r>
            <a:r>
              <a:rPr lang="ru-RU" b="1" dirty="0"/>
              <a:t> </a:t>
            </a:r>
            <a:r>
              <a:rPr lang="ru-RU" b="1" dirty="0" err="1"/>
              <a:t>спільним</a:t>
            </a:r>
            <a:r>
              <a:rPr lang="ru-RU" b="1" dirty="0"/>
              <a:t> </a:t>
            </a:r>
            <a:r>
              <a:rPr lang="ru-RU" b="1" dirty="0" err="1"/>
              <a:t>дослідженням</a:t>
            </a:r>
            <a:r>
              <a:rPr lang="ru-RU" b="1" dirty="0"/>
              <a:t> </a:t>
            </a:r>
            <a:r>
              <a:rPr lang="ru-RU" b="1" dirty="0" smtClean="0"/>
              <a:t> </a:t>
            </a:r>
            <a:r>
              <a:rPr lang="ru-RU" b="1" dirty="0" err="1" smtClean="0"/>
              <a:t>радіаційних</a:t>
            </a:r>
            <a:r>
              <a:rPr lang="ru-RU" b="1" dirty="0" smtClean="0"/>
              <a:t> </a:t>
            </a:r>
            <a:r>
              <a:rPr lang="ru-RU" b="1" dirty="0" err="1"/>
              <a:t>явищ</a:t>
            </a:r>
            <a:r>
              <a:rPr lang="ru-RU" b="1" dirty="0"/>
              <a:t>, </a:t>
            </a:r>
            <a:r>
              <a:rPr lang="ru-RU" b="1" dirty="0" err="1"/>
              <a:t>відкритих</a:t>
            </a:r>
            <a:r>
              <a:rPr lang="ru-RU" b="1" dirty="0"/>
              <a:t> </a:t>
            </a:r>
            <a:r>
              <a:rPr lang="ru-RU" b="1" dirty="0" err="1"/>
              <a:t>Анрі</a:t>
            </a:r>
            <a:r>
              <a:rPr lang="ru-RU" b="1" dirty="0"/>
              <a:t> Беккерелем</a:t>
            </a:r>
          </a:p>
        </p:txBody>
      </p:sp>
    </p:spTree>
    <p:extLst>
      <p:ext uri="{BB962C8B-B14F-4D97-AF65-F5344CB8AC3E}">
        <p14:creationId xmlns:p14="http://schemas.microsoft.com/office/powerpoint/2010/main" val="2421570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723" y="25490"/>
            <a:ext cx="11767105" cy="993412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rgbClr val="FF0000"/>
                </a:solidFill>
              </a:rPr>
              <a:t>Цікаві факти з життя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8902"/>
            <a:ext cx="11353800" cy="5486401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sz="2400" dirty="0" err="1" smtClean="0"/>
              <a:t>Була</a:t>
            </a:r>
            <a:r>
              <a:rPr lang="ru-RU" sz="2400" dirty="0" smtClean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з перших </a:t>
            </a:r>
            <a:r>
              <a:rPr lang="ru-RU" sz="2400" dirty="0" err="1"/>
              <a:t>польських</a:t>
            </a:r>
            <a:r>
              <a:rPr lang="ru-RU" sz="2400" dirty="0"/>
              <a:t> </a:t>
            </a:r>
            <a:r>
              <a:rPr lang="ru-RU" sz="2400" dirty="0" err="1"/>
              <a:t>татрівників</a:t>
            </a:r>
            <a:r>
              <a:rPr lang="ru-RU" sz="2400" dirty="0"/>
              <a:t>? Вона </a:t>
            </a:r>
            <a:r>
              <a:rPr lang="ru-RU" sz="2400" dirty="0" err="1"/>
              <a:t>визначала</a:t>
            </a:r>
            <a:r>
              <a:rPr lang="ru-RU" sz="2400" dirty="0"/>
              <a:t> </a:t>
            </a:r>
            <a:r>
              <a:rPr lang="ru-RU" sz="2400" dirty="0" err="1"/>
              <a:t>маршрути</a:t>
            </a:r>
            <a:r>
              <a:rPr lang="ru-RU" sz="2400" dirty="0"/>
              <a:t> в Татрах і як одна з перших </a:t>
            </a:r>
            <a:r>
              <a:rPr lang="ru-RU" sz="2400" dirty="0" err="1"/>
              <a:t>жінок</a:t>
            </a:r>
            <a:r>
              <a:rPr lang="ru-RU" sz="2400" dirty="0"/>
              <a:t> ходила по горах в штанах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Любила </a:t>
            </a:r>
            <a:r>
              <a:rPr lang="ru-RU" sz="2400" dirty="0"/>
              <a:t>спорт, особливо </a:t>
            </a:r>
            <a:r>
              <a:rPr lang="ru-RU" sz="2400" dirty="0" err="1"/>
              <a:t>плавання</a:t>
            </a:r>
            <a:r>
              <a:rPr lang="ru-RU" sz="2400" dirty="0"/>
              <a:t> і </a:t>
            </a:r>
            <a:r>
              <a:rPr lang="ru-RU" sz="2400" dirty="0" err="1"/>
              <a:t>їзду</a:t>
            </a:r>
            <a:r>
              <a:rPr lang="ru-RU" sz="2400" dirty="0"/>
              <a:t> на </a:t>
            </a:r>
            <a:r>
              <a:rPr lang="ru-RU" sz="2400" dirty="0" err="1" smtClean="0"/>
              <a:t>велосипеді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До </a:t>
            </a:r>
            <a:r>
              <a:rPr lang="ru-RU" sz="2400" dirty="0" err="1"/>
              <a:t>кінця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 </a:t>
            </a:r>
            <a:r>
              <a:rPr lang="ru-RU" sz="2400" dirty="0" err="1"/>
              <a:t>завжди</a:t>
            </a:r>
            <a:r>
              <a:rPr lang="ru-RU" sz="2400" dirty="0"/>
              <a:t> </a:t>
            </a:r>
            <a:r>
              <a:rPr lang="ru-RU" sz="2400" dirty="0" err="1"/>
              <a:t>рахувала</a:t>
            </a:r>
            <a:r>
              <a:rPr lang="ru-RU" sz="2400" dirty="0"/>
              <a:t> </a:t>
            </a:r>
            <a:r>
              <a:rPr lang="ru-RU" sz="2400" dirty="0" err="1" smtClean="0"/>
              <a:t>польською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/>
              <a:t>час </a:t>
            </a:r>
            <a:r>
              <a:rPr lang="ru-RU" sz="2400" dirty="0" err="1"/>
              <a:t>Першої</a:t>
            </a:r>
            <a:r>
              <a:rPr lang="ru-RU" sz="2400" dirty="0"/>
              <a:t> </a:t>
            </a:r>
            <a:r>
              <a:rPr lang="ru-RU" sz="2400" dirty="0" err="1"/>
              <a:t>світової</a:t>
            </a:r>
            <a:r>
              <a:rPr lang="ru-RU" sz="2400" dirty="0"/>
              <a:t> </a:t>
            </a:r>
            <a:r>
              <a:rPr lang="ru-RU" sz="2400" dirty="0" err="1"/>
              <a:t>війни</a:t>
            </a:r>
            <a:r>
              <a:rPr lang="ru-RU" sz="2400" dirty="0"/>
              <a:t> </a:t>
            </a:r>
            <a:r>
              <a:rPr lang="ru-RU" sz="2400" dirty="0" err="1"/>
              <a:t>фінансово</a:t>
            </a:r>
            <a:r>
              <a:rPr lang="ru-RU" sz="2400" dirty="0"/>
              <a:t> </a:t>
            </a:r>
            <a:r>
              <a:rPr lang="ru-RU" sz="2400" dirty="0" err="1"/>
              <a:t>підтримувала</a:t>
            </a:r>
            <a:r>
              <a:rPr lang="ru-RU" sz="2400" dirty="0"/>
              <a:t> </a:t>
            </a:r>
            <a:r>
              <a:rPr lang="ru-RU" sz="2400" dirty="0" err="1"/>
              <a:t>Французьке</a:t>
            </a:r>
            <a:r>
              <a:rPr lang="ru-RU" sz="2400" dirty="0"/>
              <a:t> </a:t>
            </a:r>
            <a:r>
              <a:rPr lang="ru-RU" sz="2400" dirty="0" err="1"/>
              <a:t>військо</a:t>
            </a:r>
            <a:r>
              <a:rPr lang="ru-RU" sz="2400" dirty="0"/>
              <a:t>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в'язала</a:t>
            </a:r>
            <a:r>
              <a:rPr lang="ru-RU" sz="2400" dirty="0"/>
              <a:t> </a:t>
            </a:r>
            <a:r>
              <a:rPr lang="ru-RU" sz="2400" dirty="0" err="1"/>
              <a:t>французьким</a:t>
            </a:r>
            <a:r>
              <a:rPr lang="ru-RU" sz="2400" dirty="0"/>
              <a:t> </a:t>
            </a:r>
            <a:r>
              <a:rPr lang="ru-RU" sz="2400" dirty="0" err="1"/>
              <a:t>військовим</a:t>
            </a:r>
            <a:r>
              <a:rPr lang="ru-RU" sz="2400" dirty="0"/>
              <a:t> </a:t>
            </a:r>
            <a:r>
              <a:rPr lang="ru-RU" sz="2400" dirty="0" err="1"/>
              <a:t>шкарпетки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2400" dirty="0" err="1" smtClean="0"/>
              <a:t>Публікувала</a:t>
            </a:r>
            <a:r>
              <a:rPr lang="ru-RU" sz="2400" dirty="0" smtClean="0"/>
              <a:t> </a:t>
            </a:r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досліджень</a:t>
            </a:r>
            <a:r>
              <a:rPr lang="ru-RU" sz="2400" dirty="0"/>
              <a:t> </a:t>
            </a:r>
            <a:r>
              <a:rPr lang="ru-RU" sz="2400" dirty="0" err="1"/>
              <a:t>майже</a:t>
            </a:r>
            <a:r>
              <a:rPr lang="ru-RU" sz="2400" dirty="0"/>
              <a:t> </a:t>
            </a:r>
            <a:r>
              <a:rPr lang="ru-RU" sz="2400" dirty="0" err="1"/>
              <a:t>одночасно</a:t>
            </a:r>
            <a:r>
              <a:rPr lang="ru-RU" sz="2400" dirty="0"/>
              <a:t> </a:t>
            </a:r>
            <a:r>
              <a:rPr lang="ru-RU" sz="2400" dirty="0" err="1"/>
              <a:t>французькою</a:t>
            </a:r>
            <a:r>
              <a:rPr lang="ru-RU" sz="2400" dirty="0"/>
              <a:t> і </a:t>
            </a:r>
            <a:r>
              <a:rPr lang="ru-RU" sz="2400" dirty="0" err="1" smtClean="0"/>
              <a:t>польською</a:t>
            </a:r>
            <a:endParaRPr lang="ru-RU" sz="2400" dirty="0" smtClean="0"/>
          </a:p>
          <a:p>
            <a:pPr marL="514350" indent="-514350">
              <a:buAutoNum type="arabicParenR"/>
            </a:pPr>
            <a:r>
              <a:rPr lang="ru-RU" sz="2400" dirty="0"/>
              <a:t>Альберт </a:t>
            </a:r>
            <a:r>
              <a:rPr lang="ru-RU" sz="2400" dirty="0" err="1"/>
              <a:t>Енштейн</a:t>
            </a:r>
            <a:r>
              <a:rPr lang="ru-RU" sz="2400" dirty="0"/>
              <a:t> говорив,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Марія</a:t>
            </a:r>
            <a:r>
              <a:rPr lang="ru-RU" sz="2400" dirty="0"/>
              <a:t> </a:t>
            </a:r>
            <a:r>
              <a:rPr lang="ru-RU" sz="2400" dirty="0" err="1"/>
              <a:t>Кюрі-Склодовська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єдиною</a:t>
            </a:r>
            <a:r>
              <a:rPr lang="ru-RU" sz="2400" dirty="0"/>
              <a:t> особою </a:t>
            </a:r>
            <a:r>
              <a:rPr lang="ru-RU" sz="2400" dirty="0" err="1"/>
              <a:t>незіпсутою</a:t>
            </a:r>
            <a:r>
              <a:rPr lang="ru-RU" sz="2400" dirty="0"/>
              <a:t> </a:t>
            </a:r>
            <a:r>
              <a:rPr lang="ru-RU" sz="2400" dirty="0" smtClean="0"/>
              <a:t>славою.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На </a:t>
            </a:r>
            <a:r>
              <a:rPr lang="ru-RU" sz="2400" dirty="0" err="1"/>
              <a:t>Місяці</a:t>
            </a:r>
            <a:r>
              <a:rPr lang="ru-RU" sz="2400" dirty="0"/>
              <a:t> і на </a:t>
            </a:r>
            <a:r>
              <a:rPr lang="ru-RU" sz="2400" dirty="0" err="1" smtClean="0"/>
              <a:t>Марсі</a:t>
            </a:r>
            <a:r>
              <a:rPr lang="ru-RU" sz="2400" dirty="0" smtClean="0"/>
              <a:t> </a:t>
            </a:r>
            <a:r>
              <a:rPr lang="ru-RU" sz="2400" dirty="0"/>
              <a:t>є </a:t>
            </a:r>
            <a:r>
              <a:rPr lang="ru-RU" sz="2400" dirty="0" err="1"/>
              <a:t>кратери</a:t>
            </a:r>
            <a:r>
              <a:rPr lang="ru-RU" sz="2400" dirty="0"/>
              <a:t>, </a:t>
            </a:r>
            <a:r>
              <a:rPr lang="ru-RU" sz="2400" dirty="0" err="1"/>
              <a:t>названі</a:t>
            </a:r>
            <a:r>
              <a:rPr lang="ru-RU" sz="2400" dirty="0"/>
              <a:t> </a:t>
            </a:r>
            <a:r>
              <a:rPr lang="ru-RU" sz="2400" dirty="0" err="1" smtClean="0"/>
              <a:t>іменем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</a:t>
            </a:r>
            <a:r>
              <a:rPr lang="ru-RU" sz="2400" dirty="0" smtClean="0"/>
              <a:t> </a:t>
            </a:r>
            <a:r>
              <a:rPr lang="ru-RU" sz="2400" dirty="0" err="1"/>
              <a:t>Марії</a:t>
            </a:r>
            <a:r>
              <a:rPr lang="ru-RU" sz="2400" dirty="0"/>
              <a:t> </a:t>
            </a:r>
            <a:r>
              <a:rPr lang="ru-RU" sz="2400" dirty="0" err="1" smtClean="0"/>
              <a:t>Кюрі-Склодовської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2400" dirty="0" err="1" smtClean="0"/>
              <a:t>Відкрила</a:t>
            </a:r>
            <a:r>
              <a:rPr lang="ru-RU" sz="2400" dirty="0" smtClean="0"/>
              <a:t> </a:t>
            </a:r>
            <a:r>
              <a:rPr lang="ru-RU" sz="2400" dirty="0" err="1"/>
              <a:t>радій</a:t>
            </a:r>
            <a:r>
              <a:rPr lang="ru-RU" sz="2400" dirty="0"/>
              <a:t> в </a:t>
            </a:r>
            <a:r>
              <a:rPr lang="ru-RU" sz="2400" dirty="0" err="1"/>
              <a:t>другий</a:t>
            </a:r>
            <a:r>
              <a:rPr lang="ru-RU" sz="2400" dirty="0"/>
              <a:t> день </a:t>
            </a:r>
            <a:r>
              <a:rPr lang="ru-RU" sz="2400" dirty="0" err="1"/>
              <a:t>Різдвяних</a:t>
            </a:r>
            <a:r>
              <a:rPr lang="ru-RU" sz="2400" dirty="0"/>
              <a:t> свят, 26 </a:t>
            </a:r>
            <a:r>
              <a:rPr lang="ru-RU" sz="2400" dirty="0" err="1"/>
              <a:t>грудня</a:t>
            </a:r>
            <a:r>
              <a:rPr lang="ru-RU" sz="2400" dirty="0"/>
              <a:t> 1898р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ru-RU" sz="2400" dirty="0" smtClean="0"/>
              <a:t>Як </a:t>
            </a:r>
            <a:r>
              <a:rPr lang="ru-RU" sz="2400" dirty="0"/>
              <a:t>одна </a:t>
            </a:r>
            <a:r>
              <a:rPr lang="ru-RU" sz="2400" dirty="0" err="1"/>
              <a:t>серед</a:t>
            </a:r>
            <a:r>
              <a:rPr lang="ru-RU" sz="2400" dirty="0"/>
              <a:t> перших </a:t>
            </a:r>
            <a:r>
              <a:rPr lang="ru-RU" sz="2400" dirty="0" err="1"/>
              <a:t>жінок</a:t>
            </a:r>
            <a:r>
              <a:rPr lang="ru-RU" sz="2400" dirty="0"/>
              <a:t> </a:t>
            </a:r>
            <a:r>
              <a:rPr lang="ru-RU" sz="2400" dirty="0" err="1"/>
              <a:t>отримала</a:t>
            </a:r>
            <a:r>
              <a:rPr lang="ru-RU" sz="2400" dirty="0"/>
              <a:t> </a:t>
            </a:r>
            <a:r>
              <a:rPr lang="ru-RU" sz="2400" dirty="0" err="1"/>
              <a:t>водійські</a:t>
            </a:r>
            <a:r>
              <a:rPr lang="ru-RU" sz="2400" dirty="0"/>
              <a:t> права.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521" y="4645743"/>
            <a:ext cx="3366479" cy="221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0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" y="0"/>
            <a:ext cx="8240486" cy="966651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err="1">
                <a:solidFill>
                  <a:srgbClr val="FF0000"/>
                </a:solidFill>
              </a:rPr>
              <a:t>Марія</a:t>
            </a:r>
            <a:r>
              <a:rPr lang="ru-RU" b="1" u="sng" dirty="0">
                <a:solidFill>
                  <a:srgbClr val="FF0000"/>
                </a:solidFill>
              </a:rPr>
              <a:t> </a:t>
            </a:r>
            <a:r>
              <a:rPr lang="ru-RU" b="1" u="sng" dirty="0" err="1">
                <a:solidFill>
                  <a:srgbClr val="FF0000"/>
                </a:solidFill>
              </a:rPr>
              <a:t>Гепперт-Маєр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845910"/>
            <a:ext cx="8240486" cy="5581015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Видатна</a:t>
            </a:r>
            <a:r>
              <a:rPr lang="ru-RU" dirty="0" smtClean="0"/>
              <a:t> </a:t>
            </a:r>
            <a:r>
              <a:rPr lang="ru-RU" dirty="0" err="1"/>
              <a:t>жінка-фізик</a:t>
            </a:r>
            <a:r>
              <a:rPr lang="ru-RU" dirty="0"/>
              <a:t>, одна з </a:t>
            </a:r>
            <a:r>
              <a:rPr lang="ru-RU" dirty="0" err="1"/>
              <a:t>небагатьох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-лауреаток </a:t>
            </a:r>
            <a:r>
              <a:rPr lang="ru-RU" dirty="0" err="1"/>
              <a:t>Нобелевскої</a:t>
            </a:r>
            <a:r>
              <a:rPr lang="ru-RU" dirty="0"/>
              <a:t> </a:t>
            </a:r>
            <a:r>
              <a:rPr lang="ru-RU" dirty="0" err="1"/>
              <a:t>премії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 (</a:t>
            </a:r>
            <a:r>
              <a:rPr lang="ru-RU" dirty="0" err="1"/>
              <a:t>пів-премії</a:t>
            </a:r>
            <a:r>
              <a:rPr lang="ru-RU" dirty="0"/>
              <a:t> за 1963, разом з Гансом </a:t>
            </a:r>
            <a:r>
              <a:rPr lang="ru-RU" dirty="0" err="1"/>
              <a:t>Єнсеном</a:t>
            </a:r>
            <a:r>
              <a:rPr lang="ru-RU" dirty="0"/>
              <a:t> «за </a:t>
            </a:r>
            <a:r>
              <a:rPr lang="ru-RU" dirty="0" err="1"/>
              <a:t>відкриття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оболонкової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 ядра»; другу половину </a:t>
            </a:r>
            <a:r>
              <a:rPr lang="ru-RU" dirty="0" err="1"/>
              <a:t>премії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 Юджин </a:t>
            </a:r>
            <a:r>
              <a:rPr lang="ru-RU" dirty="0" err="1"/>
              <a:t>Вігнер</a:t>
            </a:r>
            <a:r>
              <a:rPr lang="ru-RU" dirty="0"/>
              <a:t> «за вклад в </a:t>
            </a:r>
            <a:r>
              <a:rPr lang="ru-RU" dirty="0" err="1"/>
              <a:t>теорію</a:t>
            </a:r>
            <a:r>
              <a:rPr lang="ru-RU" dirty="0"/>
              <a:t> атомного ядра та </a:t>
            </a:r>
            <a:r>
              <a:rPr lang="ru-RU" dirty="0" err="1"/>
              <a:t>елементарних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, особливо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 та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фундаментальних</a:t>
            </a:r>
            <a:r>
              <a:rPr lang="ru-RU" dirty="0"/>
              <a:t> </a:t>
            </a:r>
            <a:r>
              <a:rPr lang="ru-RU" dirty="0" err="1"/>
              <a:t>принципів</a:t>
            </a:r>
            <a:r>
              <a:rPr lang="ru-RU" dirty="0"/>
              <a:t> </a:t>
            </a:r>
            <a:r>
              <a:rPr lang="ru-RU" dirty="0" err="1"/>
              <a:t>симетрії</a:t>
            </a:r>
            <a:r>
              <a:rPr lang="ru-RU" dirty="0" smtClean="0"/>
              <a:t>»).</a:t>
            </a:r>
          </a:p>
          <a:p>
            <a:r>
              <a:rPr lang="ru-RU" dirty="0" err="1" smtClean="0"/>
              <a:t>Незалежно</a:t>
            </a:r>
            <a:r>
              <a:rPr lang="ru-RU" dirty="0" smtClean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німецький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 Ганс </a:t>
            </a:r>
            <a:r>
              <a:rPr lang="ru-RU" dirty="0" err="1"/>
              <a:t>Єнсен</a:t>
            </a:r>
            <a:r>
              <a:rPr lang="ru-RU" dirty="0"/>
              <a:t> 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ж </a:t>
            </a:r>
            <a:r>
              <a:rPr lang="ru-RU" dirty="0" err="1"/>
              <a:t>теорію</a:t>
            </a:r>
            <a:r>
              <a:rPr lang="ru-RU" dirty="0"/>
              <a:t> </a:t>
            </a:r>
            <a:r>
              <a:rPr lang="ru-RU" dirty="0" err="1"/>
              <a:t>оболонкової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ядра. У 1955 </a:t>
            </a:r>
            <a:r>
              <a:rPr lang="ru-RU" dirty="0" err="1"/>
              <a:t>році</a:t>
            </a:r>
            <a:r>
              <a:rPr lang="ru-RU" dirty="0"/>
              <a:t> вони </a:t>
            </a:r>
            <a:r>
              <a:rPr lang="ru-RU" dirty="0" err="1"/>
              <a:t>спільно</a:t>
            </a:r>
            <a:r>
              <a:rPr lang="ru-RU" dirty="0"/>
              <a:t> написали книгу «</a:t>
            </a:r>
            <a:r>
              <a:rPr lang="ru-RU" dirty="0" err="1"/>
              <a:t>Елементарна</a:t>
            </a:r>
            <a:r>
              <a:rPr lang="ru-RU" dirty="0"/>
              <a:t> </a:t>
            </a:r>
            <a:r>
              <a:rPr lang="ru-RU" dirty="0" err="1"/>
              <a:t>теорія</a:t>
            </a:r>
            <a:r>
              <a:rPr lang="ru-RU" dirty="0"/>
              <a:t> </a:t>
            </a:r>
            <a:r>
              <a:rPr lang="ru-RU" dirty="0" err="1"/>
              <a:t>оболонкової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ядра».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нагородження</a:t>
            </a:r>
            <a:r>
              <a:rPr lang="ru-RU" dirty="0"/>
              <a:t> </a:t>
            </a:r>
            <a:r>
              <a:rPr lang="ru-RU" dirty="0" err="1"/>
              <a:t>Нобелівською</a:t>
            </a:r>
            <a:r>
              <a:rPr lang="ru-RU" dirty="0"/>
              <a:t> </a:t>
            </a:r>
            <a:r>
              <a:rPr lang="ru-RU" dirty="0" err="1"/>
              <a:t>премією</a:t>
            </a:r>
            <a:r>
              <a:rPr lang="ru-RU" dirty="0"/>
              <a:t> в 1963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Гепперт-Маєр</a:t>
            </a:r>
            <a:r>
              <a:rPr lang="ru-RU" dirty="0"/>
              <a:t> сказала: «</a:t>
            </a:r>
            <a:r>
              <a:rPr lang="ru-RU" dirty="0" err="1"/>
              <a:t>Зробити</a:t>
            </a:r>
            <a:r>
              <a:rPr lang="ru-RU" dirty="0"/>
              <a:t> роботу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вдвічі</a:t>
            </a:r>
            <a:r>
              <a:rPr lang="ru-RU" dirty="0"/>
              <a:t> </a:t>
            </a:r>
            <a:r>
              <a:rPr lang="ru-RU" dirty="0" err="1"/>
              <a:t>цікавіше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приз за </a:t>
            </a:r>
            <a:r>
              <a:rPr lang="ru-RU" dirty="0" err="1"/>
              <a:t>неї</a:t>
            </a:r>
            <a:r>
              <a:rPr lang="ru-RU" dirty="0"/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333756"/>
            <a:ext cx="2753214" cy="396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75074" y="4303196"/>
            <a:ext cx="23382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1963</a:t>
            </a:r>
            <a:endParaRPr lang="ru-RU" b="1" dirty="0" smtClean="0"/>
          </a:p>
          <a:p>
            <a:r>
              <a:rPr lang="ru-RU" b="1" dirty="0" smtClean="0"/>
              <a:t>За </a:t>
            </a:r>
            <a:r>
              <a:rPr lang="ru-RU" b="1" dirty="0" err="1"/>
              <a:t>відкриття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стосуються</a:t>
            </a:r>
            <a:r>
              <a:rPr lang="ru-RU" b="1" dirty="0"/>
              <a:t> </a:t>
            </a:r>
            <a:r>
              <a:rPr lang="ru-RU" b="1" dirty="0" err="1"/>
              <a:t>оболонкової</a:t>
            </a:r>
            <a:r>
              <a:rPr lang="ru-RU" b="1" dirty="0"/>
              <a:t> </a:t>
            </a:r>
            <a:r>
              <a:rPr lang="ru-RU" b="1" dirty="0" err="1"/>
              <a:t>структури</a:t>
            </a:r>
            <a:r>
              <a:rPr lang="ru-RU" b="1" dirty="0"/>
              <a:t> </a:t>
            </a:r>
            <a:r>
              <a:rPr lang="ru-RU" b="1" dirty="0" smtClean="0"/>
              <a:t>ядра.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70307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697" y="0"/>
            <a:ext cx="11705303" cy="1019538"/>
          </a:xfrm>
        </p:spPr>
        <p:txBody>
          <a:bodyPr/>
          <a:lstStyle/>
          <a:p>
            <a:pPr algn="ctr"/>
            <a:r>
              <a:rPr lang="uk-UA" b="1" u="sng" dirty="0" smtClean="0">
                <a:solidFill>
                  <a:srgbClr val="FF0000"/>
                </a:solidFill>
              </a:rPr>
              <a:t>Цікаві факти з життя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9538"/>
            <a:ext cx="10515600" cy="561639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uk-UA" sz="2400" dirty="0" smtClean="0"/>
              <a:t>З 1931 по 1939 р безкоштовно викладала в університеті імені Джонса </a:t>
            </a:r>
            <a:r>
              <a:rPr lang="uk-UA" sz="2400" dirty="0" err="1" smtClean="0"/>
              <a:t>Хопкінса</a:t>
            </a:r>
            <a:r>
              <a:rPr lang="uk-UA" sz="2400" dirty="0" smtClean="0"/>
              <a:t> в Балтиморі, а з 1940 по 1946 – в Колумбійському університеті.</a:t>
            </a:r>
          </a:p>
          <a:p>
            <a:pPr marL="514350" indent="-514350">
              <a:buAutoNum type="arabicParenR"/>
            </a:pPr>
            <a:r>
              <a:rPr lang="uk-UA" sz="2400" dirty="0" smtClean="0"/>
              <a:t>У 1940 р , разом із чоловіком, видала книгу «Статистична механіка»</a:t>
            </a:r>
          </a:p>
          <a:p>
            <a:pPr marL="514350" indent="-514350">
              <a:buAutoNum type="arabicParenR"/>
            </a:pPr>
            <a:r>
              <a:rPr lang="ru-RU" sz="2400" dirty="0"/>
              <a:t>Модель </a:t>
            </a:r>
            <a:r>
              <a:rPr lang="ru-RU" sz="2400" dirty="0" err="1"/>
              <a:t>Гепперт-Маєр</a:t>
            </a:r>
            <a:r>
              <a:rPr lang="ru-RU" sz="2400" dirty="0"/>
              <a:t> </a:t>
            </a:r>
            <a:r>
              <a:rPr lang="ru-RU" sz="2400" dirty="0" err="1"/>
              <a:t>пояснювала</a:t>
            </a:r>
            <a:r>
              <a:rPr lang="ru-RU" sz="2400" dirty="0"/>
              <a:t> </a:t>
            </a:r>
            <a:r>
              <a:rPr lang="ru-RU" sz="2400" dirty="0" err="1"/>
              <a:t>існування</a:t>
            </a:r>
            <a:r>
              <a:rPr lang="ru-RU" sz="2400" dirty="0"/>
              <a:t> </a:t>
            </a:r>
            <a:r>
              <a:rPr lang="ru-RU" sz="2400" dirty="0" err="1"/>
              <a:t>магічних</a:t>
            </a:r>
            <a:r>
              <a:rPr lang="ru-RU" sz="2400" dirty="0"/>
              <a:t> чисел у </a:t>
            </a:r>
            <a:r>
              <a:rPr lang="ru-RU" sz="2400" dirty="0" err="1"/>
              <a:t>фізиці</a:t>
            </a:r>
            <a:r>
              <a:rPr lang="ru-RU" sz="2400" dirty="0"/>
              <a:t> ядра </a:t>
            </a:r>
            <a:r>
              <a:rPr lang="ru-RU" sz="2400" dirty="0" err="1"/>
              <a:t>тим</a:t>
            </a:r>
            <a:r>
              <a:rPr lang="ru-RU" sz="2400" dirty="0"/>
              <a:t> фактом,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з </a:t>
            </a:r>
            <a:r>
              <a:rPr lang="ru-RU" sz="2400" dirty="0" err="1"/>
              <a:t>атомними</a:t>
            </a:r>
            <a:r>
              <a:rPr lang="ru-RU" sz="2400" dirty="0"/>
              <a:t> </a:t>
            </a:r>
            <a:r>
              <a:rPr lang="ru-RU" sz="2400" dirty="0" err="1"/>
              <a:t>масами</a:t>
            </a:r>
            <a:r>
              <a:rPr lang="ru-RU" sz="2400" dirty="0"/>
              <a:t> 2, 8, 20, 28, 50, 82 та 126 </a:t>
            </a:r>
            <a:r>
              <a:rPr lang="ru-RU" sz="2400" dirty="0" err="1"/>
              <a:t>стабільніші</a:t>
            </a:r>
            <a:r>
              <a:rPr lang="ru-RU" sz="2400" dirty="0"/>
              <a:t> за </a:t>
            </a:r>
            <a:r>
              <a:rPr lang="ru-RU" sz="2400" dirty="0" err="1"/>
              <a:t>сусідів</a:t>
            </a:r>
            <a:r>
              <a:rPr lang="ru-RU" sz="2400" dirty="0"/>
              <a:t> у </a:t>
            </a:r>
            <a:r>
              <a:rPr lang="ru-RU" sz="2400" dirty="0" err="1"/>
              <a:t>періодичній</a:t>
            </a:r>
            <a:r>
              <a:rPr lang="ru-RU" sz="2400" dirty="0"/>
              <a:t> </a:t>
            </a:r>
            <a:r>
              <a:rPr lang="ru-RU" sz="2400" dirty="0" err="1"/>
              <a:t>таблиці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uk-UA" sz="2400" dirty="0" smtClean="0"/>
              <a:t>Наприкінці 40- початку 50 х вона виконала розрахунки з поглинання випромінювання для Едварда </a:t>
            </a:r>
            <a:r>
              <a:rPr lang="uk-UA" sz="2400" dirty="0" err="1" smtClean="0"/>
              <a:t>Теллера</a:t>
            </a:r>
            <a:r>
              <a:rPr lang="uk-UA" sz="2400" dirty="0" smtClean="0"/>
              <a:t>, які, ймовірно, використовувались при конструюванні водневої бомби.</a:t>
            </a:r>
          </a:p>
          <a:p>
            <a:pPr marL="514350" indent="-514350">
              <a:buAutoNum type="arabicParenR"/>
            </a:pP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смерті</a:t>
            </a:r>
            <a:r>
              <a:rPr lang="ru-RU" sz="2400" dirty="0"/>
              <a:t> </a:t>
            </a:r>
            <a:r>
              <a:rPr lang="ru-RU" sz="2400" dirty="0" err="1"/>
              <a:t>Гепперт-Маєр</a:t>
            </a:r>
            <a:r>
              <a:rPr lang="ru-RU" sz="2400" dirty="0"/>
              <a:t> </a:t>
            </a:r>
            <a:r>
              <a:rPr lang="ru-RU" sz="2400" dirty="0" err="1"/>
              <a:t>Американське</a:t>
            </a:r>
            <a:r>
              <a:rPr lang="ru-RU" sz="2400" dirty="0"/>
              <a:t> </a:t>
            </a:r>
            <a:r>
              <a:rPr lang="ru-RU" sz="2400" dirty="0" err="1"/>
              <a:t>фізичне</a:t>
            </a:r>
            <a:r>
              <a:rPr lang="ru-RU" sz="2400" dirty="0"/>
              <a:t> </a:t>
            </a:r>
            <a:r>
              <a:rPr lang="ru-RU" sz="2400" dirty="0" err="1"/>
              <a:t>товариство</a:t>
            </a:r>
            <a:r>
              <a:rPr lang="ru-RU" sz="2400" dirty="0"/>
              <a:t> затвердило </a:t>
            </a:r>
            <a:r>
              <a:rPr lang="ru-RU" sz="2400" dirty="0" err="1"/>
              <a:t>нагороду</a:t>
            </a:r>
            <a:r>
              <a:rPr lang="ru-RU" sz="2400" dirty="0"/>
              <a:t> в </a:t>
            </a:r>
            <a:r>
              <a:rPr lang="ru-RU" sz="2400" dirty="0" err="1"/>
              <a:t>її</a:t>
            </a:r>
            <a:r>
              <a:rPr lang="ru-RU" sz="2400" dirty="0"/>
              <a:t> честь, яку </a:t>
            </a:r>
            <a:r>
              <a:rPr lang="ru-RU" sz="2400" dirty="0" err="1"/>
              <a:t>присуджували</a:t>
            </a:r>
            <a:r>
              <a:rPr lang="ru-RU" sz="2400" dirty="0"/>
              <a:t> молодим </a:t>
            </a:r>
            <a:r>
              <a:rPr lang="ru-RU" sz="2400" dirty="0" err="1"/>
              <a:t>жінкам-фізикам</a:t>
            </a:r>
            <a:r>
              <a:rPr lang="ru-RU" sz="2400" dirty="0"/>
              <a:t> на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початку </a:t>
            </a:r>
            <a:r>
              <a:rPr lang="ru-RU" sz="2400" dirty="0" err="1"/>
              <a:t>наукової</a:t>
            </a:r>
            <a:r>
              <a:rPr lang="ru-RU" sz="2400" dirty="0"/>
              <a:t> </a:t>
            </a:r>
            <a:r>
              <a:rPr lang="ru-RU" sz="2400" dirty="0" err="1"/>
              <a:t>кар'єри</a:t>
            </a:r>
            <a:r>
              <a:rPr lang="ru-RU" sz="2400" dirty="0" smtClean="0"/>
              <a:t>.</a:t>
            </a:r>
          </a:p>
          <a:p>
            <a:pPr marL="514350" indent="-514350">
              <a:buAutoNum type="arabicParenR"/>
            </a:pPr>
            <a:r>
              <a:rPr lang="uk-UA" sz="2400" dirty="0" smtClean="0"/>
              <a:t> </a:t>
            </a:r>
            <a:r>
              <a:rPr lang="ru-RU" sz="2400" dirty="0" err="1"/>
              <a:t>Згадується</a:t>
            </a:r>
            <a:r>
              <a:rPr lang="ru-RU" sz="2400" dirty="0"/>
              <a:t> в </a:t>
            </a:r>
            <a:r>
              <a:rPr lang="ru-RU" sz="2400" dirty="0" err="1"/>
              <a:t>романі</a:t>
            </a:r>
            <a:r>
              <a:rPr lang="ru-RU" sz="2400" dirty="0"/>
              <a:t> </a:t>
            </a:r>
            <a:r>
              <a:rPr lang="ru-RU" sz="2400" dirty="0" err="1"/>
              <a:t>Грегорі</a:t>
            </a:r>
            <a:r>
              <a:rPr lang="ru-RU" sz="2400" dirty="0"/>
              <a:t> </a:t>
            </a:r>
            <a:r>
              <a:rPr lang="ru-RU" sz="2400" dirty="0" err="1"/>
              <a:t>Бенфорда</a:t>
            </a:r>
            <a:r>
              <a:rPr lang="ru-RU" sz="2400" dirty="0"/>
              <a:t> «Панорама </a:t>
            </a:r>
            <a:r>
              <a:rPr lang="ru-RU" sz="2400" dirty="0" err="1"/>
              <a:t>часів</a:t>
            </a:r>
            <a:r>
              <a:rPr lang="ru-RU" sz="2400" dirty="0" smtClean="0"/>
              <a:t>»: </a:t>
            </a:r>
            <a:r>
              <a:rPr lang="ru-RU" sz="2400" i="1" dirty="0"/>
              <a:t>…Гордон </a:t>
            </a:r>
            <a:r>
              <a:rPr lang="ru-RU" sz="2400" i="1" dirty="0" err="1"/>
              <a:t>пригледівся</a:t>
            </a:r>
            <a:r>
              <a:rPr lang="ru-RU" sz="2400" i="1" dirty="0"/>
              <a:t> й </a:t>
            </a:r>
            <a:r>
              <a:rPr lang="ru-RU" sz="2400" i="1" dirty="0" err="1"/>
              <a:t>упізнав</a:t>
            </a:r>
            <a:r>
              <a:rPr lang="ru-RU" sz="2400" i="1" dirty="0"/>
              <a:t> </a:t>
            </a:r>
            <a:r>
              <a:rPr lang="ru-RU" sz="2400" i="1" dirty="0" err="1"/>
              <a:t>Марію</a:t>
            </a:r>
            <a:r>
              <a:rPr lang="ru-RU" sz="2400" i="1" dirty="0"/>
              <a:t> </a:t>
            </a:r>
            <a:r>
              <a:rPr lang="ru-RU" sz="2400" i="1" dirty="0" err="1"/>
              <a:t>Гепперт-Маєр</a:t>
            </a:r>
            <a:r>
              <a:rPr lang="ru-RU" sz="2400" i="1" dirty="0"/>
              <a:t> — </a:t>
            </a:r>
            <a:r>
              <a:rPr lang="ru-RU" sz="2400" i="1" dirty="0" err="1"/>
              <a:t>єдину</a:t>
            </a:r>
            <a:r>
              <a:rPr lang="ru-RU" sz="2400" i="1" dirty="0"/>
              <a:t> </a:t>
            </a:r>
            <a:r>
              <a:rPr lang="ru-RU" sz="2400" i="1" dirty="0" err="1"/>
              <a:t>жінку</a:t>
            </a:r>
            <a:r>
              <a:rPr lang="ru-RU" sz="2400" i="1" dirty="0"/>
              <a:t> на </a:t>
            </a:r>
            <a:r>
              <a:rPr lang="ru-RU" sz="2400" i="1" dirty="0" err="1"/>
              <a:t>факультеті</a:t>
            </a:r>
            <a:r>
              <a:rPr lang="ru-RU" sz="2400" i="1" dirty="0"/>
              <a:t>. Вона недавно перенесла </a:t>
            </a:r>
            <a:r>
              <a:rPr lang="ru-RU" sz="2400" i="1" dirty="0" err="1"/>
              <a:t>інсульт</a:t>
            </a:r>
            <a:r>
              <a:rPr lang="ru-RU" sz="2400" i="1" dirty="0"/>
              <a:t> і </a:t>
            </a:r>
            <a:r>
              <a:rPr lang="ru-RU" sz="2400" i="1" dirty="0" err="1"/>
              <a:t>тепер</a:t>
            </a:r>
            <a:r>
              <a:rPr lang="ru-RU" sz="2400" i="1" dirty="0"/>
              <a:t> </a:t>
            </a:r>
            <a:r>
              <a:rPr lang="ru-RU" sz="2400" i="1" dirty="0" err="1"/>
              <a:t>з'являлася</a:t>
            </a:r>
            <a:r>
              <a:rPr lang="ru-RU" sz="2400" i="1" dirty="0"/>
              <a:t> </a:t>
            </a:r>
            <a:r>
              <a:rPr lang="ru-RU" sz="2400" i="1" dirty="0" err="1"/>
              <a:t>рідко</a:t>
            </a:r>
            <a:r>
              <a:rPr lang="ru-RU" sz="2400" i="1" dirty="0"/>
              <a:t>, </a:t>
            </a:r>
            <a:r>
              <a:rPr lang="ru-RU" sz="2400" i="1" dirty="0" err="1"/>
              <a:t>переміщуючись</a:t>
            </a:r>
            <a:r>
              <a:rPr lang="ru-RU" sz="2400" i="1" dirty="0"/>
              <a:t> коридорами </a:t>
            </a:r>
            <a:r>
              <a:rPr lang="ru-RU" sz="2400" i="1" dirty="0" err="1"/>
              <a:t>ніби</a:t>
            </a:r>
            <a:r>
              <a:rPr lang="ru-RU" sz="2400" i="1" dirty="0"/>
              <a:t> </a:t>
            </a:r>
            <a:r>
              <a:rPr lang="ru-RU" sz="2400" i="1" dirty="0" err="1" smtClean="0"/>
              <a:t>привид</a:t>
            </a:r>
            <a:r>
              <a:rPr lang="ru-RU" sz="2400" i="1" dirty="0" smtClean="0"/>
              <a:t>…</a:t>
            </a:r>
            <a:endParaRPr lang="ru-RU" sz="2400" dirty="0"/>
          </a:p>
        </p:txBody>
      </p:sp>
      <p:pic>
        <p:nvPicPr>
          <p:cNvPr id="6" name="Рисунок 5" descr="Марія Гепперт-Маєр — Вікіпедія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783" y="4085303"/>
            <a:ext cx="1962217" cy="277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87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383" y="0"/>
            <a:ext cx="5693229" cy="915035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rgbClr val="FF0000"/>
                </a:solidFill>
              </a:rPr>
              <a:t>Донна </a:t>
            </a:r>
            <a:r>
              <a:rPr lang="ru-RU" b="1" u="sng" dirty="0" err="1">
                <a:solidFill>
                  <a:srgbClr val="FF0000"/>
                </a:solidFill>
              </a:rPr>
              <a:t>Стрікленд</a:t>
            </a:r>
            <a:endParaRPr lang="ru-RU" b="1" u="sng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371" y="915035"/>
            <a:ext cx="8344989" cy="5773148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Канадська</a:t>
            </a:r>
            <a:r>
              <a:rPr lang="ru-RU" dirty="0" smtClean="0"/>
              <a:t> </a:t>
            </a:r>
            <a:r>
              <a:rPr lang="ru-RU" dirty="0" err="1"/>
              <a:t>професорка</a:t>
            </a:r>
            <a:r>
              <a:rPr lang="ru-RU" dirty="0"/>
              <a:t>, </a:t>
            </a:r>
            <a:r>
              <a:rPr lang="ru-RU" dirty="0" err="1"/>
              <a:t>першопроходець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фізики</a:t>
            </a:r>
            <a:r>
              <a:rPr lang="ru-RU" dirty="0"/>
              <a:t> </a:t>
            </a:r>
            <a:r>
              <a:rPr lang="ru-RU" dirty="0" err="1"/>
              <a:t>лазерів</a:t>
            </a:r>
            <a:r>
              <a:rPr lang="ru-RU" dirty="0" smtClean="0"/>
              <a:t>.</a:t>
            </a:r>
            <a:r>
              <a:rPr lang="ru-RU" dirty="0"/>
              <a:t> Вона є </a:t>
            </a:r>
            <a:r>
              <a:rPr lang="ru-RU" dirty="0" err="1"/>
              <a:t>третьою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жінкою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отримала</a:t>
            </a:r>
            <a:r>
              <a:rPr lang="ru-RU" dirty="0"/>
              <a:t> </a:t>
            </a:r>
            <a:r>
              <a:rPr lang="ru-RU" dirty="0" err="1" smtClean="0"/>
              <a:t>Нобелівську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/>
              <a:t>премію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премію</a:t>
            </a:r>
            <a:r>
              <a:rPr lang="ru-RU" dirty="0"/>
              <a:t> </a:t>
            </a:r>
            <a:r>
              <a:rPr lang="ru-RU" dirty="0" err="1"/>
              <a:t>Стрікленд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отримала</a:t>
            </a:r>
            <a:r>
              <a:rPr lang="ru-RU" dirty="0" smtClean="0"/>
              <a:t> </a:t>
            </a:r>
            <a:r>
              <a:rPr lang="ru-RU" dirty="0"/>
              <a:t>за свою роботу, </a:t>
            </a:r>
            <a:r>
              <a:rPr lang="ru-RU" dirty="0" err="1"/>
              <a:t>якою</a:t>
            </a:r>
            <a:r>
              <a:rPr lang="ru-RU" dirty="0"/>
              <a:t> вона </a:t>
            </a:r>
            <a:r>
              <a:rPr lang="ru-RU" dirty="0" err="1"/>
              <a:t>займалася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студентства</a:t>
            </a:r>
            <a:r>
              <a:rPr lang="ru-RU" dirty="0"/>
              <a:t>, коли </a:t>
            </a:r>
            <a:r>
              <a:rPr lang="ru-RU" dirty="0" err="1"/>
              <a:t>лише</a:t>
            </a:r>
            <a:r>
              <a:rPr lang="ru-RU" dirty="0"/>
              <a:t> мала </a:t>
            </a:r>
            <a:r>
              <a:rPr lang="ru-RU" dirty="0" err="1"/>
              <a:t>здобути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доктора </a:t>
            </a:r>
            <a:r>
              <a:rPr lang="ru-RU" dirty="0" err="1"/>
              <a:t>філософії</a:t>
            </a:r>
            <a:r>
              <a:rPr lang="ru-RU" dirty="0"/>
              <a:t> з </a:t>
            </a:r>
            <a:r>
              <a:rPr lang="ru-RU" dirty="0" err="1"/>
              <a:t>фізики</a:t>
            </a:r>
            <a:r>
              <a:rPr lang="ru-RU" dirty="0"/>
              <a:t> (оптика). </a:t>
            </a:r>
            <a:r>
              <a:rPr lang="ru-RU" dirty="0" err="1"/>
              <a:t>Техніка</a:t>
            </a:r>
            <a:r>
              <a:rPr lang="ru-RU" dirty="0"/>
              <a:t>, яку вона </a:t>
            </a:r>
            <a:r>
              <a:rPr lang="ru-RU" dirty="0" err="1"/>
              <a:t>розробила</a:t>
            </a:r>
            <a:r>
              <a:rPr lang="ru-RU" dirty="0"/>
              <a:t> </a:t>
            </a:r>
            <a:r>
              <a:rPr lang="ru-RU" dirty="0" err="1"/>
              <a:t>спільно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науковим</a:t>
            </a:r>
            <a:r>
              <a:rPr lang="ru-RU" dirty="0"/>
              <a:t> наставником Жераром Муру,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 «</a:t>
            </a:r>
            <a:r>
              <a:rPr lang="ru-RU" dirty="0" err="1"/>
              <a:t>підсилення</a:t>
            </a:r>
            <a:r>
              <a:rPr lang="ru-RU" dirty="0"/>
              <a:t> </a:t>
            </a:r>
            <a:r>
              <a:rPr lang="ru-RU" dirty="0" err="1"/>
              <a:t>чирпованих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», і </a:t>
            </a:r>
            <a:r>
              <a:rPr lang="ru-RU" dirty="0" err="1"/>
              <a:t>використовується</a:t>
            </a:r>
            <a:r>
              <a:rPr lang="ru-RU" dirty="0"/>
              <a:t> для </a:t>
            </a:r>
            <a:r>
              <a:rPr lang="ru-RU" dirty="0" err="1"/>
              <a:t>продукування</a:t>
            </a:r>
            <a:r>
              <a:rPr lang="ru-RU" dirty="0"/>
              <a:t> </a:t>
            </a:r>
            <a:r>
              <a:rPr lang="ru-RU" dirty="0" err="1"/>
              <a:t>надкоротких</a:t>
            </a:r>
            <a:r>
              <a:rPr lang="ru-RU" dirty="0"/>
              <a:t> </a:t>
            </a:r>
            <a:r>
              <a:rPr lang="ru-RU" dirty="0" err="1"/>
              <a:t>імпульсів</a:t>
            </a:r>
            <a:r>
              <a:rPr lang="ru-RU" dirty="0"/>
              <a:t> 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технологіях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лазерні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, у </a:t>
            </a:r>
            <a:r>
              <a:rPr lang="ru-RU" dirty="0" err="1"/>
              <a:t>хірургії</a:t>
            </a:r>
            <a:r>
              <a:rPr lang="ru-RU" dirty="0"/>
              <a:t>, </a:t>
            </a:r>
            <a:r>
              <a:rPr lang="ru-RU" dirty="0" err="1"/>
              <a:t>медицині</a:t>
            </a:r>
            <a:r>
              <a:rPr lang="ru-RU" dirty="0"/>
              <a:t> та </a:t>
            </a:r>
            <a:r>
              <a:rPr lang="ru-RU" dirty="0" err="1"/>
              <a:t>фундаментальних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98" y="152944"/>
            <a:ext cx="4762500" cy="247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70126" y="2795451"/>
            <a:ext cx="22729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2018</a:t>
            </a:r>
            <a:endParaRPr lang="ru-RU" b="1" dirty="0" smtClean="0"/>
          </a:p>
          <a:p>
            <a:r>
              <a:rPr lang="ru-RU" b="1" dirty="0" smtClean="0"/>
              <a:t>За </a:t>
            </a:r>
            <a:r>
              <a:rPr lang="ru-RU" b="1" dirty="0" err="1"/>
              <a:t>розробку</a:t>
            </a:r>
            <a:r>
              <a:rPr lang="ru-RU" b="1" dirty="0"/>
              <a:t> </a:t>
            </a:r>
            <a:r>
              <a:rPr lang="ru-RU" b="1" dirty="0" err="1"/>
              <a:t>методів</a:t>
            </a:r>
            <a:r>
              <a:rPr lang="ru-RU" b="1" dirty="0"/>
              <a:t> </a:t>
            </a:r>
            <a:r>
              <a:rPr lang="ru-RU" b="1" dirty="0" err="1"/>
              <a:t>генерації</a:t>
            </a:r>
            <a:r>
              <a:rPr lang="ru-RU" b="1" dirty="0"/>
              <a:t> </a:t>
            </a:r>
            <a:r>
              <a:rPr lang="ru-RU" b="1" dirty="0" err="1"/>
              <a:t>високоефективних</a:t>
            </a:r>
            <a:r>
              <a:rPr lang="ru-RU" b="1" dirty="0"/>
              <a:t>, ультра коротких </a:t>
            </a:r>
            <a:r>
              <a:rPr lang="ru-RU" b="1" dirty="0" err="1"/>
              <a:t>оптичних</a:t>
            </a:r>
            <a:r>
              <a:rPr lang="ru-RU" b="1" dirty="0"/>
              <a:t> </a:t>
            </a:r>
            <a:r>
              <a:rPr lang="ru-RU" b="1" dirty="0" err="1"/>
              <a:t>імпульсів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2256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360</Words>
  <Application>Microsoft Office PowerPoint</Application>
  <PresentationFormat>Широкоэкранный</PresentationFormat>
  <Paragraphs>57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Жінки - лауреатки Нобелівської премії з фізики</vt:lpstr>
      <vt:lpstr>Презентация PowerPoint</vt:lpstr>
      <vt:lpstr>Презентация PowerPoint</vt:lpstr>
      <vt:lpstr>Жінки - лауреатки</vt:lpstr>
      <vt:lpstr>Марія Склодовська-Кюрі</vt:lpstr>
      <vt:lpstr>Цікаві факти з життя</vt:lpstr>
      <vt:lpstr>Марія Гепперт-Маєр</vt:lpstr>
      <vt:lpstr>Цікаві факти з життя</vt:lpstr>
      <vt:lpstr>Донна Стрікленд</vt:lpstr>
      <vt:lpstr>Цікаві факти з життя</vt:lpstr>
      <vt:lpstr>Дякую за увагу!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Жінки - лауреатки Нобелівської премії з фізики</dc:title>
  <dc:creator>User</dc:creator>
  <cp:lastModifiedBy>Наташа</cp:lastModifiedBy>
  <cp:revision>11</cp:revision>
  <dcterms:created xsi:type="dcterms:W3CDTF">2020-05-25T23:58:10Z</dcterms:created>
  <dcterms:modified xsi:type="dcterms:W3CDTF">2020-05-26T06:44:54Z</dcterms:modified>
</cp:coreProperties>
</file>