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3" r:id="rId4"/>
    <p:sldId id="260" r:id="rId5"/>
    <p:sldId id="268" r:id="rId6"/>
    <p:sldId id="258" r:id="rId7"/>
    <p:sldId id="269" r:id="rId8"/>
    <p:sldId id="270" r:id="rId9"/>
    <p:sldId id="257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244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2457450"/>
          </a:xfrm>
        </p:spPr>
        <p:txBody>
          <a:bodyPr>
            <a:normAutofit/>
          </a:bodyPr>
          <a:lstStyle/>
          <a:p>
            <a:r>
              <a:rPr lang="uk-UA" dirty="0" smtClean="0"/>
              <a:t>Кути, що утворюються при перетині двох прямих січною. Ознаки паралельності прямих </a:t>
            </a:r>
            <a:endParaRPr lang="ru-RU" dirty="0"/>
          </a:p>
        </p:txBody>
      </p:sp>
      <p:pic>
        <p:nvPicPr>
          <p:cNvPr id="2049" name="Picture 1" descr="C:\Users\Elena\Desktop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615284"/>
            <a:ext cx="5105400" cy="4037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Практична робота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991600" cy="541020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uk-UA" b="1" i="1" dirty="0" smtClean="0"/>
              <a:t>Побудуйте паралельні прямі, та</a:t>
            </a:r>
            <a:r>
              <a:rPr lang="uk-UA" b="1" dirty="0" smtClean="0"/>
              <a:t> перетніть їх січною</a:t>
            </a:r>
          </a:p>
          <a:p>
            <a:pPr lvl="0">
              <a:buNone/>
            </a:pPr>
            <a:r>
              <a:rPr lang="uk-UA" b="1" i="1" dirty="0" smtClean="0"/>
              <a:t>Виміряйте величини утворених кутів за допомогою  транспортира. </a:t>
            </a:r>
            <a:endParaRPr lang="ru-RU" dirty="0" smtClean="0"/>
          </a:p>
          <a:p>
            <a:pPr>
              <a:buNone/>
            </a:pPr>
            <a:r>
              <a:rPr lang="uk-UA" b="1" i="1" dirty="0" smtClean="0"/>
              <a:t>Порівняйте градусні міри</a:t>
            </a:r>
            <a:r>
              <a:rPr lang="uk-UA" b="1" dirty="0" smtClean="0"/>
              <a:t> внутрішніх різносторонніх</a:t>
            </a:r>
            <a:r>
              <a:rPr lang="uk-UA" b="1" i="1" dirty="0" smtClean="0"/>
              <a:t> пар кутів</a:t>
            </a:r>
          </a:p>
          <a:p>
            <a:pPr>
              <a:buNone/>
            </a:pPr>
            <a:r>
              <a:rPr lang="uk-UA" b="1" i="1" dirty="0" smtClean="0"/>
              <a:t>Порівняйте градусні міри</a:t>
            </a:r>
            <a:r>
              <a:rPr lang="uk-UA" b="1" dirty="0" smtClean="0"/>
              <a:t> відповідних</a:t>
            </a:r>
            <a:r>
              <a:rPr lang="uk-UA" b="1" i="1" dirty="0" smtClean="0"/>
              <a:t> пар кутів</a:t>
            </a:r>
            <a:endParaRPr lang="ru-RU" dirty="0" smtClean="0"/>
          </a:p>
          <a:p>
            <a:pPr lvl="0">
              <a:buNone/>
            </a:pPr>
            <a:r>
              <a:rPr lang="uk-UA" b="1" i="1" dirty="0" smtClean="0"/>
              <a:t>Додайте градусні міри</a:t>
            </a:r>
            <a:r>
              <a:rPr lang="uk-UA" b="1" dirty="0" smtClean="0"/>
              <a:t> внутрішніх односторонні</a:t>
            </a:r>
            <a:r>
              <a:rPr lang="uk-UA" b="1" i="1" dirty="0" smtClean="0"/>
              <a:t> пар кутів</a:t>
            </a:r>
          </a:p>
          <a:p>
            <a:pPr lvl="0">
              <a:buNone/>
            </a:pPr>
            <a:r>
              <a:rPr lang="uk-UA" b="1" i="1" dirty="0" smtClean="0"/>
              <a:t>Запишіть результати вимірів.  </a:t>
            </a:r>
          </a:p>
          <a:p>
            <a:pPr>
              <a:buNone/>
            </a:pPr>
            <a:endParaRPr lang="uk-UA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Внутрішні різносторонні кути  </a:t>
            </a:r>
            <a:r>
              <a:rPr lang="uk-UA" dirty="0" smtClean="0">
                <a:latin typeface="Calibri"/>
                <a:ea typeface="Calibri" pitchFamily="34" charset="0"/>
                <a:cs typeface="Arial" pitchFamily="34" charset="0"/>
              </a:rPr>
              <a:t>˂</a:t>
            </a:r>
            <a:r>
              <a:rPr lang="uk-UA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3 … </a:t>
            </a:r>
            <a:r>
              <a:rPr lang="uk-UA" dirty="0" smtClean="0">
                <a:ea typeface="Calibri" pitchFamily="34" charset="0"/>
                <a:cs typeface="Arial" pitchFamily="34" charset="0"/>
              </a:rPr>
              <a:t>˂</a:t>
            </a:r>
            <a:r>
              <a:rPr lang="uk-UA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6,     </a:t>
            </a:r>
            <a:r>
              <a:rPr lang="uk-UA" dirty="0" smtClean="0">
                <a:ea typeface="Calibri" pitchFamily="34" charset="0"/>
                <a:cs typeface="Arial" pitchFamily="34" charset="0"/>
              </a:rPr>
              <a:t>˂</a:t>
            </a:r>
            <a:r>
              <a:rPr lang="uk-UA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4 … </a:t>
            </a:r>
            <a:r>
              <a:rPr lang="uk-UA" dirty="0" smtClean="0">
                <a:ea typeface="Calibri" pitchFamily="34" charset="0"/>
                <a:cs typeface="Arial" pitchFamily="34" charset="0"/>
              </a:rPr>
              <a:t>˂</a:t>
            </a:r>
            <a:r>
              <a:rPr lang="uk-UA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5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tabLst>
                <a:tab pos="900113" algn="l"/>
              </a:tabLst>
            </a:pPr>
            <a:r>
              <a:rPr lang="uk-UA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Відповідні кути      </a:t>
            </a:r>
            <a:r>
              <a:rPr lang="uk-UA" dirty="0" smtClean="0">
                <a:ea typeface="Calibri" pitchFamily="34" charset="0"/>
                <a:cs typeface="Arial" pitchFamily="34" charset="0"/>
              </a:rPr>
              <a:t>˂</a:t>
            </a:r>
            <a:r>
              <a:rPr lang="uk-UA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1 … </a:t>
            </a:r>
            <a:r>
              <a:rPr lang="uk-UA" dirty="0" smtClean="0">
                <a:ea typeface="Calibri" pitchFamily="34" charset="0"/>
                <a:cs typeface="Arial" pitchFamily="34" charset="0"/>
              </a:rPr>
              <a:t>˂</a:t>
            </a:r>
            <a:r>
              <a:rPr lang="uk-UA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5,     </a:t>
            </a:r>
            <a:r>
              <a:rPr lang="uk-UA" dirty="0" smtClean="0">
                <a:ea typeface="Calibri" pitchFamily="34" charset="0"/>
                <a:cs typeface="Arial" pitchFamily="34" charset="0"/>
              </a:rPr>
              <a:t>˂</a:t>
            </a:r>
            <a:r>
              <a:rPr lang="uk-UA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 … </a:t>
            </a:r>
            <a:r>
              <a:rPr lang="uk-UA" dirty="0" smtClean="0">
                <a:ea typeface="Calibri" pitchFamily="34" charset="0"/>
                <a:cs typeface="Arial" pitchFamily="34" charset="0"/>
              </a:rPr>
              <a:t>˂</a:t>
            </a:r>
            <a:r>
              <a:rPr lang="uk-UA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6,     </a:t>
            </a:r>
            <a:r>
              <a:rPr lang="uk-UA" dirty="0" smtClean="0">
                <a:ea typeface="Calibri" pitchFamily="34" charset="0"/>
                <a:cs typeface="Arial" pitchFamily="34" charset="0"/>
              </a:rPr>
              <a:t>˂</a:t>
            </a:r>
            <a:r>
              <a:rPr lang="uk-UA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3 … </a:t>
            </a:r>
            <a:r>
              <a:rPr lang="uk-UA" dirty="0" smtClean="0">
                <a:ea typeface="Calibri" pitchFamily="34" charset="0"/>
                <a:cs typeface="Arial" pitchFamily="34" charset="0"/>
              </a:rPr>
              <a:t>˂</a:t>
            </a:r>
            <a:r>
              <a:rPr lang="uk-UA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7,   </a:t>
            </a:r>
            <a:r>
              <a:rPr lang="uk-UA" dirty="0" smtClean="0">
                <a:ea typeface="Calibri" pitchFamily="34" charset="0"/>
                <a:cs typeface="Arial" pitchFamily="34" charset="0"/>
              </a:rPr>
              <a:t>˂</a:t>
            </a:r>
            <a:r>
              <a:rPr lang="uk-UA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4 … </a:t>
            </a:r>
            <a:r>
              <a:rPr lang="uk-UA" dirty="0" smtClean="0">
                <a:ea typeface="Calibri" pitchFamily="34" charset="0"/>
                <a:cs typeface="Arial" pitchFamily="34" charset="0"/>
              </a:rPr>
              <a:t>˂</a:t>
            </a:r>
            <a:r>
              <a:rPr lang="uk-UA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8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Внутрішні односторонні кути </a:t>
            </a:r>
            <a:r>
              <a:rPr lang="uk-UA" dirty="0" smtClean="0">
                <a:ea typeface="Calibri" pitchFamily="34" charset="0"/>
                <a:cs typeface="Arial" pitchFamily="34" charset="0"/>
              </a:rPr>
              <a:t>˂</a:t>
            </a:r>
            <a:r>
              <a:rPr lang="uk-UA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4 + </a:t>
            </a:r>
            <a:r>
              <a:rPr lang="uk-UA" dirty="0" smtClean="0">
                <a:ea typeface="Calibri" pitchFamily="34" charset="0"/>
                <a:cs typeface="Arial" pitchFamily="34" charset="0"/>
              </a:rPr>
              <a:t>˂</a:t>
            </a:r>
            <a:r>
              <a:rPr lang="uk-UA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6 = …, </a:t>
            </a:r>
            <a:r>
              <a:rPr lang="uk-UA" dirty="0" smtClean="0">
                <a:ea typeface="Calibri" pitchFamily="34" charset="0"/>
                <a:cs typeface="Arial" pitchFamily="34" charset="0"/>
              </a:rPr>
              <a:t>˂</a:t>
            </a:r>
            <a:r>
              <a:rPr lang="uk-UA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3 + </a:t>
            </a:r>
            <a:r>
              <a:rPr lang="uk-UA" dirty="0" smtClean="0">
                <a:ea typeface="Calibri" pitchFamily="34" charset="0"/>
                <a:cs typeface="Arial" pitchFamily="34" charset="0"/>
              </a:rPr>
              <a:t>˂</a:t>
            </a:r>
            <a:r>
              <a:rPr lang="uk-UA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5= …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uk-UA" b="1" dirty="0" smtClean="0"/>
              <a:t>ВИСНОВОК</a:t>
            </a:r>
          </a:p>
          <a:p>
            <a:pPr>
              <a:buNone/>
            </a:pPr>
            <a:r>
              <a:rPr lang="uk-UA" b="1" dirty="0" smtClean="0"/>
              <a:t>Якщо </a:t>
            </a:r>
            <a:r>
              <a:rPr lang="uk-UA" b="1" i="1" u="sng" dirty="0" smtClean="0"/>
              <a:t>дві паралельні прямі</a:t>
            </a:r>
            <a:r>
              <a:rPr lang="uk-UA" b="1" dirty="0" smtClean="0"/>
              <a:t> перетинаються січною, то:</a:t>
            </a:r>
            <a:endParaRPr lang="ru-RU" dirty="0" smtClean="0"/>
          </a:p>
          <a:p>
            <a:pPr lvl="0">
              <a:buFontTx/>
              <a:buChar char="-"/>
            </a:pPr>
            <a:r>
              <a:rPr lang="uk-UA" b="1" dirty="0" smtClean="0"/>
              <a:t>внутрішні   різносторонні  кути  рівні</a:t>
            </a:r>
            <a:endParaRPr lang="ru-RU" b="1" dirty="0" smtClean="0"/>
          </a:p>
          <a:p>
            <a:pPr>
              <a:buFontTx/>
              <a:buChar char="-"/>
            </a:pPr>
            <a:r>
              <a:rPr lang="uk-UA" b="1" dirty="0" smtClean="0"/>
              <a:t>відповідні кути  рівні;</a:t>
            </a:r>
            <a:endParaRPr lang="ru-RU" dirty="0" smtClean="0"/>
          </a:p>
          <a:p>
            <a:pPr lvl="0">
              <a:buFontTx/>
              <a:buChar char="-"/>
            </a:pPr>
            <a:r>
              <a:rPr lang="uk-UA" b="1" dirty="0" smtClean="0"/>
              <a:t>внутрішні односторонні кути в сумі становлять 180</a:t>
            </a:r>
            <a:r>
              <a:rPr lang="uk-UA" b="1" baseline="30000" dirty="0" smtClean="0"/>
              <a:t>0   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Означення паралельних прямих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752600"/>
            <a:ext cx="6929486" cy="70788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err="1" smtClean="0"/>
              <a:t>Дві</a:t>
            </a:r>
            <a:r>
              <a:rPr lang="ru-RU" sz="2000" dirty="0" smtClean="0"/>
              <a:t> </a:t>
            </a:r>
            <a:r>
              <a:rPr lang="ru-RU" sz="2000" dirty="0" err="1"/>
              <a:t>прямі</a:t>
            </a:r>
            <a:r>
              <a:rPr lang="ru-RU" sz="2000" dirty="0"/>
              <a:t> в </a:t>
            </a:r>
            <a:r>
              <a:rPr lang="ru-RU" sz="2000" dirty="0" err="1"/>
              <a:t>просторі</a:t>
            </a:r>
            <a:r>
              <a:rPr lang="ru-RU" sz="2000" dirty="0"/>
              <a:t> </a:t>
            </a:r>
            <a:r>
              <a:rPr lang="ru-RU" sz="2000" dirty="0" err="1"/>
              <a:t>називаються</a:t>
            </a:r>
            <a:r>
              <a:rPr lang="ru-RU" sz="2000" dirty="0"/>
              <a:t> </a:t>
            </a:r>
            <a:r>
              <a:rPr lang="ru-RU" sz="2000" dirty="0" err="1"/>
              <a:t>паралельними</a:t>
            </a:r>
            <a:r>
              <a:rPr lang="ru-RU" sz="2000" dirty="0"/>
              <a:t>, </a:t>
            </a:r>
            <a:r>
              <a:rPr lang="ru-RU" sz="2000" dirty="0" err="1"/>
              <a:t>якщо</a:t>
            </a:r>
            <a:r>
              <a:rPr lang="ru-RU" sz="2000" dirty="0"/>
              <a:t> вони лежать в </a:t>
            </a:r>
            <a:r>
              <a:rPr lang="ru-RU" sz="2000" dirty="0" err="1"/>
              <a:t>одній</a:t>
            </a:r>
            <a:r>
              <a:rPr lang="ru-RU" sz="2000" dirty="0"/>
              <a:t> </a:t>
            </a:r>
            <a:r>
              <a:rPr lang="ru-RU" sz="2000" dirty="0" err="1" smtClean="0"/>
              <a:t>площині</a:t>
            </a:r>
            <a:r>
              <a:rPr lang="ru-RU" sz="2000" dirty="0" smtClean="0"/>
              <a:t>  </a:t>
            </a:r>
            <a:r>
              <a:rPr lang="ru-RU" sz="2000" dirty="0" err="1"/>
              <a:t>і</a:t>
            </a:r>
            <a:r>
              <a:rPr lang="ru-RU" sz="2000" dirty="0"/>
              <a:t> не </a:t>
            </a:r>
            <a:r>
              <a:rPr lang="ru-RU" sz="2000" dirty="0" err="1"/>
              <a:t>перетинаються</a:t>
            </a:r>
            <a:r>
              <a:rPr lang="ru-RU" sz="20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667000"/>
            <a:ext cx="700090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/>
              <a:t>Для того, </a:t>
            </a:r>
            <a:r>
              <a:rPr lang="ru-RU" sz="2000" dirty="0" err="1"/>
              <a:t>щоб</a:t>
            </a:r>
            <a:r>
              <a:rPr lang="ru-RU" sz="2000" dirty="0"/>
              <a:t> на </a:t>
            </a:r>
            <a:r>
              <a:rPr lang="ru-RU" sz="2000" dirty="0" err="1"/>
              <a:t>практиці</a:t>
            </a:r>
            <a:r>
              <a:rPr lang="ru-RU" sz="2000" dirty="0"/>
              <a:t> </a:t>
            </a:r>
            <a:r>
              <a:rPr lang="ru-RU" sz="2000" dirty="0" err="1"/>
              <a:t>з’ясовувати</a:t>
            </a:r>
            <a:r>
              <a:rPr lang="ru-RU" sz="2000" dirty="0"/>
              <a:t> </a:t>
            </a:r>
            <a:r>
              <a:rPr lang="ru-RU" sz="2000" dirty="0" err="1"/>
              <a:t>паралельність</a:t>
            </a:r>
            <a:r>
              <a:rPr lang="ru-RU" sz="2000" dirty="0"/>
              <a:t> </a:t>
            </a:r>
            <a:r>
              <a:rPr lang="ru-RU" sz="2000" dirty="0" err="1"/>
              <a:t>прямих</a:t>
            </a:r>
            <a:r>
              <a:rPr lang="ru-RU" sz="2000" dirty="0"/>
              <a:t>,  </a:t>
            </a:r>
            <a:r>
              <a:rPr lang="ru-RU" sz="2000" dirty="0" err="1"/>
              <a:t>недостатньо</a:t>
            </a:r>
            <a:r>
              <a:rPr lang="ru-RU" sz="2000" dirty="0"/>
              <a:t> знати </a:t>
            </a:r>
            <a:r>
              <a:rPr lang="ru-RU" sz="2000" dirty="0" err="1">
                <a:solidFill>
                  <a:srgbClr val="FF0000"/>
                </a:solidFill>
              </a:rPr>
              <a:t>означення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/>
              <a:t>паралельних</a:t>
            </a:r>
            <a:r>
              <a:rPr lang="ru-RU" sz="2000" dirty="0"/>
              <a:t> </a:t>
            </a:r>
            <a:r>
              <a:rPr lang="ru-RU" sz="2000" dirty="0" err="1" smtClean="0"/>
              <a:t>прямих</a:t>
            </a:r>
            <a:r>
              <a:rPr lang="ru-RU" sz="2000" dirty="0" smtClean="0"/>
              <a:t>. Тому </a:t>
            </a:r>
            <a:r>
              <a:rPr lang="ru-RU" sz="2000" dirty="0"/>
              <a:t>ми </a:t>
            </a:r>
            <a:r>
              <a:rPr lang="ru-RU" sz="2000" dirty="0" err="1"/>
              <a:t>доведемо</a:t>
            </a:r>
            <a:r>
              <a:rPr lang="ru-RU" sz="2000" dirty="0"/>
              <a:t> </a:t>
            </a:r>
            <a:r>
              <a:rPr lang="ru-RU" sz="2000" dirty="0" err="1" smtClean="0"/>
              <a:t>певні</a:t>
            </a:r>
            <a:r>
              <a:rPr lang="ru-RU" sz="2000" dirty="0" smtClean="0"/>
              <a:t> </a:t>
            </a:r>
            <a:r>
              <a:rPr lang="ru-RU" sz="2000" dirty="0" err="1"/>
              <a:t>твердження</a:t>
            </a:r>
            <a:r>
              <a:rPr lang="ru-RU" sz="2000" dirty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називаються</a:t>
            </a:r>
            <a:r>
              <a:rPr lang="ru-RU" sz="2000" dirty="0" smtClean="0"/>
              <a:t> </a:t>
            </a:r>
            <a:r>
              <a:rPr lang="ru-RU" sz="2000" dirty="0" err="1">
                <a:solidFill>
                  <a:srgbClr val="FF0000"/>
                </a:solidFill>
              </a:rPr>
              <a:t>ознакою</a:t>
            </a:r>
            <a:r>
              <a:rPr lang="ru-RU" sz="2000" dirty="0"/>
              <a:t> </a:t>
            </a:r>
            <a:r>
              <a:rPr lang="ru-RU" sz="2000" dirty="0" err="1"/>
              <a:t>паралельності</a:t>
            </a:r>
            <a:r>
              <a:rPr lang="ru-RU" sz="2000" dirty="0"/>
              <a:t> </a:t>
            </a:r>
            <a:r>
              <a:rPr lang="ru-RU" sz="2000" dirty="0" err="1"/>
              <a:t>прямих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4143380"/>
            <a:ext cx="7000924" cy="16312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err="1"/>
              <a:t>Ознака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означення</a:t>
            </a:r>
            <a:r>
              <a:rPr lang="ru-RU" sz="2000" dirty="0"/>
              <a:t> </a:t>
            </a:r>
            <a:r>
              <a:rPr lang="ru-RU" sz="2000" dirty="0" err="1"/>
              <a:t>є</a:t>
            </a:r>
            <a:r>
              <a:rPr lang="ru-RU" sz="2000" dirty="0"/>
              <a:t> </a:t>
            </a:r>
            <a:r>
              <a:rPr lang="ru-RU" sz="2000" dirty="0" err="1"/>
              <a:t>різні</a:t>
            </a:r>
            <a:r>
              <a:rPr lang="ru-RU" sz="2000" dirty="0"/>
              <a:t> </a:t>
            </a:r>
            <a:r>
              <a:rPr lang="ru-RU" sz="2000" dirty="0" err="1"/>
              <a:t>речі</a:t>
            </a:r>
            <a:r>
              <a:rPr lang="ru-RU" sz="2000" dirty="0"/>
              <a:t>, тому </a:t>
            </a:r>
            <a:r>
              <a:rPr lang="ru-RU" sz="2000" dirty="0" err="1"/>
              <a:t>їх</a:t>
            </a:r>
            <a:r>
              <a:rPr lang="ru-RU" sz="2000" dirty="0"/>
              <a:t> не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плутати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b="1" dirty="0" err="1" smtClean="0">
                <a:solidFill>
                  <a:srgbClr val="FF0000"/>
                </a:solidFill>
              </a:rPr>
              <a:t>Означення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dirty="0"/>
              <a:t>говорить про те,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таке</a:t>
            </a:r>
            <a:r>
              <a:rPr lang="ru-RU" sz="2000" dirty="0"/>
              <a:t> </a:t>
            </a:r>
            <a:r>
              <a:rPr lang="ru-RU" sz="2000" dirty="0" err="1"/>
              <a:t>означуване</a:t>
            </a:r>
            <a:r>
              <a:rPr lang="ru-RU" sz="2000" dirty="0"/>
              <a:t> </a:t>
            </a:r>
            <a:r>
              <a:rPr lang="ru-RU" sz="2000" dirty="0" err="1"/>
              <a:t>поняття</a:t>
            </a:r>
            <a:r>
              <a:rPr lang="ru-RU" sz="2000" dirty="0"/>
              <a:t>, </a:t>
            </a:r>
            <a:r>
              <a:rPr lang="ru-RU" sz="2000" dirty="0" err="1"/>
              <a:t>описує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, </a:t>
            </a:r>
            <a:endParaRPr lang="ru-RU" sz="2000" dirty="0" smtClean="0"/>
          </a:p>
          <a:p>
            <a:r>
              <a:rPr lang="ru-RU" sz="2000" b="1" dirty="0" err="1" smtClean="0">
                <a:solidFill>
                  <a:srgbClr val="FF0000"/>
                </a:solidFill>
              </a:rPr>
              <a:t>Ознака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властивість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ж </a:t>
            </a:r>
            <a:r>
              <a:rPr lang="ru-RU" sz="2000" dirty="0" err="1"/>
              <a:t>поняття</a:t>
            </a:r>
            <a:r>
              <a:rPr lang="ru-RU" sz="2000" dirty="0"/>
              <a:t>, яку часто </a:t>
            </a:r>
            <a:r>
              <a:rPr lang="ru-RU" sz="2000" dirty="0" err="1"/>
              <a:t>застосовують</a:t>
            </a:r>
            <a:r>
              <a:rPr lang="ru-RU" sz="2000" dirty="0"/>
              <a:t> на </a:t>
            </a:r>
            <a:r>
              <a:rPr lang="ru-RU" sz="2000" dirty="0" err="1"/>
              <a:t>практиці</a:t>
            </a:r>
            <a:r>
              <a:rPr lang="ru-RU" sz="2000" dirty="0"/>
              <a:t>, </a:t>
            </a:r>
            <a:r>
              <a:rPr lang="ru-RU" sz="2000" dirty="0" err="1"/>
              <a:t>і</a:t>
            </a:r>
            <a:r>
              <a:rPr lang="ru-RU" sz="2000" dirty="0"/>
              <a:t> яка </a:t>
            </a:r>
            <a:r>
              <a:rPr lang="ru-RU" sz="2000" dirty="0" err="1"/>
              <a:t>найчастіше</a:t>
            </a:r>
            <a:r>
              <a:rPr lang="ru-RU" sz="2000" dirty="0"/>
              <a:t> </a:t>
            </a:r>
            <a:r>
              <a:rPr lang="ru-RU" sz="2000" dirty="0" err="1"/>
              <a:t>є</a:t>
            </a:r>
            <a:r>
              <a:rPr lang="ru-RU" sz="2000" dirty="0"/>
              <a:t> теоремою.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uk-UA" dirty="0" smtClean="0"/>
              <a:t>Ознаки паралельності прямих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914400"/>
            <a:ext cx="8077200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1. Дві прямі паралельні, якщо при перетині із січною вони утворюють</a:t>
            </a: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рівні внутрішні різносторонні кути.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676400"/>
            <a:ext cx="8077200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2. Дві прямі паралельні, якщо при перетині із січною вони утворюють внутрішні односторонні кути, сума яких дорівнює 180˚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438400"/>
            <a:ext cx="8077200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3. Дві прямі паралельні, якщо ,перетинаючись із січною, вони утворюють рівні відповідні кути.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t="13350"/>
          <a:stretch>
            <a:fillRect/>
          </a:stretch>
        </p:blipFill>
        <p:spPr bwMode="auto">
          <a:xfrm>
            <a:off x="1600200" y="3276600"/>
            <a:ext cx="6477000" cy="3073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 smtClean="0"/>
              <a:t>На якому з рисунків прямі будуть паралельними? </a:t>
            </a:r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086600" cy="502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 rot="764997">
            <a:off x="5301894" y="3915986"/>
            <a:ext cx="3516084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  <a:ea typeface="+mj-ea"/>
                <a:cs typeface="+mj-cs"/>
              </a:rPr>
              <a:t>Поясніть!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Виконай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малюнку</a:t>
            </a:r>
            <a:r>
              <a:rPr lang="ru-RU" dirty="0" smtClean="0"/>
              <a:t> а </a:t>
            </a:r>
            <a:r>
              <a:rPr lang="ru-RU" dirty="0" err="1" smtClean="0"/>
              <a:t>паралельна</a:t>
            </a:r>
            <a:r>
              <a:rPr lang="ru-RU" dirty="0" smtClean="0"/>
              <a:t> в </a:t>
            </a:r>
            <a:r>
              <a:rPr lang="ru-RU" dirty="0" err="1" smtClean="0"/>
              <a:t>і</a:t>
            </a:r>
            <a:r>
              <a:rPr lang="ru-RU" dirty="0" smtClean="0"/>
              <a:t> с – </a:t>
            </a:r>
            <a:r>
              <a:rPr lang="ru-RU" dirty="0" err="1" smtClean="0"/>
              <a:t>січна</a:t>
            </a:r>
            <a:r>
              <a:rPr lang="ru-RU" dirty="0" smtClean="0"/>
              <a:t>.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дорівнюють</a:t>
            </a:r>
            <a:r>
              <a:rPr lang="ru-RU" dirty="0" smtClean="0"/>
              <a:t> кути 1, 2 </a:t>
            </a:r>
            <a:r>
              <a:rPr lang="ru-RU" dirty="0" err="1" smtClean="0"/>
              <a:t>і</a:t>
            </a:r>
            <a:r>
              <a:rPr lang="ru-RU" dirty="0" smtClean="0"/>
              <a:t> 3?</a:t>
            </a:r>
            <a:endParaRPr lang="ru-RU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895600"/>
            <a:ext cx="4343400" cy="30509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Робота за готовим малюнком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5361" name="Рисунок 6"/>
          <p:cNvPicPr>
            <a:picLocks noChangeAspect="1" noChangeArrowheads="1"/>
          </p:cNvPicPr>
          <p:nvPr/>
        </p:nvPicPr>
        <p:blipFill>
          <a:blip r:embed="rId2"/>
          <a:srcRect l="19784" t="8112" r="18642" b="37134"/>
          <a:stretch>
            <a:fillRect/>
          </a:stretch>
        </p:blipFill>
        <p:spPr bwMode="auto">
          <a:xfrm>
            <a:off x="4953000" y="1600200"/>
            <a:ext cx="3694289" cy="228924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4018240"/>
            <a:ext cx="8458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Вертикальні  </a:t>
            </a:r>
            <a:r>
              <a:rPr lang="uk-U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 і 4,    2 </a:t>
            </a:r>
            <a:r>
              <a:rPr lang="uk-UA" sz="24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lang="uk-U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3,     5 </a:t>
            </a:r>
            <a:r>
              <a:rPr lang="uk-UA" sz="24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lang="uk-U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8,     6 </a:t>
            </a:r>
            <a:r>
              <a:rPr lang="uk-UA" sz="24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lang="uk-U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r>
              <a:rPr lang="uk-UA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Суміжні         </a:t>
            </a:r>
            <a:r>
              <a:rPr lang="uk-U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 і 2,     3 </a:t>
            </a:r>
            <a:r>
              <a:rPr lang="uk-UA" sz="24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lang="uk-U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4,     5 </a:t>
            </a:r>
            <a:r>
              <a:rPr lang="uk-UA" sz="24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lang="uk-U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6,     7 </a:t>
            </a:r>
            <a:r>
              <a:rPr lang="uk-UA" sz="24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lang="uk-U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8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r>
              <a:rPr lang="uk-UA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нутрішні односторонні кути 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 і 6,     3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5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r>
              <a:rPr lang="uk-UA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Внутрішні різносторонні кути  </a:t>
            </a:r>
            <a:r>
              <a:rPr lang="uk-UA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3 і 6,     4 </a:t>
            </a:r>
            <a:r>
              <a:rPr lang="uk-UA" sz="24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і</a:t>
            </a:r>
            <a:r>
              <a:rPr lang="uk-UA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5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01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Відповідні кути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і 5,    2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6,    3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7,      4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2286000"/>
            <a:ext cx="335280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Яку  назву мають кути?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Виконай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800600" cy="1600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малюнку</a:t>
            </a:r>
            <a:r>
              <a:rPr lang="ru-RU" dirty="0" smtClean="0"/>
              <a:t> кут 1 </a:t>
            </a:r>
            <a:r>
              <a:rPr lang="ru-RU" dirty="0" err="1" smtClean="0"/>
              <a:t>дорівнює</a:t>
            </a:r>
            <a:r>
              <a:rPr lang="ru-RU" dirty="0" smtClean="0"/>
              <a:t> куту 2. </a:t>
            </a:r>
            <a:r>
              <a:rPr lang="ru-RU" dirty="0" err="1" smtClean="0"/>
              <a:t>Доведіть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сума </a:t>
            </a:r>
            <a:r>
              <a:rPr lang="ru-RU" dirty="0" err="1" smtClean="0"/>
              <a:t>кутів</a:t>
            </a:r>
            <a:r>
              <a:rPr lang="ru-RU" dirty="0" smtClean="0"/>
              <a:t> 3 </a:t>
            </a:r>
            <a:r>
              <a:rPr lang="ru-RU" dirty="0" err="1" smtClean="0"/>
              <a:t>і</a:t>
            </a:r>
            <a:r>
              <a:rPr lang="ru-RU" dirty="0" smtClean="0"/>
              <a:t> 4 </a:t>
            </a:r>
            <a:r>
              <a:rPr lang="ru-RU" dirty="0" err="1" smtClean="0"/>
              <a:t>дорівнює</a:t>
            </a:r>
            <a:r>
              <a:rPr lang="ru-RU" dirty="0" smtClean="0"/>
              <a:t> 180 градусам.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3429000"/>
            <a:ext cx="7620000" cy="10207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Знайти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градусні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міри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кутів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зображених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малюнках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 b="5000"/>
          <a:stretch>
            <a:fillRect/>
          </a:stretch>
        </p:blipFill>
        <p:spPr bwMode="auto">
          <a:xfrm>
            <a:off x="5486400" y="1524000"/>
            <a:ext cx="3261894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1" y="4572000"/>
            <a:ext cx="8382000" cy="1958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Домашнє завдання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0" y="1981200"/>
            <a:ext cx="7696200" cy="2514600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 </a:t>
            </a:r>
            <a:r>
              <a:rPr lang="ru-RU" i="1" dirty="0" err="1" smtClean="0"/>
              <a:t>Підручник</a:t>
            </a:r>
            <a:r>
              <a:rPr lang="ru-RU" i="1" dirty="0" smtClean="0"/>
              <a:t> ”</a:t>
            </a:r>
            <a:r>
              <a:rPr lang="ru-RU" i="1" dirty="0" err="1" smtClean="0"/>
              <a:t>Геометрія</a:t>
            </a:r>
            <a:r>
              <a:rPr lang="ru-RU" i="1" dirty="0" smtClean="0"/>
              <a:t> 7” О .С. </a:t>
            </a:r>
            <a:r>
              <a:rPr lang="ru-RU" i="1" dirty="0" err="1" smtClean="0"/>
              <a:t>Істер</a:t>
            </a: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Р.2 § 9 </a:t>
            </a:r>
            <a:r>
              <a:rPr lang="ru-RU" i="1" dirty="0" err="1" smtClean="0"/>
              <a:t>стор</a:t>
            </a:r>
            <a:r>
              <a:rPr lang="ru-RU" i="1" dirty="0" smtClean="0"/>
              <a:t>. 45, № 170, № 176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Гра</a:t>
            </a:r>
            <a:r>
              <a:rPr lang="ru-RU" b="1" i="1" dirty="0" smtClean="0"/>
              <a:t> «</a:t>
            </a:r>
            <a:r>
              <a:rPr lang="ru-RU" b="1" i="1" dirty="0" err="1" smtClean="0"/>
              <a:t>Вірю</a:t>
            </a:r>
            <a:r>
              <a:rPr lang="ru-RU" b="1" i="1" dirty="0" smtClean="0"/>
              <a:t>,  не </a:t>
            </a:r>
            <a:r>
              <a:rPr lang="ru-RU" b="1" i="1" dirty="0" err="1" smtClean="0"/>
              <a:t>вірю</a:t>
            </a:r>
            <a:r>
              <a:rPr lang="ru-RU" b="1" i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marL="457200" lvl="0" indent="-277813">
              <a:buFont typeface="+mj-lt"/>
              <a:buAutoNum type="arabicPeriod"/>
            </a:pPr>
            <a:r>
              <a:rPr lang="uk-UA" sz="2000" dirty="0" smtClean="0"/>
              <a:t>Прямі на площині або паралельні, або перетинаються в одній точці</a:t>
            </a:r>
            <a:endParaRPr lang="ru-RU" sz="2000" dirty="0" smtClean="0"/>
          </a:p>
          <a:p>
            <a:pPr marL="457200" lvl="0" indent="-277813">
              <a:buFont typeface="+mj-lt"/>
              <a:buAutoNum type="arabicPeriod"/>
            </a:pPr>
            <a:r>
              <a:rPr lang="uk-UA" sz="2000" dirty="0" smtClean="0"/>
              <a:t>Дві прямі, які лежать в одній площині і ніколи не перетинаються, називають паралельними; </a:t>
            </a:r>
            <a:endParaRPr lang="ru-RU" sz="2000" dirty="0" smtClean="0"/>
          </a:p>
          <a:p>
            <a:pPr marL="457200" lvl="0" indent="-277813">
              <a:buFont typeface="+mj-lt"/>
              <a:buAutoNum type="arabicPeriod"/>
            </a:pPr>
            <a:r>
              <a:rPr lang="uk-UA" sz="2000" dirty="0" smtClean="0"/>
              <a:t>Пряму, яка перетинає дві прямі  називають </a:t>
            </a:r>
            <a:r>
              <a:rPr lang="uk-UA" sz="2000" dirty="0" err="1" smtClean="0"/>
              <a:t>півпрямою</a:t>
            </a:r>
            <a:r>
              <a:rPr lang="uk-UA" sz="2000" dirty="0" smtClean="0"/>
              <a:t>;</a:t>
            </a:r>
            <a:endParaRPr lang="ru-RU" sz="2000" dirty="0" smtClean="0"/>
          </a:p>
          <a:p>
            <a:pPr marL="457200" lvl="0" indent="-277813">
              <a:buFont typeface="+mj-lt"/>
              <a:buAutoNum type="arabicPeriod"/>
            </a:pPr>
            <a:r>
              <a:rPr lang="ru-RU" sz="2000" dirty="0" smtClean="0"/>
              <a:t>Два кути,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мають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спільну</a:t>
            </a:r>
            <a:r>
              <a:rPr lang="ru-RU" sz="2000" dirty="0" smtClean="0"/>
              <a:t> сторону, а </a:t>
            </a:r>
            <a:r>
              <a:rPr lang="ru-RU" sz="2000" dirty="0" err="1" smtClean="0"/>
              <a:t>дві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доповняльними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півпрямими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називаються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суміжними</a:t>
            </a:r>
            <a:r>
              <a:rPr lang="ru-RU" sz="2000" dirty="0" smtClean="0"/>
              <a:t>;</a:t>
            </a:r>
          </a:p>
          <a:p>
            <a:pPr marL="457200" lvl="0" indent="-277813">
              <a:buFont typeface="+mj-lt"/>
              <a:buAutoNum type="arabicPeriod"/>
            </a:pPr>
            <a:r>
              <a:rPr lang="ru-RU" sz="2000" dirty="0" err="1" smtClean="0"/>
              <a:t>Якщо</a:t>
            </a:r>
            <a:r>
              <a:rPr lang="ru-RU" sz="2000" dirty="0" smtClean="0"/>
              <a:t> один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суміжних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кутів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дорівнює</a:t>
            </a:r>
            <a:r>
              <a:rPr lang="ru-RU" sz="2000" dirty="0" smtClean="0"/>
              <a:t> 80°, то </a:t>
            </a:r>
            <a:r>
              <a:rPr lang="ru-RU" sz="2000" dirty="0" err="1" smtClean="0"/>
              <a:t>інший</a:t>
            </a:r>
            <a:r>
              <a:rPr lang="ru-RU" sz="2000" dirty="0" smtClean="0"/>
              <a:t> </a:t>
            </a:r>
            <a:r>
              <a:rPr lang="ru-RU" sz="2000" dirty="0" err="1" smtClean="0"/>
              <a:t>теждорівнює</a:t>
            </a:r>
            <a:r>
              <a:rPr lang="ru-RU" sz="2000" dirty="0" smtClean="0"/>
              <a:t> 80°;</a:t>
            </a:r>
          </a:p>
          <a:p>
            <a:pPr marL="457200" lvl="0" indent="-277813">
              <a:buFont typeface="+mj-lt"/>
              <a:buAutoNum type="arabicPeriod"/>
            </a:pPr>
            <a:r>
              <a:rPr lang="ru-RU" sz="2000" dirty="0" err="1" smtClean="0"/>
              <a:t>Вертикальні</a:t>
            </a:r>
            <a:r>
              <a:rPr lang="ru-RU" sz="2000" dirty="0" smtClean="0"/>
              <a:t> кути </a:t>
            </a:r>
            <a:r>
              <a:rPr lang="ru-RU" sz="2000" dirty="0" err="1" smtClean="0"/>
              <a:t>мають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спільну</a:t>
            </a:r>
            <a:r>
              <a:rPr lang="ru-RU" sz="2000" dirty="0" smtClean="0"/>
              <a:t> вершину;</a:t>
            </a:r>
          </a:p>
          <a:p>
            <a:pPr marL="457200" lvl="0" indent="-277813">
              <a:buFont typeface="+mj-lt"/>
              <a:buAutoNum type="arabicPeriod"/>
            </a:pPr>
            <a:r>
              <a:rPr lang="ru-RU" sz="2000" dirty="0" err="1" smtClean="0"/>
              <a:t>Якщо</a:t>
            </a:r>
            <a:r>
              <a:rPr lang="ru-RU" sz="2000" dirty="0" smtClean="0"/>
              <a:t> у </a:t>
            </a:r>
            <a:r>
              <a:rPr lang="ru-RU" sz="2000" dirty="0" err="1" smtClean="0"/>
              <a:t>двох</a:t>
            </a:r>
            <a:r>
              <a:rPr lang="ru-RU" sz="2000" dirty="0" smtClean="0"/>
              <a:t> </a:t>
            </a:r>
            <a:r>
              <a:rPr lang="ru-RU" sz="2000" dirty="0" err="1" smtClean="0"/>
              <a:t>кутів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спільною</a:t>
            </a:r>
            <a:r>
              <a:rPr lang="ru-RU" sz="2000" dirty="0" smtClean="0"/>
              <a:t> вершиною </a:t>
            </a:r>
            <a:r>
              <a:rPr lang="ru-RU" sz="2000" dirty="0" err="1" smtClean="0"/>
              <a:t>градусні</a:t>
            </a:r>
            <a:r>
              <a:rPr lang="ru-RU" sz="2000" dirty="0" smtClean="0"/>
              <a:t> </a:t>
            </a:r>
            <a:r>
              <a:rPr lang="ru-RU" sz="2000" dirty="0" err="1" smtClean="0"/>
              <a:t>міри</a:t>
            </a:r>
            <a:r>
              <a:rPr lang="ru-RU" sz="2000" dirty="0" smtClean="0"/>
              <a:t>  40° </a:t>
            </a:r>
            <a:r>
              <a:rPr lang="ru-RU" sz="2000" dirty="0" err="1" smtClean="0"/>
              <a:t>і</a:t>
            </a:r>
            <a:r>
              <a:rPr lang="ru-RU" sz="2000" dirty="0" smtClean="0"/>
              <a:t> 140° , то вони </a:t>
            </a:r>
            <a:r>
              <a:rPr lang="ru-RU" sz="2000" dirty="0" err="1" smtClean="0"/>
              <a:t>вертикальні</a:t>
            </a:r>
            <a:r>
              <a:rPr lang="ru-RU" sz="2000" dirty="0" smtClean="0"/>
              <a:t>;</a:t>
            </a:r>
          </a:p>
          <a:p>
            <a:pPr marL="457200" lvl="0" indent="-277813">
              <a:buFont typeface="+mj-lt"/>
              <a:buAutoNum type="arabicPeriod"/>
            </a:pP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сторони</a:t>
            </a:r>
            <a:r>
              <a:rPr lang="ru-RU" sz="2000" dirty="0" smtClean="0"/>
              <a:t> одного кута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доповняльними</a:t>
            </a:r>
            <a:r>
              <a:rPr lang="ru-RU" sz="2000" dirty="0" smtClean="0"/>
              <a:t>  </a:t>
            </a:r>
            <a:r>
              <a:rPr lang="ru-RU" sz="2000" dirty="0" err="1" smtClean="0"/>
              <a:t>півпрямими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сторін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іншого</a:t>
            </a:r>
            <a:r>
              <a:rPr lang="ru-RU" sz="2000" dirty="0" smtClean="0"/>
              <a:t> то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кути </a:t>
            </a:r>
            <a:r>
              <a:rPr lang="ru-RU" sz="2000" dirty="0" err="1" smtClean="0"/>
              <a:t>вертикальні</a:t>
            </a:r>
            <a:r>
              <a:rPr lang="ru-RU" sz="2000" dirty="0" smtClean="0"/>
              <a:t>;</a:t>
            </a:r>
          </a:p>
          <a:p>
            <a:pPr marL="457200" lvl="0" indent="-277813">
              <a:buFont typeface="+mj-lt"/>
              <a:buAutoNum type="arabicPeriod"/>
            </a:pPr>
            <a:r>
              <a:rPr lang="ru-RU" sz="2000" dirty="0" err="1" smtClean="0"/>
              <a:t>Якщо</a:t>
            </a:r>
            <a:r>
              <a:rPr lang="ru-RU" sz="2000" dirty="0" smtClean="0"/>
              <a:t> один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вертикальних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кутів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дорівнює</a:t>
            </a:r>
            <a:r>
              <a:rPr lang="ru-RU" sz="2000" dirty="0" smtClean="0"/>
              <a:t> 60° , то </a:t>
            </a:r>
            <a:r>
              <a:rPr lang="ru-RU" sz="2000" dirty="0" err="1" smtClean="0"/>
              <a:t>інший</a:t>
            </a:r>
            <a:r>
              <a:rPr lang="ru-RU" sz="2000" dirty="0" smtClean="0"/>
              <a:t> 120°.</a:t>
            </a:r>
          </a:p>
          <a:p>
            <a:endParaRPr lang="ru-RU" sz="2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71600" y="6248400"/>
            <a:ext cx="52629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Відповіді:</a:t>
            </a:r>
            <a:r>
              <a:rPr lang="ru-RU" sz="2000" dirty="0" smtClean="0">
                <a:ln>
                  <a:solidFill>
                    <a:schemeClr val="bg1"/>
                  </a:solidFill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(+) , (+) , (-) ,(+) , (-) , (+), (-), (+), (-)</a:t>
            </a:r>
            <a:endParaRPr kumimoji="0" lang="uk-UA" sz="2000" b="0" i="0" u="none" strike="noStrike" cap="none" normalizeH="0" baseline="0" dirty="0" smtClean="0">
              <a:ln>
                <a:solidFill>
                  <a:schemeClr val="bg1"/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159</TotalTime>
  <Words>557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Wingdings</vt:lpstr>
      <vt:lpstr>Wingdings 2</vt:lpstr>
      <vt:lpstr>Официальная</vt:lpstr>
      <vt:lpstr>Кути, що утворюються при перетині двох прямих січною. Ознаки паралельності прямих </vt:lpstr>
      <vt:lpstr>Означення паралельних прямих</vt:lpstr>
      <vt:lpstr>Ознаки паралельності прямих</vt:lpstr>
      <vt:lpstr>На якому з рисунків прямі будуть паралельними? </vt:lpstr>
      <vt:lpstr>Виконай завдання</vt:lpstr>
      <vt:lpstr>Робота за готовим малюнком</vt:lpstr>
      <vt:lpstr>Виконай завдання</vt:lpstr>
      <vt:lpstr>Домашнє завдання </vt:lpstr>
      <vt:lpstr>Гра «Вірю,  не вірю»</vt:lpstr>
      <vt:lpstr>Практична робота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Кути, що утворюються при перетині двох прямих січною. Ознаки паралельності прямих </dc:title>
  <dc:creator>Elena</dc:creator>
  <cp:lastModifiedBy>Мама</cp:lastModifiedBy>
  <cp:revision>20</cp:revision>
  <dcterms:created xsi:type="dcterms:W3CDTF">2019-11-12T17:48:34Z</dcterms:created>
  <dcterms:modified xsi:type="dcterms:W3CDTF">2020-10-31T15:32:08Z</dcterms:modified>
</cp:coreProperties>
</file>