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2" r:id="rId5"/>
    <p:sldId id="261" r:id="rId6"/>
    <p:sldId id="273" r:id="rId7"/>
    <p:sldId id="263" r:id="rId8"/>
    <p:sldId id="264" r:id="rId9"/>
    <p:sldId id="265" r:id="rId10"/>
    <p:sldId id="269" r:id="rId11"/>
    <p:sldId id="268" r:id="rId12"/>
    <p:sldId id="270" r:id="rId13"/>
    <p:sldId id="271" r:id="rId14"/>
    <p:sldId id="282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65B82-48B8-48FB-8326-65F7ECFF5DE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8638F-B4DF-4DA0-BE7A-1D4782C66C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638F-B4DF-4DA0-BE7A-1D4782C66C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638F-B4DF-4DA0-BE7A-1D4782C66C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638F-B4DF-4DA0-BE7A-1D4782C66C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75FC99-5B12-4042-8467-E35DB59BEE68}" type="slidenum">
              <a:rPr lang="ru-RU" smtClean="0"/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anose="05000000000000000000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C99-5B12-4042-8467-E35DB59BEE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9E26622-D59D-4F83-B37C-6F92A4E46BF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975FC99-5B12-4042-8467-E35DB59BEE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 </a:t>
            </a:r>
            <a:r>
              <a:rPr lang="uk-UA" i="1" dirty="0" smtClean="0">
                <a:solidFill>
                  <a:schemeClr val="tx1"/>
                </a:solidFill>
              </a:rPr>
              <a:t>САХАРОЗА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/>
              <a:t>1.Назва речовин, які мають загальну формулу </a:t>
            </a:r>
            <a:r>
              <a:rPr lang="uk-UA" dirty="0" smtClean="0"/>
              <a:t>С</a:t>
            </a:r>
            <a:r>
              <a:rPr lang="en-US" sz="1600" dirty="0" smtClean="0"/>
              <a:t>n</a:t>
            </a:r>
            <a:r>
              <a:rPr lang="en-US" dirty="0" smtClean="0"/>
              <a:t>(H</a:t>
            </a:r>
            <a:r>
              <a:rPr lang="en-US" sz="1400" dirty="0" smtClean="0"/>
              <a:t>2</a:t>
            </a:r>
            <a:r>
              <a:rPr lang="en-US" dirty="0" smtClean="0"/>
              <a:t>O)</a:t>
            </a:r>
            <a:r>
              <a:rPr lang="en-US" sz="1400" dirty="0" smtClean="0"/>
              <a:t>m</a:t>
            </a:r>
            <a:r>
              <a:rPr lang="uk-UA" sz="1400" dirty="0" smtClean="0"/>
              <a:t>.</a:t>
            </a:r>
            <a:endParaRPr lang="uk-UA" dirty="0" smtClean="0"/>
          </a:p>
          <a:p>
            <a:r>
              <a:rPr lang="en-US" sz="2000" dirty="0" smtClean="0"/>
              <a:t>2</a:t>
            </a:r>
            <a:r>
              <a:rPr lang="uk-UA" sz="2000" dirty="0" err="1" smtClean="0"/>
              <a:t>.Полісахарид</a:t>
            </a:r>
            <a:r>
              <a:rPr lang="uk-UA" sz="2000" dirty="0" smtClean="0"/>
              <a:t>, який входить до складу деревини.</a:t>
            </a:r>
            <a:endParaRPr lang="uk-UA" sz="2000" dirty="0" smtClean="0"/>
          </a:p>
          <a:p>
            <a:r>
              <a:rPr lang="uk-UA" sz="2000" dirty="0" smtClean="0"/>
              <a:t>3.Дисахарид, мономерами якого є глюкоза та фруктоза.</a:t>
            </a:r>
            <a:endParaRPr lang="uk-UA" sz="2000" dirty="0" smtClean="0"/>
          </a:p>
          <a:p>
            <a:r>
              <a:rPr lang="uk-UA" sz="2000" dirty="0" smtClean="0"/>
              <a:t>4.Виноградний цукор.</a:t>
            </a:r>
            <a:endParaRPr lang="uk-UA" sz="2000" dirty="0" smtClean="0"/>
          </a:p>
          <a:p>
            <a:r>
              <a:rPr lang="uk-UA" sz="2000" dirty="0" smtClean="0"/>
              <a:t>5.Полісахарид, який утворюється в процесі фотосинтезу.</a:t>
            </a:r>
            <a:endParaRPr lang="uk-UA" sz="2000" dirty="0" smtClean="0"/>
          </a:p>
          <a:p>
            <a:r>
              <a:rPr lang="uk-UA" sz="2000" dirty="0" smtClean="0"/>
              <a:t>6.Мономір сахарози – </a:t>
            </a:r>
            <a:r>
              <a:rPr lang="uk-UA" sz="2000" dirty="0" err="1" smtClean="0"/>
              <a:t>кетоноспирт</a:t>
            </a:r>
            <a:r>
              <a:rPr lang="uk-UA" sz="2000" dirty="0" smtClean="0"/>
              <a:t>.</a:t>
            </a:r>
            <a:endParaRPr lang="uk-UA" sz="2000" dirty="0" smtClean="0"/>
          </a:p>
          <a:p>
            <a:r>
              <a:rPr lang="uk-UA" sz="2000" dirty="0" smtClean="0"/>
              <a:t>7.Моносахарид, який входить до складу РНК.</a:t>
            </a:r>
            <a:endParaRPr lang="uk-UA" sz="2000" dirty="0" smtClean="0"/>
          </a:p>
          <a:p>
            <a:r>
              <a:rPr lang="uk-UA" sz="2000" dirty="0" smtClean="0"/>
              <a:t>8.Глюкоза як </a:t>
            </a:r>
            <a:r>
              <a:rPr lang="uk-UA" sz="2000" dirty="0" err="1" smtClean="0"/>
              <a:t>біфункціональна</a:t>
            </a:r>
            <a:r>
              <a:rPr lang="uk-UA" sz="2000" dirty="0" smtClean="0"/>
              <a:t> сполука.</a:t>
            </a:r>
            <a:endParaRPr lang="uk-UA" sz="2000" dirty="0" smtClean="0"/>
          </a:p>
          <a:p>
            <a:r>
              <a:rPr lang="uk-UA" sz="2000" dirty="0" smtClean="0"/>
              <a:t>9.Специфічна реакція глюкози, в результаті якої утворюється етанол.</a:t>
            </a:r>
            <a:endParaRPr lang="uk-UA" sz="2000" dirty="0" smtClean="0"/>
          </a:p>
          <a:p>
            <a:endParaRPr lang="uk-UA" sz="2000" dirty="0" smtClean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i="1" dirty="0" smtClean="0">
                <a:solidFill>
                  <a:schemeClr val="tx1"/>
                </a:solidFill>
              </a:rPr>
              <a:t>У клітинки кросворду впишіть назви </a:t>
            </a:r>
            <a:r>
              <a:rPr lang="uk-UA" sz="1800" b="1" i="1" dirty="0" smtClean="0">
                <a:solidFill>
                  <a:schemeClr val="tx1"/>
                </a:solidFill>
              </a:rPr>
              <a:t>вуглеводів та процеси</a:t>
            </a:r>
            <a:r>
              <a:rPr lang="uk-UA" sz="1800" b="1" i="1" dirty="0" smtClean="0">
                <a:solidFill>
                  <a:schemeClr val="tx1"/>
                </a:solidFill>
              </a:rPr>
              <a:t>, які з ними відбуваються, і у вертикальному стовпці прочитаєте назву </a:t>
            </a:r>
            <a:r>
              <a:rPr lang="uk-UA" sz="1800" b="1" i="1" dirty="0" smtClean="0">
                <a:solidFill>
                  <a:schemeClr val="tx1"/>
                </a:solidFill>
              </a:rPr>
              <a:t>класу </a:t>
            </a:r>
            <a:r>
              <a:rPr lang="uk-UA" sz="1800" b="1" i="1" dirty="0" smtClean="0">
                <a:solidFill>
                  <a:schemeClr val="tx1"/>
                </a:solidFill>
              </a:rPr>
              <a:t> </a:t>
            </a:r>
            <a:r>
              <a:rPr lang="uk-UA" sz="1800" b="1" i="1" dirty="0" smtClean="0">
                <a:solidFill>
                  <a:schemeClr val="tx1"/>
                </a:solidFill>
              </a:rPr>
              <a:t>Вуглеводів.</a:t>
            </a:r>
            <a:endParaRPr lang="ru-RU" sz="1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576" y="2420888"/>
          <a:ext cx="6610400" cy="3385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467"/>
                <a:gridCol w="516467"/>
                <a:gridCol w="536310"/>
                <a:gridCol w="504056"/>
                <a:gridCol w="432048"/>
                <a:gridCol w="431317"/>
                <a:gridCol w="519719"/>
                <a:gridCol w="513215"/>
                <a:gridCol w="370700"/>
                <a:gridCol w="362268"/>
                <a:gridCol w="385396"/>
                <a:gridCol w="360045"/>
                <a:gridCol w="396240"/>
                <a:gridCol w="381000"/>
                <a:gridCol w="385152"/>
              </a:tblGrid>
              <a:tr h="14909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cPr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0840">
                <a:tc vMerge="1"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8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 vMerge="1"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i="1" dirty="0" smtClean="0">
                <a:solidFill>
                  <a:schemeClr val="tx1"/>
                </a:solidFill>
              </a:rPr>
              <a:t>Кросворд «Вуглеводи»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мещающее содержимое 4"/>
          <p:cNvSpPr/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ДЯКУЮ ЗА УВАГУ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1" y="2248347"/>
            <a:ext cx="7905201" cy="3877815"/>
          </a:xfrm>
        </p:spPr>
        <p:txBody>
          <a:bodyPr/>
          <a:lstStyle/>
          <a:p>
            <a:r>
              <a:rPr lang="uk-UA" b="1" i="1" dirty="0" smtClean="0"/>
              <a:t>Молекулярна формула - </a:t>
            </a:r>
            <a:r>
              <a:rPr lang="uk-UA" sz="3600" b="1" i="1" dirty="0" smtClean="0"/>
              <a:t>С</a:t>
            </a:r>
            <a:r>
              <a:rPr lang="uk-UA" sz="2000" b="1" i="1" dirty="0" smtClean="0"/>
              <a:t>12</a:t>
            </a:r>
            <a:r>
              <a:rPr lang="uk-UA" sz="3600" b="1" i="1" dirty="0" smtClean="0"/>
              <a:t>Н</a:t>
            </a:r>
            <a:r>
              <a:rPr lang="uk-UA" sz="2000" b="1" i="1" dirty="0" smtClean="0"/>
              <a:t>22</a:t>
            </a:r>
            <a:r>
              <a:rPr lang="uk-UA" sz="3600" b="1" i="1" dirty="0" smtClean="0"/>
              <a:t>О</a:t>
            </a:r>
            <a:r>
              <a:rPr lang="uk-UA" sz="2000" b="1" i="1" dirty="0" smtClean="0"/>
              <a:t>11</a:t>
            </a:r>
            <a:endParaRPr lang="uk-UA" b="1" i="1" dirty="0" smtClean="0"/>
          </a:p>
          <a:p>
            <a:pPr marL="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  </a:t>
            </a:r>
            <a:r>
              <a:rPr lang="uk-UA" dirty="0" smtClean="0"/>
              <a:t>                            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Склад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молекули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2665734" y="3066281"/>
            <a:ext cx="4053433" cy="914400"/>
          </a:xfrm>
          <a:prstGeom prst="left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сахароза</a:t>
            </a:r>
            <a:endParaRPr lang="ru-RU" sz="28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0" y="3076575"/>
            <a:ext cx="1872209" cy="1034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Глюкоза</a:t>
            </a:r>
            <a:endParaRPr lang="uk-UA" b="1" i="1" dirty="0" smtClean="0"/>
          </a:p>
          <a:p>
            <a:pPr algn="ctr"/>
            <a:r>
              <a:rPr lang="uk-UA" b="1" i="1" dirty="0" err="1" smtClean="0"/>
              <a:t>альдегидо</a:t>
            </a:r>
            <a:endParaRPr lang="uk-UA" b="1" i="1" dirty="0" smtClean="0"/>
          </a:p>
          <a:p>
            <a:pPr algn="ctr"/>
            <a:r>
              <a:rPr lang="uk-UA" b="1" i="1" dirty="0" smtClean="0"/>
              <a:t>спирт</a:t>
            </a:r>
            <a:endParaRPr lang="uk-UA" b="1" i="1" dirty="0" smtClean="0"/>
          </a:p>
          <a:p>
            <a:pPr algn="ctr"/>
            <a:endParaRPr lang="ru-RU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21388" y="3066281"/>
            <a:ext cx="158417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Фруктоза</a:t>
            </a:r>
            <a:endParaRPr lang="uk-UA" b="1" i="1" dirty="0" smtClean="0"/>
          </a:p>
          <a:p>
            <a:pPr algn="ctr"/>
            <a:r>
              <a:rPr lang="uk-UA" b="1" i="1" dirty="0" err="1" smtClean="0"/>
              <a:t>кетоноспирт</a:t>
            </a:r>
            <a:endParaRPr lang="ru-RU" b="1" i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65104"/>
            <a:ext cx="26479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9" y="4510633"/>
            <a:ext cx="14287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0633"/>
            <a:ext cx="1728192" cy="122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/>
          <a:lstStyle/>
          <a:p>
            <a:r>
              <a:rPr lang="uk-UA" b="1" i="1" dirty="0" smtClean="0"/>
              <a:t>Цукрова тростина 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(14-16%)</a:t>
            </a:r>
            <a:endParaRPr lang="uk-UA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b="1" i="1" dirty="0" smtClean="0"/>
              <a:t>   (батьківщина - Індія)</a:t>
            </a:r>
            <a:endParaRPr lang="uk-UA" b="1" i="1" dirty="0"/>
          </a:p>
          <a:p>
            <a:pPr marL="0" indent="0">
              <a:buNone/>
            </a:pPr>
            <a:r>
              <a:rPr lang="uk-UA" dirty="0" smtClean="0"/>
              <a:t>        </a:t>
            </a:r>
            <a:endParaRPr lang="uk-UA" dirty="0"/>
          </a:p>
          <a:p>
            <a:r>
              <a:rPr lang="uk-UA" b="1" i="1" dirty="0" smtClean="0"/>
              <a:t>Цукровий буряк 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(16-21%)</a:t>
            </a:r>
            <a:endParaRPr lang="uk-UA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b="1" i="1" dirty="0" smtClean="0"/>
              <a:t>   (батьківщина  Греція та </a:t>
            </a:r>
            <a:r>
              <a:rPr lang="uk-UA" b="1" i="1" dirty="0"/>
              <a:t>В</a:t>
            </a:r>
            <a:r>
              <a:rPr lang="uk-UA" b="1" i="1" dirty="0" smtClean="0"/>
              <a:t>ізантія )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Поширення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в природі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47" y="21951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2619375" cy="164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Біла кристалічна речовина</a:t>
            </a:r>
            <a:endParaRPr lang="uk-UA" dirty="0" smtClean="0"/>
          </a:p>
          <a:p>
            <a:r>
              <a:rPr lang="uk-UA" dirty="0" smtClean="0"/>
              <a:t>Солодка на смак</a:t>
            </a:r>
            <a:endParaRPr lang="uk-UA" dirty="0" smtClean="0"/>
          </a:p>
          <a:p>
            <a:r>
              <a:rPr lang="uk-UA" dirty="0" smtClean="0"/>
              <a:t>Добре розчиняється у воді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Фізичні властивості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i="1" dirty="0" smtClean="0"/>
              <a:t>1. Гідроліз (нагрівання, кисле середовище)</a:t>
            </a:r>
            <a:endParaRPr lang="uk-UA" b="1" i="1" dirty="0" smtClean="0"/>
          </a:p>
          <a:p>
            <a:pPr marL="0" indent="0" algn="just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   С</a:t>
            </a:r>
            <a:r>
              <a:rPr lang="uk-UA" sz="1600" b="1" i="1" dirty="0" smtClean="0"/>
              <a:t>12</a:t>
            </a:r>
            <a:r>
              <a:rPr lang="uk-UA" b="1" i="1" dirty="0" smtClean="0"/>
              <a:t>Н</a:t>
            </a:r>
            <a:r>
              <a:rPr lang="uk-UA" sz="1600" b="1" i="1" dirty="0" smtClean="0"/>
              <a:t>22</a:t>
            </a:r>
            <a:r>
              <a:rPr lang="uk-UA" b="1" i="1" dirty="0" smtClean="0"/>
              <a:t>О</a:t>
            </a:r>
            <a:r>
              <a:rPr lang="uk-UA" sz="1600" b="1" i="1" dirty="0" smtClean="0"/>
              <a:t>11</a:t>
            </a:r>
            <a:r>
              <a:rPr lang="uk-UA" b="1" i="1" dirty="0" smtClean="0"/>
              <a:t> </a:t>
            </a:r>
            <a:r>
              <a:rPr lang="uk-UA" b="1" i="1" dirty="0" smtClean="0">
                <a:latin typeface="Calibri" panose="020F0502020204030204"/>
                <a:cs typeface="Calibri" panose="020F0502020204030204"/>
              </a:rPr>
              <a:t>→ </a:t>
            </a:r>
            <a:r>
              <a:rPr lang="uk-UA" b="1" i="1" dirty="0" smtClean="0">
                <a:cs typeface="Calibri" panose="020F0502020204030204"/>
              </a:rPr>
              <a:t>С</a:t>
            </a:r>
            <a:r>
              <a:rPr lang="uk-UA" sz="1600" b="1" i="1" dirty="0" smtClean="0">
                <a:cs typeface="Calibri" panose="020F0502020204030204"/>
              </a:rPr>
              <a:t>6</a:t>
            </a:r>
            <a:r>
              <a:rPr lang="uk-UA" b="1" i="1" dirty="0" smtClean="0">
                <a:cs typeface="Calibri" panose="020F0502020204030204"/>
              </a:rPr>
              <a:t>Н</a:t>
            </a:r>
            <a:r>
              <a:rPr lang="uk-UA" sz="1600" b="1" i="1" dirty="0" smtClean="0">
                <a:cs typeface="Calibri" panose="020F0502020204030204"/>
              </a:rPr>
              <a:t>12</a:t>
            </a:r>
            <a:r>
              <a:rPr lang="uk-UA" b="1" i="1" dirty="0" smtClean="0">
                <a:cs typeface="Calibri" panose="020F0502020204030204"/>
              </a:rPr>
              <a:t>О</a:t>
            </a:r>
            <a:r>
              <a:rPr lang="uk-UA" sz="1600" b="1" i="1" dirty="0" smtClean="0">
                <a:cs typeface="Calibri" panose="020F0502020204030204"/>
              </a:rPr>
              <a:t>6 </a:t>
            </a:r>
            <a:r>
              <a:rPr lang="uk-UA" b="1" i="1" dirty="0" smtClean="0">
                <a:cs typeface="Calibri" panose="020F0502020204030204"/>
              </a:rPr>
              <a:t>+ </a:t>
            </a:r>
            <a:r>
              <a:rPr lang="uk-UA" b="1" i="1" dirty="0" err="1" smtClean="0">
                <a:cs typeface="Calibri" panose="020F0502020204030204"/>
              </a:rPr>
              <a:t>С</a:t>
            </a:r>
            <a:r>
              <a:rPr lang="uk-UA" sz="1600" b="1" i="1" dirty="0" err="1" smtClean="0">
                <a:cs typeface="Calibri" panose="020F0502020204030204"/>
              </a:rPr>
              <a:t>6</a:t>
            </a:r>
            <a:r>
              <a:rPr lang="uk-UA" b="1" i="1" dirty="0" err="1" smtClean="0">
                <a:cs typeface="Calibri" panose="020F0502020204030204"/>
              </a:rPr>
              <a:t>Н</a:t>
            </a:r>
            <a:r>
              <a:rPr lang="uk-UA" sz="1600" b="1" i="1" dirty="0" err="1" smtClean="0">
                <a:cs typeface="Calibri" panose="020F0502020204030204"/>
              </a:rPr>
              <a:t>12</a:t>
            </a:r>
            <a:r>
              <a:rPr lang="uk-UA" b="1" i="1" dirty="0" err="1" smtClean="0">
                <a:cs typeface="Calibri" panose="020F0502020204030204"/>
              </a:rPr>
              <a:t>О</a:t>
            </a:r>
            <a:r>
              <a:rPr lang="uk-UA" sz="1600" b="1" i="1" dirty="0" err="1" smtClean="0">
                <a:cs typeface="Calibri" panose="020F0502020204030204"/>
              </a:rPr>
              <a:t>6</a:t>
            </a:r>
            <a:endParaRPr lang="uk-UA" sz="1600" b="1" i="1" dirty="0" smtClean="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uk-UA" sz="1600" b="1" i="1" dirty="0">
                <a:cs typeface="Calibri" panose="020F0502020204030204"/>
              </a:rPr>
              <a:t> </a:t>
            </a:r>
            <a:r>
              <a:rPr lang="uk-UA" sz="1600" b="1" i="1" dirty="0" smtClean="0">
                <a:cs typeface="Calibri" panose="020F0502020204030204"/>
              </a:rPr>
              <a:t>                                         глюкоза               фруктоза</a:t>
            </a:r>
            <a:endParaRPr lang="uk-UA" sz="1600" b="1" i="1" dirty="0" smtClean="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uk-UA" b="1" i="1" dirty="0" smtClean="0">
                <a:cs typeface="Calibri" panose="020F0502020204030204"/>
              </a:rPr>
              <a:t>2.Реакція</a:t>
            </a:r>
            <a:r>
              <a:rPr lang="uk-UA" dirty="0" smtClean="0">
                <a:cs typeface="Calibri" panose="020F0502020204030204"/>
              </a:rPr>
              <a:t> </a:t>
            </a:r>
            <a:r>
              <a:rPr lang="uk-UA" b="1" i="1" dirty="0" smtClean="0">
                <a:cs typeface="Calibri" panose="020F0502020204030204"/>
              </a:rPr>
              <a:t>з </a:t>
            </a:r>
            <a:r>
              <a:rPr lang="uk-UA" b="1" i="1" dirty="0" err="1" smtClean="0">
                <a:cs typeface="Calibri" panose="020F0502020204030204"/>
              </a:rPr>
              <a:t>купрум</a:t>
            </a:r>
            <a:r>
              <a:rPr lang="uk-UA" b="1" i="1" dirty="0" smtClean="0">
                <a:cs typeface="Calibri" panose="020F0502020204030204"/>
              </a:rPr>
              <a:t>(ІІ)гідроксидом </a:t>
            </a:r>
            <a:r>
              <a:rPr lang="uk-UA" sz="1800" b="1" i="1" dirty="0" smtClean="0">
                <a:cs typeface="Calibri" panose="020F0502020204030204"/>
              </a:rPr>
              <a:t>(як багатоатомний спирт)</a:t>
            </a:r>
            <a:endParaRPr lang="uk-UA" sz="1800" b="1" i="1" dirty="0" smtClean="0">
              <a:cs typeface="Calibri" panose="020F0502020204030204"/>
            </a:endParaRPr>
          </a:p>
          <a:p>
            <a:pPr marL="0" indent="0" algn="just">
              <a:buNone/>
            </a:pPr>
            <a:endParaRPr lang="uk-UA" dirty="0" smtClean="0">
              <a:cs typeface="Calibri" panose="020F0502020204030204"/>
            </a:endParaRPr>
          </a:p>
          <a:p>
            <a:pPr marL="0" indent="0" algn="just">
              <a:buNone/>
            </a:pPr>
            <a:endParaRPr lang="uk-UA" dirty="0" smtClean="0">
              <a:cs typeface="Calibri" panose="020F0502020204030204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i="1" dirty="0" smtClean="0">
                <a:solidFill>
                  <a:schemeClr val="tx1"/>
                </a:solidFill>
              </a:rPr>
              <a:t>Хімічні властивості </a:t>
            </a:r>
            <a:r>
              <a:rPr lang="uk-UA" sz="2800" b="1" i="1" dirty="0" smtClean="0">
                <a:solidFill>
                  <a:schemeClr val="tx1"/>
                </a:solidFill>
              </a:rPr>
              <a:t>(лабораторний дослід</a:t>
            </a:r>
            <a:r>
              <a:rPr lang="uk-UA" sz="2800" b="1" i="1" dirty="0">
                <a:solidFill>
                  <a:schemeClr val="tx1"/>
                </a:solidFill>
              </a:rPr>
              <a:t>)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4221088"/>
            <a:ext cx="28670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                       </a:t>
            </a:r>
            <a:r>
              <a:rPr lang="uk-UA" sz="3200" b="1" i="1" u="sng" dirty="0" smtClean="0"/>
              <a:t>Історична довідка</a:t>
            </a:r>
            <a:r>
              <a:rPr lang="uk-UA" dirty="0"/>
              <a:t> </a:t>
            </a:r>
            <a:r>
              <a:rPr lang="uk-UA" sz="3200" b="1" i="1" u="sng" dirty="0" smtClean="0"/>
              <a:t> </a:t>
            </a:r>
            <a:endParaRPr lang="uk-UA" sz="3200" b="1" i="1" u="sng" dirty="0" smtClean="0"/>
          </a:p>
          <a:p>
            <a:pPr marL="0" indent="0">
              <a:buNone/>
            </a:pPr>
            <a:r>
              <a:rPr lang="uk-UA" b="1" i="1" dirty="0" smtClean="0"/>
              <a:t>1747 рік - </a:t>
            </a:r>
            <a:r>
              <a:rPr lang="ru-RU" b="1" i="1" dirty="0" err="1" smtClean="0"/>
              <a:t>немецький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хімік</a:t>
            </a:r>
            <a:r>
              <a:rPr lang="ru-RU" b="1" i="1" dirty="0" smtClean="0"/>
              <a:t> А</a:t>
            </a:r>
            <a:r>
              <a:rPr lang="ru-RU" b="1" i="1" dirty="0"/>
              <a:t>. </a:t>
            </a:r>
            <a:r>
              <a:rPr lang="ru-RU" b="1" i="1" dirty="0" err="1"/>
              <a:t>Маргграф</a:t>
            </a:r>
            <a:r>
              <a:rPr lang="ru-RU" b="1" i="1" dirty="0"/>
              <a:t> </a:t>
            </a:r>
            <a:r>
              <a:rPr lang="ru-RU" b="1" i="1" dirty="0" err="1" smtClean="0"/>
              <a:t>визначив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в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err="1"/>
              <a:t>ц</a:t>
            </a:r>
            <a:r>
              <a:rPr lang="ru-RU" b="1" i="1" dirty="0" err="1" smtClean="0"/>
              <a:t>укровому</a:t>
            </a:r>
            <a:r>
              <a:rPr lang="ru-RU" b="1" i="1" dirty="0" smtClean="0"/>
              <a:t>  </a:t>
            </a:r>
            <a:r>
              <a:rPr lang="ru-RU" b="1" i="1" dirty="0" err="1" smtClean="0"/>
              <a:t>буряку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міститься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цукор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аналогічний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тростинному</a:t>
            </a:r>
            <a:r>
              <a:rPr lang="ru-RU" b="1" i="1" dirty="0" smtClean="0"/>
              <a:t>.</a:t>
            </a:r>
            <a:endParaRPr lang="ru-RU" b="1" i="1" dirty="0" smtClean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ru-RU" b="1" i="1" dirty="0" err="1" smtClean="0"/>
              <a:t>Учень</a:t>
            </a:r>
            <a:r>
              <a:rPr lang="ru-RU" b="1" i="1" dirty="0" smtClean="0"/>
              <a:t> </a:t>
            </a:r>
            <a:r>
              <a:rPr lang="ru-RU" b="1" i="1" dirty="0" err="1"/>
              <a:t>Маргграфа</a:t>
            </a:r>
            <a:r>
              <a:rPr lang="ru-RU" b="1" i="1" dirty="0"/>
              <a:t>, </a:t>
            </a:r>
            <a:r>
              <a:rPr lang="ru-RU" b="1" i="1" dirty="0" smtClean="0"/>
              <a:t>француз </a:t>
            </a:r>
            <a:r>
              <a:rPr lang="ru-RU" b="1" i="1" dirty="0" err="1" smtClean="0"/>
              <a:t>Ашар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пропонував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спосіб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добування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цукру</a:t>
            </a:r>
            <a:r>
              <a:rPr lang="ru-RU" b="1" i="1" dirty="0" smtClean="0"/>
              <a:t> з особливого виду </a:t>
            </a:r>
            <a:r>
              <a:rPr lang="ru-RU" b="1" i="1" dirty="0" err="1" smtClean="0"/>
              <a:t>буряка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містив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/>
              <a:t>7 до 10% </a:t>
            </a:r>
            <a:r>
              <a:rPr lang="ru-RU" b="1" i="1" dirty="0" err="1" smtClean="0"/>
              <a:t>цукру</a:t>
            </a:r>
            <a:r>
              <a:rPr lang="ru-RU" b="1" i="1" dirty="0" smtClean="0"/>
              <a:t> і тому </a:t>
            </a:r>
            <a:r>
              <a:rPr lang="ru-RU" b="1" i="1" dirty="0" err="1" smtClean="0"/>
              <a:t>отримав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назву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цукровий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буряк</a:t>
            </a:r>
            <a:r>
              <a:rPr lang="ru-RU" dirty="0"/>
              <a:t>.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Виробництво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цукру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16833"/>
            <a:ext cx="7745505" cy="420933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 smtClean="0">
                <a:solidFill>
                  <a:schemeClr val="tx1"/>
                </a:solidFill>
              </a:rPr>
              <a:t>Схема одержання цукру із цукрового буряка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463602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цукровий буряк</a:t>
            </a:r>
            <a:endParaRPr lang="uk-UA" dirty="0" smtClean="0"/>
          </a:p>
        </p:txBody>
      </p:sp>
      <p:sp>
        <p:nvSpPr>
          <p:cNvPr id="5" name="Стрелка вправо 4"/>
          <p:cNvSpPr/>
          <p:nvPr/>
        </p:nvSpPr>
        <p:spPr>
          <a:xfrm>
            <a:off x="2715508" y="2678486"/>
            <a:ext cx="676417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463602"/>
            <a:ext cx="187220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стружка цукрового буряка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730577" y="2678486"/>
            <a:ext cx="670173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2463602"/>
            <a:ext cx="187220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</a:t>
            </a:r>
            <a:r>
              <a:rPr lang="uk-UA" dirty="0" smtClean="0"/>
              <a:t>озчин сахарози з домішками</a:t>
            </a:r>
            <a:endParaRPr lang="ru-RU" dirty="0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7391325" y="3941812"/>
            <a:ext cx="349027" cy="914400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30577" y="3933055"/>
            <a:ext cx="1505719" cy="11818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</a:t>
            </a:r>
            <a:r>
              <a:rPr lang="uk-UA" dirty="0" smtClean="0"/>
              <a:t>озчин кальцій сахарату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391325" y="4780756"/>
            <a:ext cx="484632" cy="97840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4486672" y="4325791"/>
            <a:ext cx="914400" cy="402146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501790" y="4211890"/>
            <a:ext cx="978408" cy="48463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86671" y="5445224"/>
            <a:ext cx="1243905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</a:t>
            </a:r>
            <a:r>
              <a:rPr lang="uk-UA" dirty="0" smtClean="0"/>
              <a:t>озчин са</a:t>
            </a:r>
            <a:r>
              <a:rPr lang="uk-UA" dirty="0" smtClean="0">
                <a:solidFill>
                  <a:schemeClr val="tx1"/>
                </a:solidFill>
              </a:rPr>
              <a:t>хар</a:t>
            </a:r>
            <a:r>
              <a:rPr lang="uk-UA" dirty="0" smtClean="0"/>
              <a:t>ози</a:t>
            </a: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2881536" y="5785620"/>
            <a:ext cx="978408" cy="48463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5429364"/>
            <a:ext cx="134644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цукор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133723"/>
            <a:ext cx="936104" cy="59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6" y="2068366"/>
            <a:ext cx="998014" cy="55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91451" y="4399012"/>
            <a:ext cx="102902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Са</a:t>
            </a:r>
            <a:r>
              <a:rPr lang="uk-UA" dirty="0" smtClean="0"/>
              <a:t>(ОН)</a:t>
            </a:r>
            <a:r>
              <a:rPr lang="uk-UA" sz="1050" dirty="0" smtClean="0"/>
              <a:t>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86672" y="3717032"/>
            <a:ext cx="57259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СО</a:t>
            </a:r>
            <a:r>
              <a:rPr lang="uk-UA" sz="1050" dirty="0" smtClean="0"/>
              <a:t>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390056" y="4327190"/>
            <a:ext cx="98296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СаСО</a:t>
            </a:r>
            <a:r>
              <a:rPr lang="uk-UA" sz="1100" dirty="0" smtClean="0"/>
              <a:t>3 </a:t>
            </a:r>
            <a:r>
              <a:rPr lang="uk-UA" dirty="0" smtClean="0"/>
              <a:t>↓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81" y="4953372"/>
            <a:ext cx="781974" cy="6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90056" y="5370780"/>
            <a:ext cx="183137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випаровування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39" y="2002386"/>
            <a:ext cx="790625" cy="6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53736"/>
            <a:ext cx="892646" cy="72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3" y="5083306"/>
            <a:ext cx="1056617" cy="7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92280" y="5947087"/>
            <a:ext cx="143218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Нерозчинні</a:t>
            </a:r>
            <a:endParaRPr lang="uk-UA" dirty="0" smtClean="0"/>
          </a:p>
          <a:p>
            <a:r>
              <a:rPr lang="uk-UA" dirty="0"/>
              <a:t>с</a:t>
            </a:r>
            <a:r>
              <a:rPr lang="uk-UA" dirty="0" smtClean="0"/>
              <a:t>олі кальцію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613791" y="2036979"/>
            <a:ext cx="91146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Гаряча </a:t>
            </a:r>
            <a:endParaRPr lang="uk-UA" dirty="0" smtClean="0"/>
          </a:p>
          <a:p>
            <a:r>
              <a:rPr lang="uk-UA" dirty="0" smtClean="0"/>
              <a:t>вода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/>
              <a:t>1.Подрібнення цукрового буряка в стружку та витяг </a:t>
            </a:r>
            <a:r>
              <a:rPr lang="uk-UA" b="1" i="1" smtClean="0"/>
              <a:t>сахарози водою.</a:t>
            </a:r>
            <a:endParaRPr lang="uk-UA" b="1" i="1" dirty="0" smtClean="0">
              <a:solidFill>
                <a:srgbClr val="C00000"/>
              </a:solidFill>
            </a:endParaRPr>
          </a:p>
          <a:p>
            <a:r>
              <a:rPr lang="uk-UA" b="1" i="1" dirty="0" smtClean="0">
                <a:solidFill>
                  <a:schemeClr val="tx1"/>
                </a:solidFill>
              </a:rPr>
              <a:t>2.Обробка розчином вапнякового молока.</a:t>
            </a:r>
            <a:endParaRPr lang="uk-UA" b="1" i="1" dirty="0" smtClean="0">
              <a:solidFill>
                <a:schemeClr val="tx1"/>
              </a:solidFill>
            </a:endParaRPr>
          </a:p>
          <a:p>
            <a:r>
              <a:rPr lang="uk-UA" b="1" i="1" dirty="0" smtClean="0">
                <a:solidFill>
                  <a:schemeClr val="tx1"/>
                </a:solidFill>
              </a:rPr>
              <a:t>3.Обробка розчином карбон (ІУ)оксиду.</a:t>
            </a:r>
            <a:endParaRPr lang="uk-UA" b="1" i="1" dirty="0" smtClean="0">
              <a:solidFill>
                <a:srgbClr val="C00000"/>
              </a:solidFill>
            </a:endParaRPr>
          </a:p>
          <a:p>
            <a:r>
              <a:rPr lang="uk-UA" b="1" i="1" dirty="0" smtClean="0">
                <a:solidFill>
                  <a:schemeClr val="tx1"/>
                </a:solidFill>
              </a:rPr>
              <a:t>4.Упаровування розчину у вакуумних апаратах та </a:t>
            </a:r>
            <a:r>
              <a:rPr lang="uk-UA" b="1" i="1" dirty="0" err="1" smtClean="0">
                <a:solidFill>
                  <a:schemeClr val="tx1"/>
                </a:solidFill>
              </a:rPr>
              <a:t>центрофугування</a:t>
            </a:r>
            <a:r>
              <a:rPr lang="uk-UA" b="1" i="1" dirty="0" smtClean="0">
                <a:solidFill>
                  <a:schemeClr val="tx1"/>
                </a:solidFill>
              </a:rPr>
              <a:t>.</a:t>
            </a:r>
            <a:endParaRPr lang="uk-UA" b="1" i="1" dirty="0" smtClean="0">
              <a:solidFill>
                <a:srgbClr val="C00000"/>
              </a:solidFill>
            </a:endParaRPr>
          </a:p>
          <a:p>
            <a:r>
              <a:rPr lang="uk-UA" b="1" i="1" dirty="0" smtClean="0">
                <a:solidFill>
                  <a:schemeClr val="tx1"/>
                </a:solidFill>
              </a:rPr>
              <a:t>5.Додаткове очищення цукру</a:t>
            </a:r>
            <a:endParaRPr lang="uk-UA" b="1" i="1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rgbClr val="C00000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 smtClean="0">
                <a:solidFill>
                  <a:schemeClr val="tx1"/>
                </a:solidFill>
              </a:rPr>
              <a:t>Стадії цукрового виробництва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Цікаво?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544" y="2247900"/>
            <a:ext cx="7992888" cy="3878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err="1"/>
              <a:t>Пам'ятник</a:t>
            </a:r>
            <a:r>
              <a:rPr lang="ru-RU" b="1" i="1" dirty="0"/>
              <a:t> </a:t>
            </a:r>
            <a:r>
              <a:rPr lang="ru-RU" b="1" i="1" dirty="0" err="1"/>
              <a:t>першому</a:t>
            </a:r>
            <a:r>
              <a:rPr lang="ru-RU" b="1" i="1" dirty="0"/>
              <a:t> кубику </a:t>
            </a:r>
            <a:r>
              <a:rPr lang="ru-RU" b="1" i="1" dirty="0" err="1"/>
              <a:t>рафінаду</a:t>
            </a:r>
            <a:r>
              <a:rPr lang="ru-RU" b="1" i="1" dirty="0"/>
              <a:t> </a:t>
            </a:r>
            <a:r>
              <a:rPr lang="ru-RU" b="1" i="1" dirty="0" err="1"/>
              <a:t>споруджено</a:t>
            </a:r>
            <a:r>
              <a:rPr lang="ru-RU" b="1" i="1" dirty="0"/>
              <a:t> на </a:t>
            </a:r>
            <a:r>
              <a:rPr lang="ru-RU" b="1" i="1" dirty="0" err="1"/>
              <a:t>центральній</a:t>
            </a:r>
            <a:r>
              <a:rPr lang="ru-RU" b="1" i="1" dirty="0"/>
              <a:t> </a:t>
            </a:r>
            <a:r>
              <a:rPr lang="ru-RU" b="1" i="1" dirty="0" err="1"/>
              <a:t>площі</a:t>
            </a:r>
            <a:r>
              <a:rPr lang="ru-RU" b="1" i="1" dirty="0"/>
              <a:t> </a:t>
            </a:r>
            <a:r>
              <a:rPr lang="ru-RU" b="1" i="1" dirty="0" err="1"/>
              <a:t>містечка</a:t>
            </a:r>
            <a:r>
              <a:rPr lang="ru-RU" b="1" i="1" dirty="0"/>
              <a:t> </a:t>
            </a:r>
            <a:r>
              <a:rPr lang="ru-RU" b="1" i="1" dirty="0" err="1"/>
              <a:t>Дачице</a:t>
            </a:r>
            <a:r>
              <a:rPr lang="ru-RU" b="1" i="1" dirty="0"/>
              <a:t> </a:t>
            </a:r>
            <a:r>
              <a:rPr lang="ru-RU" b="1" i="1" dirty="0" err="1"/>
              <a:t>напроти</a:t>
            </a:r>
            <a:r>
              <a:rPr lang="ru-RU" b="1" i="1" dirty="0"/>
              <a:t> </a:t>
            </a:r>
            <a:r>
              <a:rPr lang="ru-RU" b="1" i="1" dirty="0" err="1"/>
              <a:t>величного</a:t>
            </a:r>
            <a:r>
              <a:rPr lang="ru-RU" b="1" i="1" dirty="0"/>
              <a:t> </a:t>
            </a:r>
            <a:r>
              <a:rPr lang="ru-RU" b="1" i="1" dirty="0" err="1"/>
              <a:t>костьолу</a:t>
            </a:r>
            <a:r>
              <a:rPr lang="ru-RU" b="1" i="1" dirty="0"/>
              <a:t> Св. </a:t>
            </a:r>
            <a:r>
              <a:rPr lang="ru-RU" b="1" i="1" dirty="0" err="1"/>
              <a:t>Лаврентія</a:t>
            </a:r>
            <a:r>
              <a:rPr lang="ru-RU" b="1" i="1" dirty="0"/>
              <a:t>, на тому </a:t>
            </a:r>
            <a:r>
              <a:rPr lang="ru-RU" b="1" i="1" dirty="0" err="1"/>
              <a:t>місці</a:t>
            </a:r>
            <a:r>
              <a:rPr lang="ru-RU" b="1" i="1" dirty="0"/>
              <a:t>, де в </a:t>
            </a:r>
            <a:r>
              <a:rPr lang="en-US" b="1" i="1" dirty="0"/>
              <a:t>X</a:t>
            </a:r>
            <a:r>
              <a:rPr lang="ru-RU" b="1" i="1" dirty="0" err="1"/>
              <a:t>ІХст</a:t>
            </a:r>
            <a:r>
              <a:rPr lang="ru-RU" b="1" i="1" dirty="0"/>
              <a:t>. стояв </a:t>
            </a:r>
            <a:r>
              <a:rPr lang="ru-RU" b="1" i="1" dirty="0" err="1"/>
              <a:t>цукровий</a:t>
            </a:r>
            <a:r>
              <a:rPr lang="ru-RU" b="1" i="1" dirty="0"/>
              <a:t> завод,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виробив</a:t>
            </a:r>
            <a:r>
              <a:rPr lang="ru-RU" b="1" i="1" dirty="0"/>
              <a:t> </a:t>
            </a:r>
            <a:r>
              <a:rPr lang="ru-RU" b="1" i="1" dirty="0" err="1"/>
              <a:t>перші</a:t>
            </a:r>
            <a:r>
              <a:rPr lang="ru-RU" b="1" i="1" dirty="0"/>
              <a:t> у </a:t>
            </a:r>
            <a:r>
              <a:rPr lang="ru-RU" b="1" i="1" dirty="0" err="1"/>
              <a:t>світі</a:t>
            </a:r>
            <a:r>
              <a:rPr lang="ru-RU" b="1" i="1" dirty="0"/>
              <a:t> кубики </a:t>
            </a:r>
            <a:r>
              <a:rPr lang="ru-RU" b="1" i="1" dirty="0" err="1" smtClean="0"/>
              <a:t>цукру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132856"/>
            <a:ext cx="2428875" cy="267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2236</Words>
  <Application>WPS Presentation</Application>
  <PresentationFormat>Экран (4:3)</PresentationFormat>
  <Paragraphs>154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Book Antiqua</vt:lpstr>
      <vt:lpstr>Times New Roman</vt:lpstr>
      <vt:lpstr>Microsoft YaHei</vt:lpstr>
      <vt:lpstr>Arial Unicode MS</vt:lpstr>
      <vt:lpstr>Твердый переплет</vt:lpstr>
      <vt:lpstr>Тема: САХАРОЗА</vt:lpstr>
      <vt:lpstr>Склад молекули</vt:lpstr>
      <vt:lpstr>Поширення в природі</vt:lpstr>
      <vt:lpstr>Фізичні властивості</vt:lpstr>
      <vt:lpstr>Хімічні властивості (лабораторний дослід)</vt:lpstr>
      <vt:lpstr>Виробництво цукру</vt:lpstr>
      <vt:lpstr>Схема одержання цукру із цукрового буряка</vt:lpstr>
      <vt:lpstr>Стадії цукрового виробництва</vt:lpstr>
      <vt:lpstr>Цікаво?</vt:lpstr>
      <vt:lpstr>У клітинки кросворду впишіть назви вуглеводів та процеси, які з ними відбуваються, і у вертикальному стовпці прочитаєте назву класу  Вуглеводів.</vt:lpstr>
      <vt:lpstr>Кросворд «Вуглеводи»</vt:lpstr>
      <vt:lpstr>PowerPoint 演示文稿</vt:lpstr>
      <vt:lpstr>ДЯКУЮ ЗА УВАГУ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Сахароза</dc:title>
  <dc:creator>Home</dc:creator>
  <cp:lastModifiedBy>Admin</cp:lastModifiedBy>
  <cp:revision>62</cp:revision>
  <dcterms:created xsi:type="dcterms:W3CDTF">2012-02-06T18:50:00Z</dcterms:created>
  <dcterms:modified xsi:type="dcterms:W3CDTF">2021-05-05T21:04:02Z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1049-11.2.0.10114</vt:lpwstr>
  </property>
</Properties>
</file>