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7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3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4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7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5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82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14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3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8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2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правила </a:t>
            </a:r>
            <a:r>
              <a:rPr lang="ru-RU" dirty="0" err="1" smtClean="0"/>
              <a:t>гри</a:t>
            </a:r>
            <a:r>
              <a:rPr lang="ru-RU" dirty="0" smtClean="0"/>
              <a:t> Баскетбол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 dirty="0" err="1" smtClean="0"/>
              <a:t>Виконала</a:t>
            </a:r>
            <a:r>
              <a:rPr lang="ru-RU" sz="1800" dirty="0" smtClean="0"/>
              <a:t>:</a:t>
            </a:r>
          </a:p>
          <a:p>
            <a:r>
              <a:rPr lang="ru-RU" sz="1800" dirty="0" err="1" smtClean="0"/>
              <a:t>Учениця</a:t>
            </a:r>
            <a:r>
              <a:rPr lang="ru-RU" sz="1800" dirty="0" smtClean="0"/>
              <a:t> 9-А </a:t>
            </a:r>
            <a:r>
              <a:rPr lang="ru-RU" sz="1800" dirty="0" err="1" smtClean="0"/>
              <a:t>класу</a:t>
            </a:r>
            <a:endParaRPr lang="ru-RU" sz="1800" dirty="0" smtClean="0"/>
          </a:p>
          <a:p>
            <a:r>
              <a:rPr lang="ru-RU" sz="1800" dirty="0" smtClean="0"/>
              <a:t>КЗ «</a:t>
            </a:r>
            <a:r>
              <a:rPr lang="ru-RU" sz="1800" dirty="0" err="1" smtClean="0"/>
              <a:t>Полтавська</a:t>
            </a:r>
            <a:r>
              <a:rPr lang="ru-RU" sz="1800" dirty="0" smtClean="0"/>
              <a:t> ЗОШ №28»</a:t>
            </a:r>
          </a:p>
          <a:p>
            <a:r>
              <a:rPr lang="ru-RU" sz="1800" dirty="0" smtClean="0"/>
              <a:t>Юшко </a:t>
            </a:r>
            <a:r>
              <a:rPr lang="ru-RU" sz="1800" dirty="0" err="1" smtClean="0"/>
              <a:t>Аліса</a:t>
            </a:r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1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ru-RU" dirty="0" err="1" smtClean="0"/>
              <a:t>Порушення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Вісім</a:t>
            </a:r>
            <a:r>
              <a:rPr lang="ru-RU" sz="2400" dirty="0" smtClean="0"/>
              <a:t> секунд — команда,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володіє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м'ячем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вивела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в зону нападу за </a:t>
            </a:r>
            <a:r>
              <a:rPr lang="ru-RU" sz="2400" dirty="0" err="1" smtClean="0"/>
              <a:t>вісім</a:t>
            </a:r>
            <a:r>
              <a:rPr lang="ru-RU" sz="2400" dirty="0" smtClean="0"/>
              <a:t> секунд.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24 </a:t>
            </a:r>
            <a:r>
              <a:rPr lang="ru-RU" sz="2400" dirty="0" err="1" smtClean="0"/>
              <a:t>секунди</a:t>
            </a:r>
            <a:r>
              <a:rPr lang="ru-RU" sz="2400" dirty="0" smtClean="0"/>
              <a:t> — команда </a:t>
            </a:r>
            <a:r>
              <a:rPr lang="ru-RU" sz="2400" dirty="0" err="1" smtClean="0"/>
              <a:t>володіла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м'ячем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24 </a:t>
            </a:r>
            <a:r>
              <a:rPr lang="ru-RU" sz="2400" dirty="0" err="1" smtClean="0"/>
              <a:t>секунди</a:t>
            </a:r>
            <a:r>
              <a:rPr lang="ru-RU" sz="2400" dirty="0" smtClean="0"/>
              <a:t>.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команді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суперника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Опікуваний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 —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п'яти</a:t>
            </a:r>
            <a:r>
              <a:rPr lang="ru-RU" sz="2400" dirty="0" smtClean="0"/>
              <a:t> секунд, у той час як </a:t>
            </a:r>
            <a:r>
              <a:rPr lang="ru-RU" sz="2400" dirty="0" err="1" smtClean="0"/>
              <a:t>суперник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щільно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опікає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м'яча</a:t>
            </a:r>
            <a:r>
              <a:rPr lang="ru-RU" sz="2400" dirty="0" smtClean="0"/>
              <a:t> в зону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— команда,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володіє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м'ячем</a:t>
            </a:r>
            <a:r>
              <a:rPr lang="ru-RU" sz="2400" dirty="0" smtClean="0"/>
              <a:t> у </a:t>
            </a:r>
            <a:r>
              <a:rPr lang="ru-RU" sz="2400" dirty="0" err="1" smtClean="0"/>
              <a:t>зоні</a:t>
            </a:r>
            <a:r>
              <a:rPr lang="ru-RU" sz="2400" dirty="0" smtClean="0"/>
              <a:t> нападу, перевела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в зону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2693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u-RU" dirty="0" err="1" smtClean="0"/>
              <a:t>Фоли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22413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  Фол в </a:t>
            </a:r>
            <a:r>
              <a:rPr lang="ru-RU" sz="2400" dirty="0" err="1" smtClean="0"/>
              <a:t>баскетболі</a:t>
            </a:r>
            <a:r>
              <a:rPr lang="ru-RU" sz="2400" dirty="0" smtClean="0"/>
              <a:t> — </a:t>
            </a:r>
            <a:r>
              <a:rPr lang="ru-RU" sz="2400" dirty="0" err="1" smtClean="0"/>
              <a:t>недотримання</a:t>
            </a:r>
            <a:r>
              <a:rPr lang="ru-RU" sz="2400" dirty="0" smtClean="0"/>
              <a:t> правил, </a:t>
            </a:r>
            <a:r>
              <a:rPr lang="ru-RU" sz="2400" dirty="0" err="1" smtClean="0"/>
              <a:t>викликане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персональним</a:t>
            </a:r>
            <a:r>
              <a:rPr lang="ru-RU" sz="2400" dirty="0" smtClean="0"/>
              <a:t> контактом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неспортивною </a:t>
            </a:r>
            <a:r>
              <a:rPr lang="ru-RU" sz="2400" dirty="0" err="1" smtClean="0"/>
              <a:t>поведінкою</a:t>
            </a:r>
            <a:r>
              <a:rPr lang="ru-RU" sz="2400" dirty="0" smtClean="0"/>
              <a:t>.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фолів</a:t>
            </a:r>
            <a:r>
              <a:rPr lang="ru-RU" sz="2400" dirty="0" smtClean="0"/>
              <a:t> є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як: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8762" y="2427054"/>
            <a:ext cx="8033677" cy="15696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err="1"/>
              <a:t>персональний</a:t>
            </a:r>
            <a:r>
              <a:rPr lang="ru-RU" sz="24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err="1"/>
              <a:t>технічний</a:t>
            </a:r>
            <a:r>
              <a:rPr lang="ru-RU" sz="2400" dirty="0" smtClean="0"/>
              <a:t>;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err="1" smtClean="0"/>
              <a:t>неспортивний</a:t>
            </a:r>
            <a:r>
              <a:rPr lang="ru-RU" sz="24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err="1"/>
              <a:t>дискваліфікуючий</a:t>
            </a:r>
            <a:r>
              <a:rPr lang="ru-RU" sz="24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8761" y="3429000"/>
            <a:ext cx="80336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400" dirty="0" err="1" smtClean="0"/>
              <a:t>Гравець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отримав</a:t>
            </a:r>
            <a:r>
              <a:rPr lang="ru-RU" sz="2400" dirty="0"/>
              <a:t> 5 </a:t>
            </a:r>
            <a:r>
              <a:rPr lang="ru-RU" sz="2400" dirty="0" err="1"/>
              <a:t>фолів</a:t>
            </a:r>
            <a:r>
              <a:rPr lang="ru-RU" sz="2400" dirty="0"/>
              <a:t> (6 </a:t>
            </a:r>
            <a:r>
              <a:rPr lang="ru-RU" sz="2400" dirty="0" err="1"/>
              <a:t>фолів</a:t>
            </a:r>
            <a:r>
              <a:rPr lang="ru-RU" sz="2400" dirty="0"/>
              <a:t> у НБА) в </a:t>
            </a:r>
            <a:r>
              <a:rPr lang="ru-RU" sz="2400" dirty="0" err="1"/>
              <a:t>матчі</a:t>
            </a:r>
            <a:r>
              <a:rPr lang="ru-RU" sz="2400" dirty="0"/>
              <a:t> повинен </a:t>
            </a:r>
            <a:r>
              <a:rPr lang="ru-RU" sz="2400" dirty="0" err="1"/>
              <a:t>покинути</a:t>
            </a:r>
            <a:r>
              <a:rPr lang="ru-RU" sz="2400" dirty="0"/>
              <a:t> </a:t>
            </a:r>
            <a:r>
              <a:rPr lang="ru-RU" sz="2400" dirty="0" err="1"/>
              <a:t>ігровий</a:t>
            </a:r>
            <a:r>
              <a:rPr lang="ru-RU" sz="2400" dirty="0"/>
              <a:t> </a:t>
            </a:r>
            <a:r>
              <a:rPr lang="ru-RU" sz="2400" dirty="0" err="1"/>
              <a:t>майданчик</a:t>
            </a:r>
            <a:r>
              <a:rPr lang="ru-RU" sz="2400" dirty="0"/>
              <a:t> і не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брати</a:t>
            </a:r>
            <a:r>
              <a:rPr lang="ru-RU" sz="2400" dirty="0"/>
              <a:t> участь у </a:t>
            </a:r>
            <a:r>
              <a:rPr lang="ru-RU" sz="2400" dirty="0" err="1"/>
              <a:t>матчі</a:t>
            </a:r>
            <a:r>
              <a:rPr lang="ru-RU" sz="2400" dirty="0"/>
              <a:t> (але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дозволяється</a:t>
            </a:r>
            <a:r>
              <a:rPr lang="ru-RU" sz="2400" dirty="0"/>
              <a:t> </a:t>
            </a:r>
            <a:r>
              <a:rPr lang="ru-RU" sz="2400" dirty="0" err="1"/>
              <a:t>залишитися</a:t>
            </a:r>
            <a:r>
              <a:rPr lang="ru-RU" sz="2400" dirty="0"/>
              <a:t> на </a:t>
            </a:r>
            <a:r>
              <a:rPr lang="ru-RU" sz="2400" dirty="0" err="1"/>
              <a:t>лаві</a:t>
            </a:r>
            <a:r>
              <a:rPr lang="ru-RU" sz="2400" dirty="0"/>
              <a:t> </a:t>
            </a:r>
            <a:r>
              <a:rPr lang="ru-RU" sz="2400" dirty="0" err="1"/>
              <a:t>запасних</a:t>
            </a:r>
            <a:r>
              <a:rPr lang="ru-RU" sz="2400" dirty="0"/>
              <a:t>). </a:t>
            </a:r>
            <a:r>
              <a:rPr lang="ru-RU" sz="2400" dirty="0" err="1"/>
              <a:t>Гравець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отримав</a:t>
            </a:r>
            <a:r>
              <a:rPr lang="ru-RU" sz="2400" dirty="0"/>
              <a:t> </a:t>
            </a:r>
            <a:r>
              <a:rPr lang="ru-RU" sz="2400" dirty="0" err="1"/>
              <a:t>дискваліфікуючий</a:t>
            </a:r>
            <a:r>
              <a:rPr lang="ru-RU" sz="2400" dirty="0"/>
              <a:t> фол, повинен </a:t>
            </a:r>
            <a:r>
              <a:rPr lang="ru-RU" sz="2400" dirty="0" err="1"/>
              <a:t>залишити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 матчу (</a:t>
            </a:r>
            <a:r>
              <a:rPr lang="ru-RU" sz="2400" dirty="0" err="1"/>
              <a:t>гравцеві</a:t>
            </a:r>
            <a:r>
              <a:rPr lang="ru-RU" sz="2400" dirty="0"/>
              <a:t> не </a:t>
            </a:r>
            <a:r>
              <a:rPr lang="ru-RU" sz="2400" dirty="0" err="1"/>
              <a:t>дозволяється</a:t>
            </a:r>
            <a:r>
              <a:rPr lang="ru-RU" sz="2400" dirty="0"/>
              <a:t> </a:t>
            </a:r>
            <a:r>
              <a:rPr lang="ru-RU" sz="2400" dirty="0" err="1"/>
              <a:t>залишитися</a:t>
            </a:r>
            <a:r>
              <a:rPr lang="ru-RU" sz="2400" dirty="0"/>
              <a:t> на </a:t>
            </a:r>
            <a:r>
              <a:rPr lang="ru-RU" sz="2400" dirty="0" err="1"/>
              <a:t>лаві</a:t>
            </a:r>
            <a:r>
              <a:rPr lang="ru-RU" sz="2400" dirty="0"/>
              <a:t> </a:t>
            </a:r>
            <a:r>
              <a:rPr lang="ru-RU" sz="2400" dirty="0" err="1"/>
              <a:t>запасних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9892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u-RU" dirty="0" err="1" smtClean="0"/>
              <a:t>Фоли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  </a:t>
            </a:r>
            <a:r>
              <a:rPr lang="ru-RU" sz="2400" dirty="0" smtClean="0"/>
              <a:t>Тренер </a:t>
            </a:r>
            <a:r>
              <a:rPr lang="ru-RU" sz="2400" dirty="0" err="1" smtClean="0"/>
              <a:t>дискваліфікується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зробить</a:t>
            </a:r>
            <a:r>
              <a:rPr lang="ru-RU" sz="2400" dirty="0" smtClean="0"/>
              <a:t> 2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фоли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офіційна</a:t>
            </a:r>
            <a:r>
              <a:rPr lang="ru-RU" sz="2400" dirty="0" smtClean="0"/>
              <a:t> особа </a:t>
            </a:r>
            <a:r>
              <a:rPr lang="ru-RU" sz="2400" dirty="0" err="1" smtClean="0"/>
              <a:t>команди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здійснять</a:t>
            </a:r>
            <a:r>
              <a:rPr lang="ru-RU" sz="2400" dirty="0" smtClean="0"/>
              <a:t> 3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фоли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тренер </a:t>
            </a:r>
            <a:r>
              <a:rPr lang="ru-RU" sz="2400" dirty="0" err="1" smtClean="0"/>
              <a:t>здійснить</a:t>
            </a:r>
            <a:r>
              <a:rPr lang="ru-RU" sz="2400" dirty="0" smtClean="0"/>
              <a:t> 1 </a:t>
            </a:r>
            <a:r>
              <a:rPr lang="ru-RU" sz="2400" dirty="0" err="1" smtClean="0"/>
              <a:t>технічний</a:t>
            </a:r>
            <a:r>
              <a:rPr lang="ru-RU" sz="2400" dirty="0" smtClean="0"/>
              <a:t> фол, і </a:t>
            </a:r>
            <a:r>
              <a:rPr lang="ru-RU" sz="2400" dirty="0" err="1" smtClean="0"/>
              <a:t>офіційна</a:t>
            </a:r>
            <a:r>
              <a:rPr lang="ru-RU" sz="2400" dirty="0" smtClean="0"/>
              <a:t> особа </a:t>
            </a:r>
            <a:r>
              <a:rPr lang="ru-RU" sz="2400" dirty="0" err="1" smtClean="0"/>
              <a:t>команди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здійснять</a:t>
            </a:r>
            <a:r>
              <a:rPr lang="ru-RU" sz="2400" dirty="0" smtClean="0"/>
              <a:t> 2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фоли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порушується</a:t>
            </a:r>
            <a:r>
              <a:rPr lang="ru-RU" sz="2400" dirty="0" smtClean="0"/>
              <a:t> заборона </a:t>
            </a:r>
            <a:r>
              <a:rPr lang="ru-RU" sz="2400" dirty="0" err="1" smtClean="0"/>
              <a:t>нецензурної</a:t>
            </a:r>
            <a:r>
              <a:rPr lang="ru-RU" sz="2400" dirty="0" smtClean="0"/>
              <a:t> лайки і образ.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фол </a:t>
            </a:r>
            <a:r>
              <a:rPr lang="ru-RU" sz="2400" dirty="0" err="1" smtClean="0"/>
              <a:t>йде</a:t>
            </a:r>
            <a:r>
              <a:rPr lang="ru-RU" sz="2400" dirty="0" smtClean="0"/>
              <a:t> в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командних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фолів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винятком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технічного</a:t>
            </a:r>
            <a:r>
              <a:rPr lang="ru-RU" sz="2400" dirty="0" smtClean="0"/>
              <a:t> фолу, </a:t>
            </a:r>
            <a:r>
              <a:rPr lang="ru-RU" sz="2400" dirty="0" err="1" smtClean="0"/>
              <a:t>отриманого</a:t>
            </a:r>
            <a:r>
              <a:rPr lang="ru-RU" sz="2400" dirty="0" smtClean="0"/>
              <a:t> тренером, </a:t>
            </a:r>
            <a:r>
              <a:rPr lang="ru-RU" sz="2400" dirty="0" err="1" smtClean="0"/>
              <a:t>офіційною</a:t>
            </a:r>
            <a:r>
              <a:rPr lang="ru-RU" sz="2400" dirty="0" smtClean="0"/>
              <a:t> особою </a:t>
            </a:r>
            <a:r>
              <a:rPr lang="ru-RU" sz="2400" dirty="0" err="1" smtClean="0"/>
              <a:t>команди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гравцем</a:t>
            </a:r>
            <a:r>
              <a:rPr lang="ru-RU" sz="2400" dirty="0" smtClean="0"/>
              <a:t> на </a:t>
            </a:r>
            <a:r>
              <a:rPr lang="ru-RU" sz="2400" dirty="0" err="1" smtClean="0"/>
              <a:t>лавці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запасних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4524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868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Перші</a:t>
            </a:r>
            <a:r>
              <a:rPr lang="ru-RU" dirty="0" smtClean="0"/>
              <a:t> правила </a:t>
            </a:r>
            <a:r>
              <a:rPr lang="ru-RU" dirty="0" err="1" smtClean="0"/>
              <a:t>гри</a:t>
            </a:r>
            <a:r>
              <a:rPr lang="ru-RU" dirty="0" smtClean="0"/>
              <a:t> в баскетбол </a:t>
            </a:r>
            <a:r>
              <a:rPr lang="ru-RU" dirty="0" err="1" smtClean="0"/>
              <a:t>сформулював</a:t>
            </a:r>
            <a:r>
              <a:rPr lang="ru-RU" dirty="0" smtClean="0"/>
              <a:t> </a:t>
            </a:r>
            <a:r>
              <a:rPr lang="ru-RU" dirty="0" err="1" smtClean="0"/>
              <a:t>американець</a:t>
            </a:r>
            <a:r>
              <a:rPr lang="ru-RU" dirty="0" smtClean="0"/>
              <a:t> Джеймс </a:t>
            </a:r>
            <a:r>
              <a:rPr lang="ru-RU" dirty="0" err="1" smtClean="0"/>
              <a:t>Нейсміт</a:t>
            </a:r>
            <a:r>
              <a:rPr lang="ru-RU" dirty="0" smtClean="0"/>
              <a:t>. Вони </a:t>
            </a:r>
            <a:r>
              <a:rPr lang="ru-RU" dirty="0" err="1" smtClean="0"/>
              <a:t>складалися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 13 </a:t>
            </a:r>
            <a:r>
              <a:rPr lang="ru-RU" dirty="0" err="1" smtClean="0"/>
              <a:t>пунктів</a:t>
            </a:r>
            <a:r>
              <a:rPr lang="ru-RU" dirty="0" smtClean="0"/>
              <a:t>. З часом баскетбол </a:t>
            </a:r>
            <a:r>
              <a:rPr lang="ru-RU" dirty="0" err="1" smtClean="0"/>
              <a:t>змінювався</a:t>
            </a:r>
            <a:r>
              <a:rPr lang="ru-RU" dirty="0" smtClean="0"/>
              <a:t>,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вимагали</a:t>
            </a:r>
            <a:r>
              <a:rPr lang="ru-RU" dirty="0" smtClean="0"/>
              <a:t> і правила.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правила </a:t>
            </a:r>
            <a:r>
              <a:rPr lang="ru-RU" dirty="0" err="1" smtClean="0"/>
              <a:t>гри</a:t>
            </a:r>
            <a:r>
              <a:rPr lang="ru-RU" dirty="0" smtClean="0"/>
              <a:t> </a:t>
            </a:r>
            <a:r>
              <a:rPr lang="ru-RU" dirty="0" err="1" smtClean="0"/>
              <a:t>прийняті</a:t>
            </a:r>
            <a:r>
              <a:rPr lang="ru-RU" dirty="0" smtClean="0"/>
              <a:t> 1932 року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конгресі</a:t>
            </a:r>
            <a:r>
              <a:rPr lang="ru-RU" dirty="0" smtClean="0"/>
              <a:t> ФІБА,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вони </a:t>
            </a:r>
            <a:r>
              <a:rPr lang="ru-RU" dirty="0" err="1" smtClean="0"/>
              <a:t>багаторазово</a:t>
            </a:r>
            <a:r>
              <a:rPr lang="ru-RU" dirty="0" smtClean="0"/>
              <a:t> </a:t>
            </a:r>
            <a:r>
              <a:rPr lang="ru-RU" dirty="0" err="1" smtClean="0"/>
              <a:t>коректувалися</a:t>
            </a:r>
            <a:r>
              <a:rPr lang="ru-RU" dirty="0" smtClean="0"/>
              <a:t> і </a:t>
            </a:r>
            <a:r>
              <a:rPr lang="ru-RU" dirty="0" err="1" smtClean="0"/>
              <a:t>змінювалися</a:t>
            </a:r>
            <a:r>
              <a:rPr lang="ru-RU" dirty="0" smtClean="0"/>
              <a:t>,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внесені</a:t>
            </a:r>
            <a:r>
              <a:rPr lang="ru-RU" dirty="0" smtClean="0"/>
              <a:t> 1998 і 2004 року. З 2004 року правила </a:t>
            </a:r>
            <a:r>
              <a:rPr lang="ru-RU" dirty="0" err="1" smtClean="0"/>
              <a:t>гри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незмінними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902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6123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 В баскетбол </a:t>
            </a:r>
            <a:r>
              <a:rPr lang="ru-RU" sz="2800" dirty="0" err="1" smtClean="0"/>
              <a:t>грають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дві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команди</a:t>
            </a:r>
            <a:r>
              <a:rPr lang="ru-RU" sz="2800" dirty="0" smtClean="0"/>
              <a:t>, </a:t>
            </a:r>
            <a:r>
              <a:rPr lang="ru-RU" sz="2800" dirty="0" err="1" smtClean="0"/>
              <a:t>зазвичай</a:t>
            </a:r>
            <a:r>
              <a:rPr lang="ru-RU" sz="2800" dirty="0" smtClean="0"/>
              <a:t> по </a:t>
            </a:r>
            <a:r>
              <a:rPr lang="ru-RU" sz="2800" dirty="0" err="1" smtClean="0"/>
              <a:t>дванадцять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з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майданчику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п'ять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гравців</a:t>
            </a:r>
            <a:r>
              <a:rPr lang="ru-RU" sz="2800" dirty="0" smtClean="0"/>
              <a:t>. Мета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команди</a:t>
            </a:r>
            <a:r>
              <a:rPr lang="ru-RU" sz="2800" dirty="0" smtClean="0"/>
              <a:t> в </a:t>
            </a:r>
            <a:r>
              <a:rPr lang="ru-RU" sz="2800" dirty="0" err="1" smtClean="0"/>
              <a:t>баскетболі</a:t>
            </a:r>
            <a:r>
              <a:rPr lang="ru-RU" sz="2800" dirty="0" smtClean="0"/>
              <a:t> — </a:t>
            </a:r>
            <a:r>
              <a:rPr lang="ru-RU" sz="2800" dirty="0" err="1" smtClean="0"/>
              <a:t>закинути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баскетбольний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м'яч</a:t>
            </a:r>
            <a:r>
              <a:rPr lang="ru-RU" sz="2800" dirty="0" smtClean="0"/>
              <a:t> у </a:t>
            </a:r>
            <a:r>
              <a:rPr lang="ru-RU" sz="2800" dirty="0" err="1" smtClean="0"/>
              <a:t>кошик</a:t>
            </a:r>
            <a:r>
              <a:rPr lang="ru-RU" sz="2800" dirty="0" smtClean="0"/>
              <a:t> </a:t>
            </a:r>
            <a:r>
              <a:rPr lang="ru-RU" sz="2800" dirty="0" err="1" smtClean="0"/>
              <a:t>суперника</a:t>
            </a:r>
            <a:r>
              <a:rPr lang="ru-RU" sz="2800" dirty="0" smtClean="0"/>
              <a:t> і </a:t>
            </a:r>
            <a:r>
              <a:rPr lang="ru-RU" sz="2800" dirty="0" err="1" smtClean="0"/>
              <a:t>перешкодити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команді</a:t>
            </a:r>
            <a:r>
              <a:rPr lang="ru-RU" sz="2800" dirty="0" smtClean="0"/>
              <a:t> </a:t>
            </a:r>
            <a:r>
              <a:rPr lang="ru-RU" sz="2800" dirty="0" err="1" smtClean="0"/>
              <a:t>опанувати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м'ячем</a:t>
            </a:r>
            <a:r>
              <a:rPr lang="ru-RU" sz="2800" dirty="0" smtClean="0"/>
              <a:t> і </a:t>
            </a:r>
            <a:r>
              <a:rPr lang="ru-RU" sz="2800" dirty="0" err="1" smtClean="0"/>
              <a:t>закинути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кошик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команди</a:t>
            </a:r>
            <a:r>
              <a:rPr lang="ru-RU" sz="2800" dirty="0" smtClean="0"/>
              <a:t>. </a:t>
            </a:r>
            <a:r>
              <a:rPr lang="ru-RU" sz="2800" dirty="0" err="1" smtClean="0"/>
              <a:t>М'ячем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руками. </a:t>
            </a:r>
            <a:r>
              <a:rPr lang="ru-RU" sz="2800" dirty="0" err="1" smtClean="0"/>
              <a:t>Бігти</a:t>
            </a:r>
            <a:r>
              <a:rPr lang="ru-RU" sz="2800" dirty="0" smtClean="0"/>
              <a:t> з </a:t>
            </a:r>
            <a:r>
              <a:rPr lang="ru-RU" sz="2800" dirty="0" err="1" smtClean="0"/>
              <a:t>м'ячем</a:t>
            </a:r>
            <a:r>
              <a:rPr lang="ru-RU" sz="2800" dirty="0" smtClean="0"/>
              <a:t>, не </a:t>
            </a:r>
            <a:r>
              <a:rPr lang="ru-RU" sz="2800" dirty="0" err="1" smtClean="0"/>
              <a:t>ударяючи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їм</a:t>
            </a:r>
            <a:r>
              <a:rPr lang="ru-RU" sz="2800" dirty="0" smtClean="0"/>
              <a:t> в </a:t>
            </a:r>
            <a:r>
              <a:rPr lang="ru-RU" sz="2800" dirty="0" err="1" smtClean="0"/>
              <a:t>підлогу</a:t>
            </a:r>
            <a:r>
              <a:rPr lang="ru-RU" sz="2800" dirty="0" smtClean="0"/>
              <a:t>, </a:t>
            </a:r>
            <a:r>
              <a:rPr lang="ru-RU" sz="2800" dirty="0" err="1" smtClean="0"/>
              <a:t>навмисно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бити</a:t>
            </a:r>
            <a:r>
              <a:rPr lang="ru-RU" sz="2800" dirty="0" smtClean="0"/>
              <a:t> по </a:t>
            </a:r>
            <a:r>
              <a:rPr lang="ru-RU" sz="2800" dirty="0" err="1" smtClean="0"/>
              <a:t>ньому</a:t>
            </a:r>
            <a:r>
              <a:rPr lang="ru-RU" sz="2800" dirty="0" smtClean="0"/>
              <a:t> ногою, </a:t>
            </a:r>
            <a:r>
              <a:rPr lang="ru-RU" sz="2800" dirty="0" err="1" smtClean="0"/>
              <a:t>блокувати</a:t>
            </a:r>
            <a:r>
              <a:rPr lang="ru-RU" sz="2800" dirty="0" smtClean="0"/>
              <a:t> будь-</a:t>
            </a:r>
            <a:r>
              <a:rPr lang="ru-RU" sz="2800" dirty="0" err="1" smtClean="0"/>
              <a:t>якою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частиною</a:t>
            </a:r>
            <a:r>
              <a:rPr lang="ru-RU" sz="2800" dirty="0" smtClean="0"/>
              <a:t> ноги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бити</a:t>
            </a:r>
            <a:r>
              <a:rPr lang="ru-RU" sz="2800" dirty="0" smtClean="0"/>
              <a:t> по </a:t>
            </a:r>
            <a:r>
              <a:rPr lang="ru-RU" sz="2800" dirty="0" err="1" smtClean="0"/>
              <a:t>ньому</a:t>
            </a:r>
            <a:r>
              <a:rPr lang="ru-RU" sz="2800" dirty="0" smtClean="0"/>
              <a:t> кулаком — ​​</a:t>
            </a:r>
            <a:r>
              <a:rPr lang="ru-RU" sz="2800" dirty="0" err="1" smtClean="0"/>
              <a:t>порушення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Випадкове</a:t>
            </a:r>
            <a:r>
              <a:rPr lang="ru-RU" sz="2800" dirty="0" smtClean="0"/>
              <a:t> ж </a:t>
            </a:r>
            <a:r>
              <a:rPr lang="ru-RU" sz="2800" dirty="0" err="1" smtClean="0"/>
              <a:t>зіткнення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торкання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м'яча</a:t>
            </a:r>
            <a:r>
              <a:rPr lang="ru-RU" sz="2800" dirty="0" smtClean="0"/>
              <a:t> стопою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ногою не є </a:t>
            </a:r>
            <a:r>
              <a:rPr lang="ru-RU" sz="2800" dirty="0" err="1" smtClean="0"/>
              <a:t>порушенням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1672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Переможцем</a:t>
            </a:r>
            <a:r>
              <a:rPr lang="ru-RU" dirty="0" smtClean="0"/>
              <a:t> в </a:t>
            </a:r>
            <a:r>
              <a:rPr lang="ru-RU" dirty="0" err="1" smtClean="0"/>
              <a:t>баскетболі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команда, яка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ігрового</a:t>
            </a:r>
            <a:r>
              <a:rPr lang="ru-RU" dirty="0" smtClean="0"/>
              <a:t> часу набрала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очок</a:t>
            </a:r>
            <a:r>
              <a:rPr lang="ru-RU" dirty="0" smtClean="0"/>
              <a:t>. При </a:t>
            </a:r>
            <a:r>
              <a:rPr lang="ru-RU" dirty="0" err="1" smtClean="0"/>
              <a:t>рівному</a:t>
            </a:r>
            <a:r>
              <a:rPr lang="ru-RU" dirty="0" smtClean="0"/>
              <a:t> </a:t>
            </a:r>
            <a:r>
              <a:rPr lang="ru-RU" dirty="0" err="1" smtClean="0"/>
              <a:t>рахунку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основного часу матчу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овертайм (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додаткового</a:t>
            </a:r>
            <a:r>
              <a:rPr lang="ru-RU" dirty="0" smtClean="0"/>
              <a:t> часу), у </a:t>
            </a:r>
            <a:r>
              <a:rPr lang="ru-RU" dirty="0" err="1" smtClean="0"/>
              <a:t>разі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і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буде </a:t>
            </a:r>
            <a:r>
              <a:rPr lang="ru-RU" dirty="0" err="1" smtClean="0"/>
              <a:t>рівним</a:t>
            </a:r>
            <a:r>
              <a:rPr lang="ru-RU" dirty="0" smtClean="0"/>
              <a:t>,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, </a:t>
            </a:r>
            <a:r>
              <a:rPr lang="ru-RU" dirty="0" err="1" smtClean="0"/>
              <a:t>третій</a:t>
            </a:r>
            <a:r>
              <a:rPr lang="ru-RU" dirty="0" smtClean="0"/>
              <a:t> овертайм і т. д., до тих </a:t>
            </a:r>
            <a:r>
              <a:rPr lang="ru-RU" dirty="0" err="1" smtClean="0"/>
              <a:t>пір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не буде </a:t>
            </a:r>
            <a:r>
              <a:rPr lang="ru-RU" dirty="0" err="1" smtClean="0"/>
              <a:t>виявлений</a:t>
            </a:r>
            <a:r>
              <a:rPr lang="ru-RU" dirty="0" smtClean="0"/>
              <a:t> </a:t>
            </a:r>
            <a:r>
              <a:rPr lang="ru-RU" dirty="0" err="1" smtClean="0"/>
              <a:t>переможець</a:t>
            </a:r>
            <a:r>
              <a:rPr lang="ru-RU" dirty="0" smtClean="0"/>
              <a:t> матчу.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129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За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влучення</a:t>
            </a:r>
            <a:r>
              <a:rPr lang="ru-RU" dirty="0" smtClean="0"/>
              <a:t> </a:t>
            </a:r>
            <a:r>
              <a:rPr lang="ru-RU" dirty="0" err="1" smtClean="0"/>
              <a:t>м'яча</a:t>
            </a:r>
            <a:r>
              <a:rPr lang="ru-RU" dirty="0" smtClean="0"/>
              <a:t> в </a:t>
            </a:r>
            <a:r>
              <a:rPr lang="ru-RU" dirty="0" err="1" smtClean="0"/>
              <a:t>кільце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зарахована</a:t>
            </a:r>
            <a:r>
              <a:rPr lang="ru-RU" dirty="0" smtClean="0"/>
              <a:t> </a:t>
            </a:r>
            <a:r>
              <a:rPr lang="ru-RU" dirty="0" err="1" smtClean="0"/>
              <a:t>різна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очок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1 очко — </a:t>
            </a:r>
            <a:r>
              <a:rPr lang="ru-RU" dirty="0" err="1" smtClean="0"/>
              <a:t>кидок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штрафної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2 очки — </a:t>
            </a:r>
            <a:r>
              <a:rPr lang="ru-RU" dirty="0" err="1" smtClean="0"/>
              <a:t>кидок</a:t>
            </a:r>
            <a:r>
              <a:rPr lang="ru-RU" dirty="0" smtClean="0"/>
              <a:t> з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близької</a:t>
            </a:r>
            <a:r>
              <a:rPr lang="ru-RU" dirty="0" smtClean="0"/>
              <a:t> </a:t>
            </a:r>
            <a:r>
              <a:rPr lang="ru-RU" dirty="0" err="1" smtClean="0"/>
              <a:t>дистанції</a:t>
            </a:r>
            <a:r>
              <a:rPr lang="ru-RU" dirty="0" smtClean="0"/>
              <a:t> (</a:t>
            </a:r>
            <a:r>
              <a:rPr lang="ru-RU" dirty="0" err="1" smtClean="0"/>
              <a:t>ближче</a:t>
            </a:r>
            <a:r>
              <a:rPr lang="ru-RU" dirty="0" smtClean="0"/>
              <a:t> </a:t>
            </a:r>
            <a:r>
              <a:rPr lang="ru-RU" dirty="0" err="1" smtClean="0"/>
              <a:t>триочкової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3 очки — </a:t>
            </a:r>
            <a:r>
              <a:rPr lang="ru-RU" dirty="0" err="1" smtClean="0"/>
              <a:t>кидок</a:t>
            </a:r>
            <a:r>
              <a:rPr lang="ru-RU" dirty="0" smtClean="0"/>
              <a:t> з-за </a:t>
            </a:r>
            <a:r>
              <a:rPr lang="ru-RU" dirty="0" err="1" smtClean="0"/>
              <a:t>триочкової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6м 75см (7м 24 см в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баскетбольній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28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0299"/>
            <a:ext cx="4056742" cy="301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5950192" cy="336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24286" y="4005063"/>
            <a:ext cx="31519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Розміри</a:t>
            </a:r>
            <a:r>
              <a:rPr lang="ru-RU" sz="4000" dirty="0"/>
              <a:t> щита і </a:t>
            </a:r>
            <a:r>
              <a:rPr lang="ru-RU" sz="4000" dirty="0" err="1"/>
              <a:t>кошика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42741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800" dirty="0" err="1" smtClean="0"/>
              <a:t>Розміри</a:t>
            </a:r>
            <a:endParaRPr lang="ru-RU" sz="4800" dirty="0" smtClean="0"/>
          </a:p>
          <a:p>
            <a:pPr algn="r"/>
            <a:r>
              <a:rPr lang="ru-RU" sz="4800" dirty="0" smtClean="0"/>
              <a:t>поля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99219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795092"/>
            <a:ext cx="4248472" cy="5328592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 smtClean="0"/>
              <a:t> Баскетбольний м</a:t>
            </a:r>
            <a:r>
              <a:rPr lang="en-US" sz="3200" dirty="0" smtClean="0"/>
              <a:t>’</a:t>
            </a:r>
            <a:r>
              <a:rPr lang="uk-UA" sz="3200" dirty="0" err="1" smtClean="0"/>
              <a:t>яч</a:t>
            </a:r>
            <a:r>
              <a:rPr lang="uk-UA" sz="3200" dirty="0" smtClean="0"/>
              <a:t>.</a:t>
            </a:r>
            <a:r>
              <a:rPr lang="ru-RU" sz="3200" dirty="0"/>
              <a:t> </a:t>
            </a:r>
            <a:r>
              <a:rPr lang="ru-RU" sz="3200" dirty="0" err="1" smtClean="0"/>
              <a:t>Встановлена</a:t>
            </a:r>
            <a:r>
              <a:rPr lang="ru-RU" sz="3200" dirty="0" smtClean="0"/>
              <a:t> ​​стандартами ФІБА для </a:t>
            </a:r>
            <a:r>
              <a:rPr lang="ru-RU" sz="3200" dirty="0" err="1" smtClean="0"/>
              <a:t>чоловічих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змагань</a:t>
            </a:r>
            <a:r>
              <a:rPr lang="ru-RU" sz="3200" dirty="0" smtClean="0"/>
              <a:t> </a:t>
            </a:r>
            <a:r>
              <a:rPr lang="ru-RU" sz="3200" dirty="0" err="1" smtClean="0"/>
              <a:t>окружність</a:t>
            </a:r>
            <a:r>
              <a:rPr lang="ru-RU" sz="3200" dirty="0" smtClean="0"/>
              <a:t> баскетбольного </a:t>
            </a:r>
            <a:r>
              <a:rPr lang="ru-RU" sz="3200" dirty="0" err="1" smtClean="0"/>
              <a:t>м'яча</a:t>
            </a:r>
            <a:r>
              <a:rPr lang="ru-RU" sz="3200" dirty="0" smtClean="0"/>
              <a:t> — 74,9-78 см, </a:t>
            </a:r>
            <a:r>
              <a:rPr lang="ru-RU" sz="3200" dirty="0" err="1" smtClean="0"/>
              <a:t>маса</a:t>
            </a:r>
            <a:r>
              <a:rPr lang="ru-RU" sz="3200" dirty="0" smtClean="0"/>
              <a:t> — 567—650 г (для </a:t>
            </a:r>
            <a:r>
              <a:rPr lang="ru-RU" sz="3200" dirty="0" err="1" smtClean="0"/>
              <a:t>жіночих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відповідно</a:t>
            </a:r>
            <a:r>
              <a:rPr lang="ru-RU" sz="3200" dirty="0" smtClean="0"/>
              <a:t> 72,4-73,7 см і 510—567 г).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5892"/>
            <a:ext cx="3054724" cy="305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5"/>
            <a:ext cx="3054724" cy="264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234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/>
              <a:t>  </a:t>
            </a:r>
            <a:r>
              <a:rPr lang="uk-UA" sz="2800" dirty="0" smtClean="0"/>
              <a:t>Гра офіційно починається спірним кидком в центральному колі, коли м'яч правильно відбитий одним з гравців. Матч складається з чотирьох періодів по десять хвилин (дванадцять хвилин в Національної баскетбольної асоціації) з перервами по дві хвилини. Тривалість перерви між другою і третьою чвертями гри — п'ятнадцять хвилин. Після великої перерви команди міняються кошиками</a:t>
            </a:r>
          </a:p>
          <a:p>
            <a:pPr marL="0" indent="0">
              <a:buNone/>
            </a:pPr>
            <a:r>
              <a:rPr lang="uk-UA" sz="2800" dirty="0" smtClean="0"/>
              <a:t>  Гра може відбуватися на відкритому майданчику і в залі висотою не менше 7 м.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6621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u-RU" dirty="0" err="1" smtClean="0"/>
              <a:t>Порушення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Аут — </a:t>
            </a:r>
            <a:r>
              <a:rPr lang="ru-RU" sz="2400" dirty="0" err="1" smtClean="0"/>
              <a:t>м'яч</a:t>
            </a:r>
            <a:r>
              <a:rPr lang="ru-RU" sz="2400" dirty="0" smtClean="0"/>
              <a:t> </a:t>
            </a:r>
            <a:r>
              <a:rPr lang="ru-RU" sz="2400" dirty="0" err="1" smtClean="0"/>
              <a:t>вийшов</a:t>
            </a:r>
            <a:r>
              <a:rPr lang="ru-RU" sz="2400" dirty="0" smtClean="0"/>
              <a:t> за </a:t>
            </a:r>
            <a:r>
              <a:rPr lang="ru-RU" sz="2400" dirty="0" err="1" smtClean="0"/>
              <a:t>межі</a:t>
            </a:r>
            <a:r>
              <a:rPr lang="ru-RU" sz="2400" dirty="0" smtClean="0"/>
              <a:t> </a:t>
            </a:r>
            <a:r>
              <a:rPr lang="ru-RU" sz="2400" dirty="0" err="1" smtClean="0"/>
              <a:t>ігрового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майданчика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Пробіжка</a:t>
            </a:r>
            <a:r>
              <a:rPr lang="ru-RU" sz="2400" dirty="0" smtClean="0"/>
              <a:t> —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контролює</a:t>
            </a:r>
            <a:r>
              <a:rPr lang="ru-RU" sz="2400" dirty="0" smtClean="0"/>
              <a:t> «</a:t>
            </a:r>
            <a:r>
              <a:rPr lang="ru-RU" sz="2400" dirty="0" err="1" smtClean="0"/>
              <a:t>живий</a:t>
            </a:r>
            <a:r>
              <a:rPr lang="ru-RU" sz="2400" dirty="0" smtClean="0"/>
              <a:t>» </a:t>
            </a:r>
            <a:r>
              <a:rPr lang="ru-RU" sz="2400" dirty="0" err="1" smtClean="0"/>
              <a:t>м'яч</a:t>
            </a:r>
            <a:r>
              <a:rPr lang="ru-RU" sz="2400" dirty="0" smtClean="0"/>
              <a:t>, </a:t>
            </a:r>
            <a:r>
              <a:rPr lang="ru-RU" sz="2400" dirty="0" err="1" smtClean="0"/>
              <a:t>здійснює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переміщення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ніг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встановлене</a:t>
            </a:r>
            <a:r>
              <a:rPr lang="ru-RU" sz="2400" dirty="0" smtClean="0"/>
              <a:t> правилами.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в себе </a:t>
            </a:r>
            <a:r>
              <a:rPr lang="ru-RU" sz="2400" dirty="0" err="1" smtClean="0"/>
              <a:t>проніс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м'яча</a:t>
            </a:r>
            <a:r>
              <a:rPr lang="ru-RU" sz="2400" dirty="0" smtClean="0"/>
              <a:t>, </a:t>
            </a:r>
            <a:r>
              <a:rPr lang="ru-RU" sz="2400" dirty="0" err="1" smtClean="0"/>
              <a:t>подвійне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Три </a:t>
            </a:r>
            <a:r>
              <a:rPr lang="ru-RU" sz="2400" dirty="0" err="1" smtClean="0"/>
              <a:t>секунди</a:t>
            </a:r>
            <a:r>
              <a:rPr lang="ru-RU" sz="2400" dirty="0" smtClean="0"/>
              <a:t> —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 нападу </a:t>
            </a:r>
            <a:r>
              <a:rPr lang="ru-RU" sz="2400" dirty="0" err="1" smtClean="0"/>
              <a:t>перебуває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зоні</a:t>
            </a:r>
            <a:r>
              <a:rPr lang="ru-RU" sz="2400" dirty="0" smtClean="0"/>
              <a:t> штрафного </a:t>
            </a:r>
            <a:r>
              <a:rPr lang="ru-RU" sz="2400" dirty="0" err="1" smtClean="0"/>
              <a:t>кидка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три </a:t>
            </a:r>
            <a:r>
              <a:rPr lang="ru-RU" sz="2400" dirty="0" err="1" smtClean="0"/>
              <a:t>секунди</a:t>
            </a:r>
            <a:r>
              <a:rPr lang="ru-RU" sz="2400" dirty="0" smtClean="0"/>
              <a:t> у той час, коли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команда </a:t>
            </a:r>
            <a:r>
              <a:rPr lang="ru-RU" sz="2400" dirty="0" err="1" smtClean="0"/>
              <a:t>володіє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м'ячем</a:t>
            </a:r>
            <a:r>
              <a:rPr lang="ru-RU" sz="2400" dirty="0" smtClean="0"/>
              <a:t> у </a:t>
            </a:r>
            <a:r>
              <a:rPr lang="ru-RU" sz="2400" dirty="0" err="1" smtClean="0"/>
              <a:t>зоні</a:t>
            </a:r>
            <a:r>
              <a:rPr lang="ru-RU" sz="2400" dirty="0" smtClean="0"/>
              <a:t> нападу.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П'ять</a:t>
            </a:r>
            <a:r>
              <a:rPr lang="ru-RU" sz="2400" dirty="0" smtClean="0"/>
              <a:t> секунд —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виконанні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вкидання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розлучається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м'ячем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впродовж</a:t>
            </a:r>
            <a:r>
              <a:rPr lang="ru-RU" sz="2400" dirty="0" smtClean="0"/>
              <a:t> </a:t>
            </a:r>
            <a:r>
              <a:rPr lang="ru-RU" sz="2400" dirty="0" err="1" smtClean="0"/>
              <a:t>п'яти</a:t>
            </a:r>
            <a:r>
              <a:rPr lang="ru-RU" sz="2400" dirty="0" smtClean="0"/>
              <a:t> секунд.</a:t>
            </a:r>
          </a:p>
        </p:txBody>
      </p:sp>
    </p:spTree>
    <p:extLst>
      <p:ext uri="{BB962C8B-B14F-4D97-AF65-F5344CB8AC3E}">
        <p14:creationId xmlns:p14="http://schemas.microsoft.com/office/powerpoint/2010/main" val="193157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953</Template>
  <TotalTime>34</TotalTime>
  <Words>749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Основні правила гри Баскетбол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Порушення</vt:lpstr>
      <vt:lpstr>Порушення</vt:lpstr>
      <vt:lpstr>Фоли</vt:lpstr>
      <vt:lpstr>Фоли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правила гри Баскетбол</dc:title>
  <dc:creator>Irokez</dc:creator>
  <cp:lastModifiedBy>Irokez</cp:lastModifiedBy>
  <cp:revision>6</cp:revision>
  <dcterms:created xsi:type="dcterms:W3CDTF">2020-12-22T22:48:43Z</dcterms:created>
  <dcterms:modified xsi:type="dcterms:W3CDTF">2020-12-22T23:33:56Z</dcterms:modified>
</cp:coreProperties>
</file>