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8316913" cy="6192838"/>
  <p:notesSz cx="6858000" cy="9144000"/>
  <p:defaultTextStyle>
    <a:defPPr>
      <a:defRPr lang="ru-RU"/>
    </a:defPPr>
    <a:lvl1pPr marL="0" algn="l" defTabSz="7837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91883" algn="l" defTabSz="7837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83765" algn="l" defTabSz="7837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175649" algn="l" defTabSz="7837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567532" algn="l" defTabSz="7837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959414" algn="l" defTabSz="7837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351297" algn="l" defTabSz="7837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743180" algn="l" defTabSz="7837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135063" algn="l" defTabSz="7837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34" y="-114"/>
      </p:cViewPr>
      <p:guideLst>
        <p:guide orient="horz" pos="1951"/>
        <p:guide pos="2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769" y="1923794"/>
            <a:ext cx="7069376" cy="13274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7537" y="3509275"/>
            <a:ext cx="5821839" cy="15826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5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7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9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3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5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29763" y="248001"/>
            <a:ext cx="1871305" cy="52839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15846" y="248001"/>
            <a:ext cx="5475301" cy="528398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979" y="3979473"/>
            <a:ext cx="7069376" cy="122996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6979" y="2624791"/>
            <a:ext cx="7069376" cy="1354683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18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3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75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67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59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51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43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35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15847" y="1444996"/>
            <a:ext cx="3673303" cy="4086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27766" y="1444996"/>
            <a:ext cx="3673303" cy="4086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847" y="1386221"/>
            <a:ext cx="3674747" cy="5777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91883" indent="0">
              <a:buNone/>
              <a:defRPr sz="1700" b="1"/>
            </a:lvl2pPr>
            <a:lvl3pPr marL="783765" indent="0">
              <a:buNone/>
              <a:defRPr sz="1600" b="1"/>
            </a:lvl3pPr>
            <a:lvl4pPr marL="1175649" indent="0">
              <a:buNone/>
              <a:defRPr sz="1400" b="1"/>
            </a:lvl4pPr>
            <a:lvl5pPr marL="1567532" indent="0">
              <a:buNone/>
              <a:defRPr sz="1400" b="1"/>
            </a:lvl5pPr>
            <a:lvl6pPr marL="1959414" indent="0">
              <a:buNone/>
              <a:defRPr sz="1400" b="1"/>
            </a:lvl6pPr>
            <a:lvl7pPr marL="2351297" indent="0">
              <a:buNone/>
              <a:defRPr sz="1400" b="1"/>
            </a:lvl7pPr>
            <a:lvl8pPr marL="2743180" indent="0">
              <a:buNone/>
              <a:defRPr sz="1400" b="1"/>
            </a:lvl8pPr>
            <a:lvl9pPr marL="313506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5847" y="1963932"/>
            <a:ext cx="3674747" cy="356805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24878" y="1386221"/>
            <a:ext cx="3676191" cy="5777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91883" indent="0">
              <a:buNone/>
              <a:defRPr sz="1700" b="1"/>
            </a:lvl2pPr>
            <a:lvl3pPr marL="783765" indent="0">
              <a:buNone/>
              <a:defRPr sz="1600" b="1"/>
            </a:lvl3pPr>
            <a:lvl4pPr marL="1175649" indent="0">
              <a:buNone/>
              <a:defRPr sz="1400" b="1"/>
            </a:lvl4pPr>
            <a:lvl5pPr marL="1567532" indent="0">
              <a:buNone/>
              <a:defRPr sz="1400" b="1"/>
            </a:lvl5pPr>
            <a:lvl6pPr marL="1959414" indent="0">
              <a:buNone/>
              <a:defRPr sz="1400" b="1"/>
            </a:lvl6pPr>
            <a:lvl7pPr marL="2351297" indent="0">
              <a:buNone/>
              <a:defRPr sz="1400" b="1"/>
            </a:lvl7pPr>
            <a:lvl8pPr marL="2743180" indent="0">
              <a:buNone/>
              <a:defRPr sz="1400" b="1"/>
            </a:lvl8pPr>
            <a:lvl9pPr marL="313506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24878" y="1963932"/>
            <a:ext cx="3676191" cy="356805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848" y="246567"/>
            <a:ext cx="2736207" cy="104934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51684" y="246568"/>
            <a:ext cx="4649385" cy="5285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5848" y="1295909"/>
            <a:ext cx="2736207" cy="4236074"/>
          </a:xfrm>
        </p:spPr>
        <p:txBody>
          <a:bodyPr/>
          <a:lstStyle>
            <a:lvl1pPr marL="0" indent="0">
              <a:buNone/>
              <a:defRPr sz="1200"/>
            </a:lvl1pPr>
            <a:lvl2pPr marL="391883" indent="0">
              <a:buNone/>
              <a:defRPr sz="1000"/>
            </a:lvl2pPr>
            <a:lvl3pPr marL="783765" indent="0">
              <a:buNone/>
              <a:defRPr sz="800"/>
            </a:lvl3pPr>
            <a:lvl4pPr marL="1175649" indent="0">
              <a:buNone/>
              <a:defRPr sz="700"/>
            </a:lvl4pPr>
            <a:lvl5pPr marL="1567532" indent="0">
              <a:buNone/>
              <a:defRPr sz="700"/>
            </a:lvl5pPr>
            <a:lvl6pPr marL="1959414" indent="0">
              <a:buNone/>
              <a:defRPr sz="700"/>
            </a:lvl6pPr>
            <a:lvl7pPr marL="2351297" indent="0">
              <a:buNone/>
              <a:defRPr sz="700"/>
            </a:lvl7pPr>
            <a:lvl8pPr marL="2743180" indent="0">
              <a:buNone/>
              <a:defRPr sz="700"/>
            </a:lvl8pPr>
            <a:lvl9pPr marL="313506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0173" y="4334987"/>
            <a:ext cx="4990148" cy="51177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30173" y="553343"/>
            <a:ext cx="4990148" cy="3715703"/>
          </a:xfrm>
        </p:spPr>
        <p:txBody>
          <a:bodyPr/>
          <a:lstStyle>
            <a:lvl1pPr marL="0" indent="0">
              <a:buNone/>
              <a:defRPr sz="2800"/>
            </a:lvl1pPr>
            <a:lvl2pPr marL="391883" indent="0">
              <a:buNone/>
              <a:defRPr sz="2400"/>
            </a:lvl2pPr>
            <a:lvl3pPr marL="783765" indent="0">
              <a:buNone/>
              <a:defRPr sz="2000"/>
            </a:lvl3pPr>
            <a:lvl4pPr marL="1175649" indent="0">
              <a:buNone/>
              <a:defRPr sz="1700"/>
            </a:lvl4pPr>
            <a:lvl5pPr marL="1567532" indent="0">
              <a:buNone/>
              <a:defRPr sz="1700"/>
            </a:lvl5pPr>
            <a:lvl6pPr marL="1959414" indent="0">
              <a:buNone/>
              <a:defRPr sz="1700"/>
            </a:lvl6pPr>
            <a:lvl7pPr marL="2351297" indent="0">
              <a:buNone/>
              <a:defRPr sz="1700"/>
            </a:lvl7pPr>
            <a:lvl8pPr marL="2743180" indent="0">
              <a:buNone/>
              <a:defRPr sz="1700"/>
            </a:lvl8pPr>
            <a:lvl9pPr marL="3135063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30173" y="4846757"/>
            <a:ext cx="4990148" cy="726798"/>
          </a:xfrm>
        </p:spPr>
        <p:txBody>
          <a:bodyPr/>
          <a:lstStyle>
            <a:lvl1pPr marL="0" indent="0">
              <a:buNone/>
              <a:defRPr sz="1200"/>
            </a:lvl1pPr>
            <a:lvl2pPr marL="391883" indent="0">
              <a:buNone/>
              <a:defRPr sz="1000"/>
            </a:lvl2pPr>
            <a:lvl3pPr marL="783765" indent="0">
              <a:buNone/>
              <a:defRPr sz="800"/>
            </a:lvl3pPr>
            <a:lvl4pPr marL="1175649" indent="0">
              <a:buNone/>
              <a:defRPr sz="700"/>
            </a:lvl4pPr>
            <a:lvl5pPr marL="1567532" indent="0">
              <a:buNone/>
              <a:defRPr sz="700"/>
            </a:lvl5pPr>
            <a:lvl6pPr marL="1959414" indent="0">
              <a:buNone/>
              <a:defRPr sz="700"/>
            </a:lvl6pPr>
            <a:lvl7pPr marL="2351297" indent="0">
              <a:buNone/>
              <a:defRPr sz="700"/>
            </a:lvl7pPr>
            <a:lvl8pPr marL="2743180" indent="0">
              <a:buNone/>
              <a:defRPr sz="700"/>
            </a:lvl8pPr>
            <a:lvl9pPr marL="313506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846" y="248002"/>
            <a:ext cx="7485222" cy="1032140"/>
          </a:xfrm>
          <a:prstGeom prst="rect">
            <a:avLst/>
          </a:prstGeom>
        </p:spPr>
        <p:txBody>
          <a:bodyPr vert="horz" lIns="78377" tIns="39189" rIns="78377" bIns="3918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846" y="1444996"/>
            <a:ext cx="7485222" cy="4086987"/>
          </a:xfrm>
          <a:prstGeom prst="rect">
            <a:avLst/>
          </a:prstGeom>
        </p:spPr>
        <p:txBody>
          <a:bodyPr vert="horz" lIns="78377" tIns="39189" rIns="78377" bIns="391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15847" y="5739844"/>
            <a:ext cx="1940613" cy="329711"/>
          </a:xfrm>
          <a:prstGeom prst="rect">
            <a:avLst/>
          </a:prstGeom>
        </p:spPr>
        <p:txBody>
          <a:bodyPr vert="horz" lIns="78377" tIns="39189" rIns="78377" bIns="39189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41612" y="5739844"/>
            <a:ext cx="2633689" cy="329711"/>
          </a:xfrm>
          <a:prstGeom prst="rect">
            <a:avLst/>
          </a:prstGeom>
        </p:spPr>
        <p:txBody>
          <a:bodyPr vert="horz" lIns="78377" tIns="39189" rIns="78377" bIns="39189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960456" y="5739844"/>
            <a:ext cx="1940613" cy="329711"/>
          </a:xfrm>
          <a:prstGeom prst="rect">
            <a:avLst/>
          </a:prstGeom>
        </p:spPr>
        <p:txBody>
          <a:bodyPr vert="horz" lIns="78377" tIns="39189" rIns="78377" bIns="39189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3765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912" indent="-293912" algn="l" defTabSz="78376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6809" indent="-244927" algn="l" defTabSz="78376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9707" indent="-195942" algn="l" defTabSz="7837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0" indent="-195942" algn="l" defTabSz="783765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3472" indent="-195942" algn="l" defTabSz="783765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356" indent="-195942" algn="l" defTabSz="78376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239" indent="-195942" algn="l" defTabSz="78376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9121" indent="-195942" algn="l" defTabSz="78376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31004" indent="-195942" algn="l" defTabSz="78376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3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1883" algn="l" defTabSz="783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65" algn="l" defTabSz="783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649" algn="l" defTabSz="783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532" algn="l" defTabSz="783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59414" algn="l" defTabSz="783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1297" algn="l" defTabSz="783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180" algn="l" defTabSz="783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5063" algn="l" defTabSz="783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5354" y="-1074896"/>
            <a:ext cx="6218555" cy="8316914"/>
          </a:xfrm>
          <a:prstGeom prst="rect">
            <a:avLst/>
          </a:prstGeom>
        </p:spPr>
      </p:pic>
      <p:pic>
        <p:nvPicPr>
          <p:cNvPr id="1026" name="Picture 2" descr="Олесь Олександр - Кандиба Олександр Іванович - Біографі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904" y="170343"/>
            <a:ext cx="2560889" cy="38621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2192" y="6162477"/>
            <a:ext cx="5212441" cy="936103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100" b="1" spc="43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Цікаві факти</a:t>
            </a:r>
            <a:br>
              <a:rPr lang="uk-UA" sz="4100" b="1" spc="43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4100" b="1" spc="43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 </a:t>
            </a:r>
            <a:r>
              <a:rPr lang="uk-UA" sz="4100" b="1" spc="43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sz="4100" b="1" spc="43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4100" b="1" spc="43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Олександра Олеся</a:t>
            </a:r>
            <a:br>
              <a:rPr lang="uk-UA" sz="4100" b="1" spc="43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100" b="1" spc="43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84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256" y="2511205"/>
            <a:ext cx="7069376" cy="1327447"/>
          </a:xfrm>
        </p:spPr>
        <p:txBody>
          <a:bodyPr>
            <a:noAutofit/>
          </a:bodyPr>
          <a:lstStyle/>
          <a:p>
            <a:r>
              <a:rPr lang="ru-RU" sz="2400" dirty="0"/>
              <a:t>Коли </a:t>
            </a:r>
            <a:r>
              <a:rPr lang="ru-RU" sz="2400" dirty="0" err="1"/>
              <a:t>розпочалась</a:t>
            </a:r>
            <a:r>
              <a:rPr lang="ru-RU" sz="2400" dirty="0"/>
              <a:t> Друга </a:t>
            </a:r>
            <a:r>
              <a:rPr lang="ru-RU" sz="2400" dirty="0" err="1"/>
              <a:t>світова</a:t>
            </a:r>
            <a:r>
              <a:rPr lang="ru-RU" sz="2400" dirty="0"/>
              <a:t> </a:t>
            </a:r>
            <a:r>
              <a:rPr lang="ru-RU" sz="2400" dirty="0" err="1"/>
              <a:t>війна</a:t>
            </a:r>
            <a:r>
              <a:rPr lang="ru-RU" sz="2400" dirty="0"/>
              <a:t>, </a:t>
            </a:r>
            <a:r>
              <a:rPr lang="ru-RU" sz="2400" dirty="0" err="1"/>
              <a:t>син</a:t>
            </a:r>
            <a:r>
              <a:rPr lang="ru-RU" sz="2400" dirty="0"/>
              <a:t> </a:t>
            </a:r>
            <a:r>
              <a:rPr lang="ru-RU" sz="2400" dirty="0" err="1"/>
              <a:t>поета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учасником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 Опору. В 1944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нацисти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схоплюють</a:t>
            </a:r>
            <a:r>
              <a:rPr lang="ru-RU" sz="2400" dirty="0"/>
              <a:t> і </a:t>
            </a:r>
            <a:r>
              <a:rPr lang="ru-RU" sz="2400" dirty="0" err="1"/>
              <a:t>закатовують</a:t>
            </a:r>
            <a:r>
              <a:rPr lang="ru-RU" sz="2400" dirty="0"/>
              <a:t> у </a:t>
            </a:r>
            <a:r>
              <a:rPr lang="ru-RU" sz="2400" dirty="0" err="1"/>
              <a:t>концтаборі</a:t>
            </a:r>
            <a:r>
              <a:rPr lang="ru-RU" sz="2400" dirty="0"/>
              <a:t> </a:t>
            </a:r>
            <a:r>
              <a:rPr lang="ru-RU" sz="2400" dirty="0" err="1"/>
              <a:t>Заксенгаузен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09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256" y="2511205"/>
            <a:ext cx="7069376" cy="1327447"/>
          </a:xfrm>
        </p:spPr>
        <p:txBody>
          <a:bodyPr>
            <a:noAutofit/>
          </a:bodyPr>
          <a:lstStyle/>
          <a:p>
            <a:r>
              <a:rPr lang="ru-RU" sz="2400" dirty="0" err="1"/>
              <a:t>Поета</a:t>
            </a:r>
            <a:r>
              <a:rPr lang="ru-RU" sz="2400" dirty="0"/>
              <a:t> </a:t>
            </a:r>
            <a:r>
              <a:rPr lang="ru-RU" sz="2400" dirty="0" err="1"/>
              <a:t>поховали</a:t>
            </a:r>
            <a:r>
              <a:rPr lang="ru-RU" sz="2400" dirty="0"/>
              <a:t> на </a:t>
            </a:r>
            <a:r>
              <a:rPr lang="ru-RU" sz="2400" dirty="0" err="1"/>
              <a:t>Ольшанському</a:t>
            </a:r>
            <a:r>
              <a:rPr lang="ru-RU" sz="2400" dirty="0"/>
              <a:t> </a:t>
            </a:r>
            <a:r>
              <a:rPr lang="ru-RU" sz="2400" dirty="0" err="1"/>
              <a:t>кладовищі</a:t>
            </a:r>
            <a:r>
              <a:rPr lang="ru-RU" sz="2400" dirty="0"/>
              <a:t> у </a:t>
            </a:r>
            <a:r>
              <a:rPr lang="ru-RU" sz="2400" dirty="0" err="1"/>
              <a:t>Празі</a:t>
            </a:r>
            <a:r>
              <a:rPr lang="ru-RU" sz="2400" dirty="0"/>
              <a:t>. 3 </a:t>
            </a:r>
            <a:r>
              <a:rPr lang="ru-RU" sz="2400" dirty="0" err="1"/>
              <a:t>січня</a:t>
            </a:r>
            <a:r>
              <a:rPr lang="ru-RU" sz="2400" dirty="0"/>
              <a:t> 2017-го року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перепоховали</a:t>
            </a:r>
            <a:r>
              <a:rPr lang="ru-RU" sz="2400" dirty="0"/>
              <a:t> в </a:t>
            </a:r>
            <a:r>
              <a:rPr lang="ru-RU" sz="2400" dirty="0" err="1"/>
              <a:t>Києві</a:t>
            </a:r>
            <a:r>
              <a:rPr lang="ru-RU" sz="2400" dirty="0"/>
              <a:t> на </a:t>
            </a:r>
            <a:r>
              <a:rPr lang="ru-RU" sz="2400" dirty="0" err="1"/>
              <a:t>алеї</a:t>
            </a:r>
            <a:r>
              <a:rPr lang="ru-RU" sz="2400" dirty="0"/>
              <a:t> </a:t>
            </a:r>
            <a:r>
              <a:rPr lang="ru-RU" sz="2400" dirty="0" err="1"/>
              <a:t>почесних</a:t>
            </a:r>
            <a:r>
              <a:rPr lang="ru-RU" sz="2400" dirty="0"/>
              <a:t> </a:t>
            </a:r>
            <a:r>
              <a:rPr lang="ru-RU" sz="2400" dirty="0" err="1"/>
              <a:t>поховань</a:t>
            </a:r>
            <a:r>
              <a:rPr lang="ru-RU" sz="2400" dirty="0"/>
              <a:t> </a:t>
            </a:r>
            <a:r>
              <a:rPr lang="ru-RU" sz="2400" dirty="0" err="1"/>
              <a:t>Лук’янівського</a:t>
            </a:r>
            <a:r>
              <a:rPr lang="ru-RU" sz="2400" dirty="0"/>
              <a:t> </a:t>
            </a:r>
            <a:r>
              <a:rPr lang="ru-RU" sz="2400" dirty="0" err="1"/>
              <a:t>кладовища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931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5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26208" y="1944291"/>
            <a:ext cx="51015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Роботу виконала </a:t>
            </a:r>
          </a:p>
          <a:p>
            <a:pPr algn="ctr"/>
            <a:r>
              <a:rPr lang="ru-RU" sz="4000" dirty="0" smtClean="0"/>
              <a:t>Студентка 106-С групи</a:t>
            </a:r>
          </a:p>
          <a:p>
            <a:pPr algn="ctr"/>
            <a:r>
              <a:rPr lang="ru-RU" sz="4000" dirty="0" smtClean="0"/>
              <a:t>Чопова Анна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3966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6539" y="2601092"/>
            <a:ext cx="3143749" cy="1327447"/>
          </a:xfrm>
        </p:spPr>
        <p:txBody>
          <a:bodyPr>
            <a:noAutofit/>
          </a:bodyPr>
          <a:lstStyle/>
          <a:p>
            <a:r>
              <a:rPr lang="ru-RU" sz="2400" dirty="0" err="1"/>
              <a:t>Насправді</a:t>
            </a:r>
            <a:r>
              <a:rPr lang="ru-RU" sz="2400" dirty="0"/>
              <a:t> </a:t>
            </a:r>
            <a:r>
              <a:rPr lang="ru-RU" sz="2400" dirty="0" err="1"/>
              <a:t>Олесем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називала</a:t>
            </a:r>
            <a:r>
              <a:rPr lang="ru-RU" sz="2400" dirty="0"/>
              <a:t> дружина. </a:t>
            </a:r>
            <a:r>
              <a:rPr lang="ru-RU" sz="2400" dirty="0" err="1"/>
              <a:t>Саме</a:t>
            </a:r>
            <a:r>
              <a:rPr lang="ru-RU" sz="2400" dirty="0"/>
              <a:t> через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Олександр</a:t>
            </a:r>
            <a:r>
              <a:rPr lang="ru-RU" sz="2400" dirty="0"/>
              <a:t> Олесь  почав </a:t>
            </a:r>
            <a:r>
              <a:rPr lang="ru-RU" sz="2400" dirty="0" err="1"/>
              <a:t>друкувати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твори 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таким </a:t>
            </a:r>
            <a:r>
              <a:rPr lang="ru-RU" sz="2400" dirty="0" err="1"/>
              <a:t>псевдонімом</a:t>
            </a:r>
            <a:r>
              <a:rPr lang="ru-RU" sz="2400" dirty="0"/>
              <a:t>.</a:t>
            </a:r>
          </a:p>
        </p:txBody>
      </p:sp>
      <p:pic>
        <p:nvPicPr>
          <p:cNvPr id="3" name="Picture 2" descr="Олександр Олесь — Вікіпеді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480" y="950632"/>
            <a:ext cx="3624331" cy="462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56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256" y="2511205"/>
            <a:ext cx="7069376" cy="1327447"/>
          </a:xfrm>
        </p:spPr>
        <p:txBody>
          <a:bodyPr>
            <a:noAutofit/>
          </a:bodyPr>
          <a:lstStyle/>
          <a:p>
            <a:r>
              <a:rPr lang="ru-RU" sz="2400" dirty="0"/>
              <a:t>З </a:t>
            </a:r>
            <a:r>
              <a:rPr lang="ru-RU" sz="2400" dirty="0" err="1"/>
              <a:t>малечку</a:t>
            </a:r>
            <a:r>
              <a:rPr lang="ru-RU" sz="2400" dirty="0"/>
              <a:t> </a:t>
            </a:r>
            <a:r>
              <a:rPr lang="ru-RU" sz="2400" dirty="0" err="1"/>
              <a:t>Олександр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дуже</a:t>
            </a:r>
            <a:r>
              <a:rPr lang="ru-RU" sz="2400" dirty="0"/>
              <a:t> </a:t>
            </a:r>
            <a:r>
              <a:rPr lang="ru-RU" sz="2400" dirty="0" err="1"/>
              <a:t>здібним</a:t>
            </a:r>
            <a:r>
              <a:rPr lang="ru-RU" sz="2400" dirty="0"/>
              <a:t> хлопчиком. В 4 роки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навчився</a:t>
            </a:r>
            <a:r>
              <a:rPr lang="ru-RU" sz="2400" dirty="0"/>
              <a:t> </a:t>
            </a:r>
            <a:r>
              <a:rPr lang="ru-RU" sz="2400" dirty="0" err="1"/>
              <a:t>читати,познайомився</a:t>
            </a:r>
            <a:r>
              <a:rPr lang="ru-RU" sz="2400" dirty="0"/>
              <a:t>  з </a:t>
            </a:r>
            <a:r>
              <a:rPr lang="ru-RU" sz="2400" dirty="0" err="1"/>
              <a:t>творами</a:t>
            </a:r>
            <a:r>
              <a:rPr lang="ru-RU" sz="2400" dirty="0"/>
              <a:t> Т. </a:t>
            </a:r>
            <a:r>
              <a:rPr lang="ru-RU" sz="2400" dirty="0" err="1"/>
              <a:t>Шевченка</a:t>
            </a:r>
            <a:r>
              <a:rPr lang="ru-RU" sz="2400" dirty="0"/>
              <a:t>. О. Олесь </a:t>
            </a:r>
            <a:r>
              <a:rPr lang="ru-RU" sz="2400" dirty="0" err="1"/>
              <a:t>захоплювався</a:t>
            </a:r>
            <a:r>
              <a:rPr lang="ru-RU" sz="2400" dirty="0"/>
              <a:t> </a:t>
            </a:r>
            <a:r>
              <a:rPr lang="ru-RU" sz="2400" dirty="0" err="1"/>
              <a:t>рибальством</a:t>
            </a:r>
            <a:r>
              <a:rPr lang="ru-RU" sz="2400" dirty="0"/>
              <a:t>. У </a:t>
            </a:r>
            <a:r>
              <a:rPr lang="ru-RU" sz="2400" dirty="0" err="1"/>
              <a:t>батьківському</a:t>
            </a:r>
            <a:r>
              <a:rPr lang="ru-RU" sz="2400" dirty="0"/>
              <a:t> роду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рибна</a:t>
            </a:r>
            <a:r>
              <a:rPr lang="ru-RU" sz="2400" dirty="0"/>
              <a:t> </a:t>
            </a:r>
            <a:r>
              <a:rPr lang="ru-RU" sz="2400" dirty="0" err="1"/>
              <a:t>традиція</a:t>
            </a:r>
            <a:r>
              <a:rPr lang="ru-RU" sz="2400" dirty="0"/>
              <a:t>: </a:t>
            </a:r>
            <a:r>
              <a:rPr lang="ru-RU" sz="2400" dirty="0" err="1"/>
              <a:t>дід</a:t>
            </a:r>
            <a:r>
              <a:rPr lang="ru-RU" sz="2400" dirty="0"/>
              <a:t> О. Олеся – </a:t>
            </a:r>
            <a:r>
              <a:rPr lang="ru-RU" sz="2400" dirty="0" err="1"/>
              <a:t>Федір</a:t>
            </a:r>
            <a:r>
              <a:rPr lang="ru-RU" sz="2400" dirty="0"/>
              <a:t> </a:t>
            </a:r>
            <a:r>
              <a:rPr lang="ru-RU" sz="2400" dirty="0" err="1"/>
              <a:t>Кандиба</a:t>
            </a:r>
            <a:r>
              <a:rPr lang="ru-RU" sz="2400" dirty="0"/>
              <a:t> – </a:t>
            </a:r>
            <a:r>
              <a:rPr lang="ru-RU" sz="2400" dirty="0" err="1"/>
              <a:t>торгував</a:t>
            </a:r>
            <a:r>
              <a:rPr lang="ru-RU" sz="2400" dirty="0"/>
              <a:t> </a:t>
            </a:r>
            <a:r>
              <a:rPr lang="ru-RU" sz="2400" dirty="0" err="1"/>
              <a:t>рибою</a:t>
            </a:r>
            <a:r>
              <a:rPr lang="ru-RU" sz="2400" dirty="0"/>
              <a:t>, а </a:t>
            </a:r>
            <a:r>
              <a:rPr lang="ru-RU" sz="2400" dirty="0" err="1"/>
              <a:t>батько</a:t>
            </a:r>
            <a:r>
              <a:rPr lang="ru-RU" sz="2400" dirty="0"/>
              <a:t> </a:t>
            </a:r>
            <a:r>
              <a:rPr lang="ru-RU" sz="2400" dirty="0" err="1"/>
              <a:t>працював</a:t>
            </a:r>
            <a:r>
              <a:rPr lang="ru-RU" sz="2400" dirty="0"/>
              <a:t> на </a:t>
            </a:r>
            <a:r>
              <a:rPr lang="ru-RU" sz="2400" dirty="0" err="1"/>
              <a:t>рибних</a:t>
            </a:r>
            <a:r>
              <a:rPr lang="ru-RU" sz="2400" dirty="0"/>
              <a:t> </a:t>
            </a:r>
            <a:r>
              <a:rPr lang="ru-RU" sz="2400" dirty="0" err="1"/>
              <a:t>промислах</a:t>
            </a:r>
            <a:r>
              <a:rPr lang="ru-RU" sz="2400" dirty="0"/>
              <a:t> в </a:t>
            </a:r>
            <a:r>
              <a:rPr lang="ru-RU" sz="2400" dirty="0" err="1"/>
              <a:t>Астрахані</a:t>
            </a:r>
            <a:r>
              <a:rPr lang="ru-RU" sz="2400" dirty="0"/>
              <a:t>, де й </a:t>
            </a:r>
            <a:r>
              <a:rPr lang="ru-RU" sz="2400" dirty="0" err="1"/>
              <a:t>втопився</a:t>
            </a:r>
            <a:r>
              <a:rPr lang="ru-RU" sz="2400" dirty="0"/>
              <a:t> у </a:t>
            </a:r>
            <a:r>
              <a:rPr lang="ru-RU" sz="2400" dirty="0" err="1"/>
              <a:t>Волзі</a:t>
            </a:r>
            <a:r>
              <a:rPr lang="ru-RU" sz="2400" dirty="0"/>
              <a:t>, коли Олесю </a:t>
            </a:r>
            <a:r>
              <a:rPr lang="ru-RU" sz="2400" dirty="0" err="1"/>
              <a:t>було</a:t>
            </a:r>
            <a:r>
              <a:rPr lang="ru-RU" sz="2400" dirty="0"/>
              <a:t> 11 </a:t>
            </a:r>
            <a:r>
              <a:rPr lang="ru-RU" sz="2400" dirty="0" err="1"/>
              <a:t>років</a:t>
            </a:r>
            <a:r>
              <a:rPr lang="ru-RU" sz="2400" dirty="0"/>
              <a:t>. </a:t>
            </a:r>
            <a:r>
              <a:rPr lang="ru-RU" sz="2400" dirty="0" err="1"/>
              <a:t>Олександр</a:t>
            </a:r>
            <a:r>
              <a:rPr lang="ru-RU" sz="2400" dirty="0"/>
              <a:t> </a:t>
            </a:r>
            <a:r>
              <a:rPr lang="ru-RU" sz="2400" dirty="0" err="1"/>
              <a:t>залишися</a:t>
            </a:r>
            <a:r>
              <a:rPr lang="ru-RU" sz="2400" dirty="0"/>
              <a:t> з мамою і </a:t>
            </a:r>
            <a:r>
              <a:rPr lang="ru-RU" sz="2400" dirty="0" err="1"/>
              <a:t>двома</a:t>
            </a:r>
            <a:r>
              <a:rPr lang="ru-RU" sz="2400" dirty="0"/>
              <a:t> сестрами. </a:t>
            </a:r>
            <a:r>
              <a:rPr lang="ru-RU" sz="2400" dirty="0" err="1"/>
              <a:t>Високу</a:t>
            </a:r>
            <a:r>
              <a:rPr lang="ru-RU" sz="2400" dirty="0"/>
              <a:t> </a:t>
            </a:r>
            <a:r>
              <a:rPr lang="ru-RU" sz="2400" dirty="0" err="1"/>
              <a:t>оцінку</a:t>
            </a:r>
            <a:r>
              <a:rPr lang="ru-RU" sz="2400" dirty="0"/>
              <a:t> за </a:t>
            </a:r>
            <a:r>
              <a:rPr lang="ru-RU" sz="2400" dirty="0" err="1"/>
              <a:t>свої</a:t>
            </a:r>
            <a:r>
              <a:rPr lang="ru-RU" sz="2400" dirty="0"/>
              <a:t> твори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отримав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першої</a:t>
            </a:r>
            <a:r>
              <a:rPr lang="ru-RU" sz="2400" dirty="0"/>
              <a:t> у </a:t>
            </a:r>
            <a:r>
              <a:rPr lang="ru-RU" sz="2400" dirty="0" err="1"/>
              <a:t>царській</a:t>
            </a:r>
            <a:r>
              <a:rPr lang="ru-RU" sz="2400" dirty="0"/>
              <a:t> </a:t>
            </a:r>
            <a:r>
              <a:rPr lang="ru-RU" sz="2400" dirty="0" err="1"/>
              <a:t>Росії</a:t>
            </a:r>
            <a:r>
              <a:rPr lang="ru-RU" sz="2400" dirty="0"/>
              <a:t> </a:t>
            </a:r>
            <a:r>
              <a:rPr lang="ru-RU" sz="2400" dirty="0" err="1"/>
              <a:t>жінки-професора</a:t>
            </a:r>
            <a:r>
              <a:rPr lang="ru-RU" sz="2400" dirty="0"/>
              <a:t> </a:t>
            </a:r>
            <a:r>
              <a:rPr lang="ru-RU" sz="2400" dirty="0" err="1"/>
              <a:t>Олександри</a:t>
            </a:r>
            <a:r>
              <a:rPr lang="ru-RU" sz="2400" dirty="0"/>
              <a:t> </a:t>
            </a:r>
            <a:r>
              <a:rPr lang="ru-RU" sz="2400" dirty="0" err="1"/>
              <a:t>Єфименко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спонукало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творити</a:t>
            </a:r>
            <a:r>
              <a:rPr lang="ru-RU" sz="2400" dirty="0"/>
              <a:t> </a:t>
            </a:r>
            <a:r>
              <a:rPr lang="ru-RU" sz="2400" dirty="0" err="1"/>
              <a:t>далі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224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256" y="2511205"/>
            <a:ext cx="7069376" cy="1327447"/>
          </a:xfrm>
        </p:spPr>
        <p:txBody>
          <a:bodyPr>
            <a:noAutofit/>
          </a:bodyPr>
          <a:lstStyle/>
          <a:p>
            <a:r>
              <a:rPr lang="uk-UA" sz="2400" dirty="0"/>
              <a:t>Коли він вчився у Харківському ветеринарному університеті самостійно вивчав польську, сербську та болгарську мови. Під час </a:t>
            </a:r>
            <a:r>
              <a:rPr lang="uk-UA" sz="2400" dirty="0" err="1"/>
              <a:t>навчання,на</a:t>
            </a:r>
            <a:r>
              <a:rPr lang="uk-UA" sz="2400" dirty="0"/>
              <a:t> відкритті пам’ятника Котляревському у Полтаві, зустрівся з Панасом Мирним, Лесею Українкою та іншими видатними  діячами . Після цієї зустрічі Олександр Олесь повністю перейшов  на українську мову. 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70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442" y="2706276"/>
            <a:ext cx="3324692" cy="1327447"/>
          </a:xfrm>
        </p:spPr>
        <p:txBody>
          <a:bodyPr>
            <a:noAutofit/>
          </a:bodyPr>
          <a:lstStyle/>
          <a:p>
            <a:r>
              <a:rPr lang="ru-RU" sz="2400" dirty="0"/>
              <a:t> Любив </a:t>
            </a:r>
            <a:r>
              <a:rPr lang="ru-RU" sz="2400" dirty="0" err="1"/>
              <a:t>писати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 твори  у </a:t>
            </a:r>
            <a:r>
              <a:rPr lang="ru-RU" sz="2400" dirty="0" err="1"/>
              <a:t>кав’ярнях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дома </a:t>
            </a:r>
            <a:r>
              <a:rPr lang="ru-RU" sz="2400" dirty="0" err="1"/>
              <a:t>вранці</a:t>
            </a:r>
            <a:r>
              <a:rPr lang="ru-RU" sz="2400" dirty="0"/>
              <a:t> за </a:t>
            </a:r>
            <a:r>
              <a:rPr lang="ru-RU" sz="2400" dirty="0" err="1"/>
              <a:t>чаєм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писав на </a:t>
            </a:r>
            <a:r>
              <a:rPr lang="ru-RU" sz="2400" dirty="0" err="1"/>
              <a:t>клаптиках</a:t>
            </a:r>
            <a:r>
              <a:rPr lang="ru-RU" sz="2400" dirty="0"/>
              <a:t> </a:t>
            </a:r>
            <a:r>
              <a:rPr lang="ru-RU" sz="2400" dirty="0" err="1"/>
              <a:t>паперу,але</a:t>
            </a:r>
            <a:r>
              <a:rPr lang="ru-RU" sz="2400" dirty="0"/>
              <a:t>  часто </a:t>
            </a:r>
            <a:r>
              <a:rPr lang="ru-RU" sz="2400" dirty="0" err="1"/>
              <a:t>їх</a:t>
            </a:r>
            <a:r>
              <a:rPr lang="ru-RU" sz="2400" dirty="0"/>
              <a:t> губив.</a:t>
            </a:r>
          </a:p>
        </p:txBody>
      </p:sp>
      <p:pic>
        <p:nvPicPr>
          <p:cNvPr id="3074" name="Picture 2" descr="Олександр Олесь - Украінські письменн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941" y="235367"/>
            <a:ext cx="3829100" cy="537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01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256" y="4136803"/>
            <a:ext cx="7069376" cy="1327447"/>
          </a:xfrm>
        </p:spPr>
        <p:txBody>
          <a:bodyPr>
            <a:noAutofit/>
          </a:bodyPr>
          <a:lstStyle/>
          <a:p>
            <a:r>
              <a:rPr lang="ru-RU" sz="1700" dirty="0"/>
              <a:t> У 1919 </a:t>
            </a:r>
            <a:r>
              <a:rPr lang="ru-RU" sz="1700" dirty="0" err="1"/>
              <a:t>році</a:t>
            </a:r>
            <a:r>
              <a:rPr lang="ru-RU" sz="1700" dirty="0"/>
              <a:t> ,</a:t>
            </a:r>
            <a:r>
              <a:rPr lang="ru-RU" sz="1700" dirty="0" err="1"/>
              <a:t>залишивши</a:t>
            </a:r>
            <a:r>
              <a:rPr lang="ru-RU" sz="1700" dirty="0"/>
              <a:t> родину в </a:t>
            </a:r>
            <a:r>
              <a:rPr lang="ru-RU" sz="1700" dirty="0" err="1"/>
              <a:t>Києві,Олександр</a:t>
            </a:r>
            <a:r>
              <a:rPr lang="ru-RU" sz="1700" dirty="0"/>
              <a:t> Олесь з </a:t>
            </a:r>
            <a:r>
              <a:rPr lang="ru-RU" sz="1700" dirty="0" err="1"/>
              <a:t>дипломатичним</a:t>
            </a:r>
            <a:r>
              <a:rPr lang="ru-RU" sz="1700" dirty="0"/>
              <a:t> паспортом </a:t>
            </a:r>
            <a:r>
              <a:rPr lang="ru-RU" sz="1700" dirty="0" err="1"/>
              <a:t>їде</a:t>
            </a:r>
            <a:r>
              <a:rPr lang="ru-RU" sz="1700" dirty="0"/>
              <a:t> до </a:t>
            </a:r>
            <a:r>
              <a:rPr lang="ru-RU" sz="1700" dirty="0" err="1"/>
              <a:t>Угорщини</a:t>
            </a:r>
            <a:r>
              <a:rPr lang="ru-RU" sz="1700" dirty="0"/>
              <a:t>. Через 4 роки </a:t>
            </a:r>
            <a:r>
              <a:rPr lang="ru-RU" sz="1700" dirty="0" err="1"/>
              <a:t>Червоний</a:t>
            </a:r>
            <a:r>
              <a:rPr lang="ru-RU" sz="1700" dirty="0"/>
              <a:t> </a:t>
            </a:r>
            <a:r>
              <a:rPr lang="ru-RU" sz="1700" dirty="0" err="1"/>
              <a:t>хрест</a:t>
            </a:r>
            <a:r>
              <a:rPr lang="ru-RU" sz="1700" dirty="0"/>
              <a:t> </a:t>
            </a:r>
            <a:r>
              <a:rPr lang="ru-RU" sz="1700" dirty="0" err="1"/>
              <a:t>допомагає</a:t>
            </a:r>
            <a:r>
              <a:rPr lang="ru-RU" sz="1700" dirty="0"/>
              <a:t> </a:t>
            </a:r>
            <a:r>
              <a:rPr lang="ru-RU" sz="1700" dirty="0" err="1"/>
              <a:t>йому</a:t>
            </a:r>
            <a:r>
              <a:rPr lang="ru-RU" sz="1700" dirty="0"/>
              <a:t> </a:t>
            </a:r>
            <a:r>
              <a:rPr lang="ru-RU" sz="1700" dirty="0" err="1"/>
              <a:t>вивезти</a:t>
            </a:r>
            <a:r>
              <a:rPr lang="ru-RU" sz="1700" dirty="0"/>
              <a:t> з </a:t>
            </a:r>
            <a:r>
              <a:rPr lang="ru-RU" sz="1700" dirty="0" err="1"/>
              <a:t>України</a:t>
            </a:r>
            <a:r>
              <a:rPr lang="ru-RU" sz="1700" dirty="0"/>
              <a:t> дружину та </a:t>
            </a:r>
            <a:r>
              <a:rPr lang="ru-RU" sz="1700" dirty="0" err="1"/>
              <a:t>сина</a:t>
            </a:r>
            <a:r>
              <a:rPr lang="ru-RU" sz="1700" dirty="0"/>
              <a:t>.</a:t>
            </a:r>
          </a:p>
        </p:txBody>
      </p:sp>
      <p:sp>
        <p:nvSpPr>
          <p:cNvPr id="3" name="AutoShape 2" descr="Цікава інформація про Угорщину | Блог | Anga Travel"/>
          <p:cNvSpPr>
            <a:spLocks noChangeAspect="1" noChangeArrowheads="1"/>
          </p:cNvSpPr>
          <p:nvPr/>
        </p:nvSpPr>
        <p:spPr bwMode="auto">
          <a:xfrm>
            <a:off x="141505" y="-130450"/>
            <a:ext cx="277231" cy="27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8377" tIns="39189" rIns="78377" bIns="39189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Цікаві факти про Угорщин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03" y="820584"/>
            <a:ext cx="4700082" cy="310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09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7233" y="3981745"/>
            <a:ext cx="7069376" cy="1327447"/>
          </a:xfrm>
        </p:spPr>
        <p:txBody>
          <a:bodyPr>
            <a:noAutofit/>
          </a:bodyPr>
          <a:lstStyle/>
          <a:p>
            <a:r>
              <a:rPr lang="ru-RU" sz="2400" dirty="0"/>
              <a:t>У 1921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видає</a:t>
            </a:r>
            <a:r>
              <a:rPr lang="ru-RU" sz="2400" dirty="0"/>
              <a:t>  </a:t>
            </a:r>
            <a:r>
              <a:rPr lang="ru-RU" sz="2400" dirty="0" err="1"/>
              <a:t>збірку</a:t>
            </a:r>
            <a:r>
              <a:rPr lang="ru-RU" sz="2400" dirty="0"/>
              <a:t> “</a:t>
            </a:r>
            <a:r>
              <a:rPr lang="ru-RU" sz="2400" dirty="0" err="1"/>
              <a:t>Перезва</a:t>
            </a:r>
            <a:r>
              <a:rPr lang="ru-RU" sz="2400" dirty="0"/>
              <a:t>”, у  </a:t>
            </a:r>
            <a:r>
              <a:rPr lang="ru-RU" sz="2400" dirty="0" err="1"/>
              <a:t>якій</a:t>
            </a:r>
            <a:r>
              <a:rPr lang="ru-RU" sz="2400" dirty="0"/>
              <a:t> </a:t>
            </a:r>
            <a:r>
              <a:rPr lang="ru-RU" sz="2400" dirty="0" err="1"/>
              <a:t>висміює</a:t>
            </a:r>
            <a:r>
              <a:rPr lang="ru-RU" sz="2400" dirty="0"/>
              <a:t> </a:t>
            </a:r>
            <a:r>
              <a:rPr lang="ru-RU" sz="2400" dirty="0" err="1"/>
              <a:t>українців-емігрантів</a:t>
            </a:r>
            <a:r>
              <a:rPr lang="ru-RU" sz="2400" dirty="0"/>
              <a:t>. Книгу </a:t>
            </a:r>
            <a:r>
              <a:rPr lang="ru-RU" sz="2400" dirty="0" err="1"/>
              <a:t>закритикували</a:t>
            </a:r>
            <a:r>
              <a:rPr lang="ru-RU" sz="2400" dirty="0"/>
              <a:t> через </a:t>
            </a:r>
            <a:r>
              <a:rPr lang="ru-RU" sz="2400" dirty="0" err="1"/>
              <a:t>двозначність</a:t>
            </a:r>
            <a:r>
              <a:rPr lang="ru-RU" sz="2400" dirty="0"/>
              <a:t> </a:t>
            </a:r>
            <a:r>
              <a:rPr lang="ru-RU" sz="2400" dirty="0" err="1"/>
              <a:t>висловлювань</a:t>
            </a:r>
            <a:r>
              <a:rPr lang="ru-RU" sz="2400" dirty="0"/>
              <a:t>. </a:t>
            </a:r>
          </a:p>
        </p:txBody>
      </p:sp>
      <p:pic>
        <p:nvPicPr>
          <p:cNvPr id="5122" name="Picture 2" descr="Повернення Олександра Олеся — Телеканал I-UA.t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873" y="478689"/>
            <a:ext cx="4062145" cy="302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23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256" y="2511205"/>
            <a:ext cx="7069376" cy="1327447"/>
          </a:xfrm>
        </p:spPr>
        <p:txBody>
          <a:bodyPr>
            <a:noAutofit/>
          </a:bodyPr>
          <a:lstStyle/>
          <a:p>
            <a:r>
              <a:rPr lang="ru-RU" sz="2400" dirty="0" err="1"/>
              <a:t>Закінчивши</a:t>
            </a:r>
            <a:r>
              <a:rPr lang="ru-RU" sz="2400" dirty="0"/>
              <a:t> </a:t>
            </a:r>
            <a:r>
              <a:rPr lang="ru-RU" sz="2400" dirty="0" err="1"/>
              <a:t>університет</a:t>
            </a:r>
            <a:r>
              <a:rPr lang="ru-RU" sz="2400" dirty="0"/>
              <a:t> , </a:t>
            </a:r>
            <a:r>
              <a:rPr lang="ru-RU" sz="2400" dirty="0" err="1"/>
              <a:t>Олександр</a:t>
            </a:r>
            <a:r>
              <a:rPr lang="ru-RU" sz="2400" dirty="0"/>
              <a:t> Олесь не </a:t>
            </a:r>
            <a:r>
              <a:rPr lang="ru-RU" sz="2400" dirty="0" err="1"/>
              <a:t>знайшов</a:t>
            </a:r>
            <a:r>
              <a:rPr lang="ru-RU" sz="2400" dirty="0"/>
              <a:t> роботу в </a:t>
            </a:r>
            <a:r>
              <a:rPr lang="ru-RU" sz="2400" dirty="0" err="1"/>
              <a:t>газеті.Тому</a:t>
            </a:r>
            <a:r>
              <a:rPr lang="ru-RU" sz="2400" dirty="0"/>
              <a:t> </a:t>
            </a:r>
            <a:r>
              <a:rPr lang="ru-RU" sz="2400" dirty="0" err="1"/>
              <a:t>змушений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  </a:t>
            </a:r>
            <a:r>
              <a:rPr lang="ru-RU" sz="2400" dirty="0" err="1"/>
              <a:t>працювати</a:t>
            </a:r>
            <a:r>
              <a:rPr lang="ru-RU" sz="2400" dirty="0"/>
              <a:t> ветеринаром на </a:t>
            </a:r>
            <a:r>
              <a:rPr lang="ru-RU" sz="2400" dirty="0" err="1"/>
              <a:t>Дарницькій</a:t>
            </a:r>
            <a:r>
              <a:rPr lang="ru-RU" sz="2400" dirty="0"/>
              <a:t> </a:t>
            </a:r>
            <a:r>
              <a:rPr lang="ru-RU" sz="2400" dirty="0" err="1"/>
              <a:t>скотобійні</a:t>
            </a:r>
            <a:r>
              <a:rPr lang="ru-RU" sz="2400" dirty="0"/>
              <a:t> в </a:t>
            </a:r>
            <a:r>
              <a:rPr lang="ru-RU" sz="2400" dirty="0" err="1"/>
              <a:t>Києві.Працював</a:t>
            </a:r>
            <a:r>
              <a:rPr lang="ru-RU" sz="2400" dirty="0"/>
              <a:t> там 10 </a:t>
            </a:r>
            <a:r>
              <a:rPr lang="ru-RU" sz="2400" dirty="0" err="1"/>
              <a:t>років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496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- красивые картинки (37 фото) • Прикольные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 bwMode="auto">
          <a:xfrm>
            <a:off x="-27024" y="0"/>
            <a:ext cx="8343937" cy="61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2186086"/>
            <a:ext cx="3988997" cy="1327447"/>
          </a:xfrm>
        </p:spPr>
        <p:txBody>
          <a:bodyPr>
            <a:noAutofit/>
          </a:bodyPr>
          <a:lstStyle/>
          <a:p>
            <a:r>
              <a:rPr lang="ru-RU" sz="2400" dirty="0" err="1"/>
              <a:t>Його</a:t>
            </a:r>
            <a:r>
              <a:rPr lang="ru-RU" sz="2400" dirty="0"/>
              <a:t> перша </a:t>
            </a:r>
            <a:r>
              <a:rPr lang="ru-RU" sz="2400" dirty="0" err="1"/>
              <a:t>збірка</a:t>
            </a:r>
            <a:r>
              <a:rPr lang="ru-RU" sz="2400" dirty="0"/>
              <a:t> </a:t>
            </a:r>
            <a:r>
              <a:rPr lang="ru-RU" sz="2400" dirty="0" err="1"/>
              <a:t>поезій</a:t>
            </a:r>
            <a:r>
              <a:rPr lang="ru-RU" sz="2400" dirty="0"/>
              <a:t> “З </a:t>
            </a:r>
            <a:r>
              <a:rPr lang="ru-RU" sz="2400" dirty="0" err="1"/>
              <a:t>журбою</a:t>
            </a:r>
            <a:r>
              <a:rPr lang="ru-RU" sz="2400" dirty="0"/>
              <a:t> </a:t>
            </a:r>
            <a:r>
              <a:rPr lang="ru-RU" sz="2400" dirty="0" err="1"/>
              <a:t>радість</a:t>
            </a:r>
            <a:r>
              <a:rPr lang="ru-RU" sz="2400" dirty="0"/>
              <a:t> обнялась” </a:t>
            </a:r>
            <a:r>
              <a:rPr lang="ru-RU" sz="2400" dirty="0" err="1"/>
              <a:t>вийшла</a:t>
            </a:r>
            <a:r>
              <a:rPr lang="ru-RU" sz="2400" dirty="0"/>
              <a:t> у 1907 </a:t>
            </a:r>
            <a:r>
              <a:rPr lang="ru-RU" sz="2400" dirty="0" err="1"/>
              <a:t>році</a:t>
            </a:r>
            <a:r>
              <a:rPr lang="ru-RU" sz="2400" dirty="0"/>
              <a:t> не за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кошти,а</a:t>
            </a:r>
            <a:r>
              <a:rPr lang="ru-RU" sz="2400" dirty="0"/>
              <a:t> за </a:t>
            </a:r>
            <a:r>
              <a:rPr lang="ru-RU" sz="2400" dirty="0" err="1"/>
              <a:t>кошти</a:t>
            </a:r>
            <a:r>
              <a:rPr lang="ru-RU" sz="2400" dirty="0"/>
              <a:t> мецената Петра </a:t>
            </a:r>
            <a:r>
              <a:rPr lang="ru-RU" sz="2400" dirty="0" err="1"/>
              <a:t>Стебницького</a:t>
            </a:r>
            <a:r>
              <a:rPr lang="ru-RU" sz="2400" dirty="0"/>
              <a:t>.</a:t>
            </a:r>
          </a:p>
        </p:txBody>
      </p:sp>
      <p:pic>
        <p:nvPicPr>
          <p:cNvPr id="6146" name="Picture 2" descr="Олександр Олесь. Добірка віршів &quot;З журбою радість обнялась&quot; - Мала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398" y="1525229"/>
            <a:ext cx="3898553" cy="264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069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94</Words>
  <Application>Microsoft Office PowerPoint</Application>
  <PresentationFormat>Произвольный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Цікаві факти про  Олександра Олеся </vt:lpstr>
      <vt:lpstr>Насправді Олесем його називала дружина. Саме через це Олександр Олесь  почав друкувати свої твори саме під таким псевдонімом.</vt:lpstr>
      <vt:lpstr>З малечку Олександр був дуже здібним хлопчиком. В 4 роки вже навчився читати,познайомився  з творами Т. Шевченка. О. Олесь захоплювався рибальством. У батьківському роду була рибна традиція: дід О. Олеся – Федір Кандиба – торгував рибою, а батько працював на рибних промислах в Астрахані, де й втопився у Волзі, коли Олесю було 11 років. Олександр залишися з мамою і двома сестрами. Високу оцінку за свої твори він отримав від першої у царській Росії жінки-професора Олександри Єфименко, що спонукало його творити далі.</vt:lpstr>
      <vt:lpstr>Коли він вчився у Харківському ветеринарному університеті самостійно вивчав польську, сербську та болгарську мови. Під час навчання,на відкритті пам’ятника Котляревському у Полтаві, зустрівся з Панасом Мирним, Лесею Українкою та іншими видатними  діячами . Після цієї зустрічі Олександр Олесь повністю перейшов  на українську мову.  </vt:lpstr>
      <vt:lpstr> Любив писати свої твори  у кав’ярнях чи дома вранці за чаєм. Він писав на клаптиках паперу,але  часто їх губив.</vt:lpstr>
      <vt:lpstr> У 1919 році ,залишивши родину в Києві,Олександр Олесь з дипломатичним паспортом їде до Угорщини. Через 4 роки Червоний хрест допомагає йому вивезти з України дружину та сина.</vt:lpstr>
      <vt:lpstr>У 1921 році видає  збірку “Перезва”, у  якій висміює українців-емігрантів. Книгу закритикували через двозначність висловлювань. </vt:lpstr>
      <vt:lpstr>Закінчивши університет , Олександр Олесь не знайшов роботу в газеті.Тому змушений був  працювати ветеринаром на Дарницькій скотобійні в Києві.Працював там 10 років.</vt:lpstr>
      <vt:lpstr>Його перша збірка поезій “З журбою радість обнялась” вийшла у 1907 році не за його кошти,а за кошти мецената Петра Стебницького.</vt:lpstr>
      <vt:lpstr>Коли розпочалась Друга світова війна, син поета стає учасником руху Опору. В 1944 році нацисти його схоплюють і закатовують у концтаборі Заксенгаузен.</vt:lpstr>
      <vt:lpstr>Поета поховали на Ольшанському кладовищі у Празі. 3 січня 2017-го року його перепоховали в Києві на алеї почесних поховань Лук’янівського кладовища.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Цікаві факти про  І. Франка</dc:title>
  <dc:creator>Міша</dc:creator>
  <cp:lastModifiedBy>ADMIN</cp:lastModifiedBy>
  <cp:revision>9</cp:revision>
  <dcterms:created xsi:type="dcterms:W3CDTF">2020-08-15T13:36:17Z</dcterms:created>
  <dcterms:modified xsi:type="dcterms:W3CDTF">2021-05-16T15:31:38Z</dcterms:modified>
</cp:coreProperties>
</file>