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D8EE95-13B3-4713-9254-B1D2B91CA8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A0620D-20BC-4BF4-A020-C82E0C33E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8EE95-13B3-4713-9254-B1D2B91CA8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0620D-20BC-4BF4-A020-C82E0C33E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8EE95-13B3-4713-9254-B1D2B91CA8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0620D-20BC-4BF4-A020-C82E0C33E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8EE95-13B3-4713-9254-B1D2B91CA8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0620D-20BC-4BF4-A020-C82E0C33E66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8EE95-13B3-4713-9254-B1D2B91CA8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0620D-20BC-4BF4-A020-C82E0C33E66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8EE95-13B3-4713-9254-B1D2B91CA8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0620D-20BC-4BF4-A020-C82E0C33E66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8EE95-13B3-4713-9254-B1D2B91CA8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0620D-20BC-4BF4-A020-C82E0C33E66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8EE95-13B3-4713-9254-B1D2B91CA8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0620D-20BC-4BF4-A020-C82E0C33E66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8EE95-13B3-4713-9254-B1D2B91CA8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0620D-20BC-4BF4-A020-C82E0C33E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D8EE95-13B3-4713-9254-B1D2B91CA8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0620D-20BC-4BF4-A020-C82E0C33E66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D8EE95-13B3-4713-9254-B1D2B91CA8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A0620D-20BC-4BF4-A020-C82E0C33E66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D8EE95-13B3-4713-9254-B1D2B91CA8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A0620D-20BC-4BF4-A020-C82E0C33E6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notatka.at.ua/_pu/21/23202096.pn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notatka.at.ua/_pu/21/58141442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14291"/>
            <a:ext cx="6000792" cy="642942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rgbClr val="00B0F0"/>
                </a:solidFill>
              </a:rPr>
              <a:t>Останній</a:t>
            </a:r>
            <a:r>
              <a:rPr lang="ru-RU" sz="2000" dirty="0" smtClean="0">
                <a:solidFill>
                  <a:srgbClr val="00B0F0"/>
                </a:solidFill>
              </a:rPr>
              <a:t> </a:t>
            </a:r>
            <a:r>
              <a:rPr lang="ru-RU" sz="2000" dirty="0" err="1" smtClean="0">
                <a:solidFill>
                  <a:srgbClr val="00B0F0"/>
                </a:solidFill>
              </a:rPr>
              <a:t>гетьман</a:t>
            </a:r>
            <a:r>
              <a:rPr lang="ru-RU" sz="2000" dirty="0" smtClean="0">
                <a:solidFill>
                  <a:srgbClr val="00B0F0"/>
                </a:solidFill>
              </a:rPr>
              <a:t> - </a:t>
            </a:r>
            <a:r>
              <a:rPr lang="ru-RU" sz="2000" dirty="0" err="1" smtClean="0">
                <a:solidFill>
                  <a:srgbClr val="00B0F0"/>
                </a:solidFill>
              </a:rPr>
              <a:t>Кирило</a:t>
            </a:r>
            <a:r>
              <a:rPr lang="ru-RU" sz="2000" dirty="0" smtClean="0">
                <a:solidFill>
                  <a:srgbClr val="00B0F0"/>
                </a:solidFill>
              </a:rPr>
              <a:t> </a:t>
            </a:r>
            <a:r>
              <a:rPr lang="ru-RU" sz="2000" dirty="0" err="1" smtClean="0">
                <a:solidFill>
                  <a:srgbClr val="00B0F0"/>
                </a:solidFill>
              </a:rPr>
              <a:t>Розумовський</a:t>
            </a:r>
            <a:r>
              <a:rPr lang="ru-RU" sz="1600" dirty="0" smtClean="0">
                <a:solidFill>
                  <a:srgbClr val="00B0F0"/>
                </a:solidFill>
              </a:rPr>
              <a:t/>
            </a:r>
            <a:br>
              <a:rPr lang="ru-RU" sz="1600" dirty="0" smtClean="0">
                <a:solidFill>
                  <a:srgbClr val="00B0F0"/>
                </a:solidFill>
              </a:rPr>
            </a:br>
            <a:endParaRPr lang="ru-RU" sz="160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-571536" y="3643314"/>
            <a:ext cx="142876" cy="14287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C:\Users\Администратор\Desktop\Розумовски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6588" y="903070"/>
            <a:ext cx="3395676" cy="42880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rmAutofit/>
          </a:bodyPr>
          <a:lstStyle/>
          <a:p>
            <a:r>
              <a:rPr lang="uk-UA" dirty="0" smtClean="0"/>
              <a:t>1 – г, </a:t>
            </a:r>
          </a:p>
          <a:p>
            <a:r>
              <a:rPr lang="uk-UA" dirty="0" smtClean="0"/>
              <a:t>2 – б,</a:t>
            </a:r>
          </a:p>
          <a:p>
            <a:r>
              <a:rPr lang="uk-UA" dirty="0" smtClean="0"/>
              <a:t>3 – в, </a:t>
            </a:r>
          </a:p>
          <a:p>
            <a:r>
              <a:rPr lang="uk-UA" dirty="0" smtClean="0"/>
              <a:t>4 – г, </a:t>
            </a:r>
          </a:p>
          <a:p>
            <a:r>
              <a:rPr lang="uk-UA" dirty="0" smtClean="0"/>
              <a:t>5 – г, </a:t>
            </a:r>
          </a:p>
          <a:p>
            <a:r>
              <a:rPr lang="uk-UA" dirty="0" smtClean="0"/>
              <a:t>6 – а, </a:t>
            </a:r>
          </a:p>
          <a:p>
            <a:r>
              <a:rPr lang="uk-UA" dirty="0" smtClean="0"/>
              <a:t>7 – г, </a:t>
            </a:r>
          </a:p>
          <a:p>
            <a:r>
              <a:rPr lang="uk-UA" dirty="0" smtClean="0"/>
              <a:t>8 – а, </a:t>
            </a:r>
          </a:p>
          <a:p>
            <a:r>
              <a:rPr lang="uk-UA" dirty="0" smtClean="0"/>
              <a:t>9 – в, </a:t>
            </a:r>
          </a:p>
          <a:p>
            <a:r>
              <a:rPr lang="uk-UA" dirty="0" smtClean="0"/>
              <a:t>10 – в, </a:t>
            </a:r>
          </a:p>
          <a:p>
            <a:r>
              <a:rPr lang="uk-UA" dirty="0" smtClean="0"/>
              <a:t>11 - 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dirty="0" smtClean="0">
                <a:solidFill>
                  <a:schemeClr val="accent1"/>
                </a:solidFill>
              </a:rPr>
              <a:t>Відповіді: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Царському</a:t>
            </a:r>
            <a:r>
              <a:rPr lang="ru-RU" dirty="0" smtClean="0"/>
              <a:t> уряду </a:t>
            </a:r>
            <a:r>
              <a:rPr lang="ru-RU" dirty="0" err="1" smtClean="0"/>
              <a:t>необхідний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політичний</a:t>
            </a:r>
            <a:r>
              <a:rPr lang="ru-RU" dirty="0" smtClean="0"/>
              <a:t> </a:t>
            </a:r>
            <a:r>
              <a:rPr lang="ru-RU" dirty="0" err="1" smtClean="0"/>
              <a:t>спокій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 err="1" smtClean="0"/>
              <a:t>загрожувала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Туреччиною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Пруссією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Єлизавети</a:t>
            </a:r>
            <a:r>
              <a:rPr lang="ru-RU" dirty="0" smtClean="0"/>
              <a:t> </a:t>
            </a:r>
            <a:r>
              <a:rPr lang="ru-RU" dirty="0" err="1" smtClean="0"/>
              <a:t>наділити</a:t>
            </a:r>
            <a:r>
              <a:rPr lang="ru-RU" dirty="0" smtClean="0"/>
              <a:t> </a:t>
            </a:r>
            <a:r>
              <a:rPr lang="ru-RU" dirty="0" err="1" smtClean="0"/>
              <a:t>впливовою</a:t>
            </a:r>
            <a:r>
              <a:rPr lang="ru-RU" dirty="0" smtClean="0"/>
              <a:t> </a:t>
            </a:r>
            <a:r>
              <a:rPr lang="ru-RU" dirty="0" err="1" smtClean="0"/>
              <a:t>посадою</a:t>
            </a:r>
            <a:r>
              <a:rPr lang="ru-RU" dirty="0" smtClean="0"/>
              <a:t> </a:t>
            </a:r>
            <a:r>
              <a:rPr lang="ru-RU" dirty="0" err="1" smtClean="0"/>
              <a:t>Кирила</a:t>
            </a:r>
            <a:r>
              <a:rPr lang="ru-RU" dirty="0" smtClean="0"/>
              <a:t> </a:t>
            </a:r>
            <a:r>
              <a:rPr lang="ru-RU" dirty="0" err="1" smtClean="0"/>
              <a:t>Розумовського</a:t>
            </a:r>
            <a:r>
              <a:rPr lang="ru-RU" dirty="0" smtClean="0"/>
              <a:t> — </a:t>
            </a:r>
            <a:r>
              <a:rPr lang="ru-RU" dirty="0" err="1" smtClean="0"/>
              <a:t>молодшого</a:t>
            </a:r>
            <a:r>
              <a:rPr lang="ru-RU" dirty="0" smtClean="0"/>
              <a:t> брата </a:t>
            </a:r>
            <a:r>
              <a:rPr lang="ru-RU" dirty="0" err="1" smtClean="0"/>
              <a:t>Олексія</a:t>
            </a:r>
            <a:r>
              <a:rPr lang="ru-RU" dirty="0" smtClean="0"/>
              <a:t> </a:t>
            </a:r>
            <a:r>
              <a:rPr lang="ru-RU" dirty="0" err="1" smtClean="0"/>
              <a:t>Розумовського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цариця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таємно</a:t>
            </a:r>
            <a:r>
              <a:rPr lang="ru-RU" dirty="0" smtClean="0"/>
              <a:t> </a:t>
            </a:r>
            <a:r>
              <a:rPr lang="ru-RU" dirty="0" err="1" smtClean="0"/>
              <a:t>одружена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Це</a:t>
            </a:r>
            <a:r>
              <a:rPr lang="ru-RU" dirty="0" smtClean="0"/>
              <a:t> давало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тримати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контролем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зміцнювало</a:t>
            </a:r>
            <a:r>
              <a:rPr lang="ru-RU" dirty="0" smtClean="0"/>
              <a:t> </a:t>
            </a:r>
            <a:r>
              <a:rPr lang="ru-RU" dirty="0" err="1" smtClean="0"/>
              <a:t>владу</a:t>
            </a:r>
            <a:r>
              <a:rPr lang="ru-RU" dirty="0" smtClean="0"/>
              <a:t> </a:t>
            </a:r>
            <a:r>
              <a:rPr lang="ru-RU" dirty="0" err="1" smtClean="0"/>
              <a:t>Єлизавети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43042" y="285728"/>
            <a:ext cx="7072362" cy="113191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Причини </a:t>
            </a:r>
            <a:r>
              <a:rPr lang="ru-RU" sz="2800" dirty="0" err="1" smtClean="0">
                <a:solidFill>
                  <a:srgbClr val="FF0000"/>
                </a:solidFill>
              </a:rPr>
              <a:t>відновлення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гетьманства</a:t>
            </a:r>
            <a:r>
              <a:rPr lang="ru-RU" sz="2800" dirty="0" smtClean="0">
                <a:solidFill>
                  <a:srgbClr val="FF0000"/>
                </a:solidFill>
              </a:rPr>
              <a:t> в </a:t>
            </a:r>
            <a:r>
              <a:rPr lang="ru-RU" sz="2800" dirty="0" err="1" smtClean="0">
                <a:solidFill>
                  <a:srgbClr val="FF0000"/>
                </a:solidFill>
              </a:rPr>
              <a:t>Україні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700" dirty="0" smtClean="0">
                <a:solidFill>
                  <a:srgbClr val="FF0000"/>
                </a:solidFill>
              </a:rPr>
              <a:t>Наслідки діяльності К. Розумовського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Позитивні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err="1" smtClean="0"/>
              <a:t>Негативні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Зумів</a:t>
            </a:r>
            <a:r>
              <a:rPr lang="ru-RU" dirty="0" smtClean="0"/>
              <a:t> </a:t>
            </a:r>
            <a:r>
              <a:rPr lang="ru-RU" dirty="0" err="1" smtClean="0"/>
              <a:t>розширити</a:t>
            </a:r>
            <a:r>
              <a:rPr lang="ru-RU" dirty="0" smtClean="0"/>
              <a:t> </a:t>
            </a:r>
            <a:r>
              <a:rPr lang="ru-RU" dirty="0" err="1" smtClean="0"/>
              <a:t>автономію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Зміцнив</a:t>
            </a:r>
            <a:r>
              <a:rPr lang="ru-RU" dirty="0" smtClean="0"/>
              <a:t> </a:t>
            </a:r>
            <a:r>
              <a:rPr lang="ru-RU" dirty="0" err="1" smtClean="0"/>
              <a:t>привілейований</a:t>
            </a:r>
            <a:r>
              <a:rPr lang="ru-RU" dirty="0" smtClean="0"/>
              <a:t> стан </a:t>
            </a:r>
            <a:r>
              <a:rPr lang="ru-RU" dirty="0" err="1" smtClean="0"/>
              <a:t>старшини,надав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закріпити</a:t>
            </a:r>
            <a:r>
              <a:rPr lang="ru-RU" dirty="0" smtClean="0"/>
              <a:t> за собою </a:t>
            </a:r>
            <a:r>
              <a:rPr lang="ru-RU" dirty="0" err="1" smtClean="0"/>
              <a:t>землеволодіння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право на </a:t>
            </a:r>
            <a:r>
              <a:rPr lang="ru-RU" dirty="0" err="1" smtClean="0"/>
              <a:t>селянську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працю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Козацька</a:t>
            </a:r>
            <a:r>
              <a:rPr lang="ru-RU" dirty="0" smtClean="0"/>
              <a:t> старшина стала </a:t>
            </a:r>
            <a:r>
              <a:rPr lang="ru-RU" dirty="0" err="1" smtClean="0"/>
              <a:t>привілейованою</a:t>
            </a:r>
            <a:r>
              <a:rPr lang="ru-RU" dirty="0" smtClean="0"/>
              <a:t> </a:t>
            </a:r>
            <a:r>
              <a:rPr lang="ru-RU" dirty="0" err="1" smtClean="0"/>
              <a:t>верствою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Сприяв</a:t>
            </a:r>
            <a:r>
              <a:rPr lang="ru-RU" dirty="0" smtClean="0"/>
              <a:t> </a:t>
            </a:r>
            <a:r>
              <a:rPr lang="ru-RU" dirty="0" err="1" smtClean="0"/>
              <a:t>розвиткові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err="1" smtClean="0"/>
              <a:t>Обмежив</a:t>
            </a:r>
            <a:r>
              <a:rPr lang="ru-RU" dirty="0" smtClean="0"/>
              <a:t> </a:t>
            </a:r>
            <a:r>
              <a:rPr lang="ru-RU" dirty="0" err="1" smtClean="0"/>
              <a:t>перехід</a:t>
            </a:r>
            <a:r>
              <a:rPr lang="ru-RU" dirty="0" smtClean="0"/>
              <a:t> селян </a:t>
            </a:r>
            <a:r>
              <a:rPr lang="ru-RU" dirty="0" err="1" smtClean="0"/>
              <a:t>від</a:t>
            </a:r>
            <a:r>
              <a:rPr lang="ru-RU" dirty="0" smtClean="0"/>
              <a:t> одного </a:t>
            </a:r>
            <a:r>
              <a:rPr lang="ru-RU" dirty="0" err="1" smtClean="0"/>
              <a:t>поміщика</a:t>
            </a:r>
            <a:r>
              <a:rPr lang="ru-RU" dirty="0" smtClean="0"/>
              <a:t> до </a:t>
            </a:r>
            <a:r>
              <a:rPr lang="ru-RU" dirty="0" err="1" smtClean="0"/>
              <a:t>іншого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стало </a:t>
            </a:r>
            <a:r>
              <a:rPr lang="ru-RU" dirty="0" err="1" smtClean="0"/>
              <a:t>суттєвим</a:t>
            </a:r>
            <a:r>
              <a:rPr lang="ru-RU" dirty="0" smtClean="0"/>
              <a:t> </a:t>
            </a:r>
            <a:r>
              <a:rPr lang="ru-RU" dirty="0" err="1" smtClean="0"/>
              <a:t>кроком</a:t>
            </a:r>
            <a:r>
              <a:rPr lang="ru-RU" dirty="0" smtClean="0"/>
              <a:t> до </a:t>
            </a:r>
            <a:r>
              <a:rPr lang="ru-RU" dirty="0" err="1" smtClean="0"/>
              <a:t>закріпачення</a:t>
            </a:r>
            <a:r>
              <a:rPr lang="ru-RU" dirty="0" smtClean="0"/>
              <a:t> селян</a:t>
            </a:r>
          </a:p>
          <a:p>
            <a:pPr lvl="0"/>
            <a:r>
              <a:rPr lang="ru-RU" dirty="0" err="1" smtClean="0"/>
              <a:t>Відбувалося</a:t>
            </a:r>
            <a:r>
              <a:rPr lang="ru-RU" dirty="0" smtClean="0"/>
              <a:t> </a:t>
            </a:r>
            <a:r>
              <a:rPr lang="ru-RU" dirty="0" err="1" smtClean="0"/>
              <a:t>обмеження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прав </a:t>
            </a:r>
            <a:r>
              <a:rPr lang="ru-RU" dirty="0" err="1" smtClean="0"/>
              <a:t>України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1754 р. — указ про контроль над </a:t>
            </a:r>
            <a:r>
              <a:rPr lang="ru-RU" dirty="0" err="1" smtClean="0"/>
              <a:t>фінансами</a:t>
            </a:r>
            <a:r>
              <a:rPr lang="ru-RU" dirty="0" smtClean="0"/>
              <a:t> </a:t>
            </a:r>
            <a:r>
              <a:rPr lang="ru-RU" dirty="0" err="1" smtClean="0"/>
              <a:t>Гетьманщини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1754 р. — </a:t>
            </a:r>
            <a:r>
              <a:rPr lang="ru-RU" dirty="0" err="1" smtClean="0"/>
              <a:t>ліквідація</a:t>
            </a:r>
            <a:r>
              <a:rPr lang="ru-RU" dirty="0" smtClean="0"/>
              <a:t> </a:t>
            </a:r>
            <a:r>
              <a:rPr lang="ru-RU" dirty="0" err="1" smtClean="0"/>
              <a:t>митного</a:t>
            </a:r>
            <a:r>
              <a:rPr lang="ru-RU" dirty="0" smtClean="0"/>
              <a:t> кордону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Росією</a:t>
            </a:r>
            <a:r>
              <a:rPr lang="ru-RU" dirty="0" smtClean="0"/>
              <a:t> та </a:t>
            </a:r>
            <a:r>
              <a:rPr lang="ru-RU" dirty="0" err="1" smtClean="0"/>
              <a:t>Україною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скарбниця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мала </a:t>
            </a:r>
            <a:r>
              <a:rPr lang="ru-RU" dirty="0" err="1" smtClean="0"/>
              <a:t>подавати</a:t>
            </a:r>
            <a:r>
              <a:rPr lang="ru-RU" dirty="0" smtClean="0"/>
              <a:t> </a:t>
            </a:r>
            <a:r>
              <a:rPr lang="ru-RU" dirty="0" err="1" smtClean="0"/>
              <a:t>відомості</a:t>
            </a:r>
            <a:r>
              <a:rPr lang="ru-RU" dirty="0" smtClean="0"/>
              <a:t> до </a:t>
            </a:r>
            <a:r>
              <a:rPr lang="ru-RU" dirty="0" err="1" smtClean="0"/>
              <a:t>столиці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 про доходи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</a:t>
            </a:r>
            <a:r>
              <a:rPr lang="ru-RU" dirty="0" err="1" smtClean="0"/>
              <a:t>Гетьманщини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notatka.at.ua/_pu/21/s23202096.jpg">
            <a:hlinkClick r:id="rId2" tgtFrame="&quot;_blank&quot;" tooltip="&quot;Натисніть для перегляду в повному розмірі...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142984"/>
            <a:ext cx="750099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notatka.at.ua/_pu/21/s58141442.jpg">
            <a:hlinkClick r:id="rId2" tgtFrame="&quot;_blank&quot;" tooltip="&quot;Натисніть для перегляду в повному розмірі...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071679"/>
            <a:ext cx="664373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bg2">
                    <a:lumMod val="50000"/>
                  </a:schemeClr>
                </a:solidFill>
              </a:rPr>
              <a:t>Ліквідація залишків гетьманського устрою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Скасовано</a:t>
            </a:r>
            <a:r>
              <a:rPr lang="ru-RU" dirty="0" smtClean="0"/>
              <a:t> </a:t>
            </a:r>
            <a:r>
              <a:rPr lang="ru-RU" dirty="0" err="1" smtClean="0"/>
              <a:t>полково-сотенний</a:t>
            </a:r>
            <a:r>
              <a:rPr lang="ru-RU" dirty="0" smtClean="0"/>
              <a:t> </a:t>
            </a:r>
            <a:r>
              <a:rPr lang="ru-RU" dirty="0" err="1" smtClean="0"/>
              <a:t>устрій</a:t>
            </a:r>
            <a:r>
              <a:rPr lang="ru-RU" dirty="0" smtClean="0"/>
              <a:t>, а </a:t>
            </a:r>
            <a:r>
              <a:rPr lang="ru-RU" dirty="0" err="1" smtClean="0"/>
              <a:t>Лівобережжя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Слобожанщина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перетворені</a:t>
            </a:r>
            <a:r>
              <a:rPr lang="ru-RU" dirty="0" smtClean="0"/>
              <a:t> на </a:t>
            </a:r>
            <a:r>
              <a:rPr lang="ru-RU" dirty="0" err="1" smtClean="0"/>
              <a:t>російські</a:t>
            </a:r>
            <a:r>
              <a:rPr lang="ru-RU" dirty="0" smtClean="0"/>
              <a:t> </a:t>
            </a:r>
            <a:r>
              <a:rPr lang="ru-RU" dirty="0" err="1" smtClean="0"/>
              <a:t>провінції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втратила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національні</a:t>
            </a:r>
            <a:r>
              <a:rPr lang="ru-RU" dirty="0" smtClean="0"/>
              <a:t> </a:t>
            </a:r>
            <a:r>
              <a:rPr lang="ru-RU" dirty="0" err="1" smtClean="0"/>
              <a:t>збройні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Козацтво</a:t>
            </a:r>
            <a:r>
              <a:rPr lang="ru-RU" dirty="0" smtClean="0"/>
              <a:t> як </a:t>
            </a: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верства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знищене</a:t>
            </a:r>
            <a:r>
              <a:rPr lang="ru-RU" dirty="0" smtClean="0"/>
              <a:t>;</a:t>
            </a:r>
          </a:p>
          <a:p>
            <a:pPr>
              <a:lnSpc>
                <a:spcPct val="120000"/>
              </a:lnSpc>
            </a:pPr>
            <a:endParaRPr lang="ru-RU" dirty="0" smtClean="0"/>
          </a:p>
          <a:p>
            <a:r>
              <a:rPr lang="ru-RU" dirty="0" smtClean="0"/>
              <a:t> На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примусово</a:t>
            </a:r>
            <a:r>
              <a:rPr lang="ru-RU" dirty="0" smtClean="0"/>
              <a:t> </a:t>
            </a:r>
            <a:r>
              <a:rPr lang="ru-RU" dirty="0" err="1" smtClean="0"/>
              <a:t>запроваджувалися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, </a:t>
            </a:r>
            <a:r>
              <a:rPr lang="ru-RU" dirty="0" err="1" smtClean="0"/>
              <a:t>загальноросійське</a:t>
            </a:r>
            <a:r>
              <a:rPr lang="ru-RU" dirty="0" smtClean="0"/>
              <a:t> </a:t>
            </a:r>
            <a:r>
              <a:rPr lang="ru-RU" dirty="0" err="1" smtClean="0"/>
              <a:t>законодавство</a:t>
            </a:r>
            <a:r>
              <a:rPr lang="ru-RU" dirty="0" smtClean="0"/>
              <a:t>, </a:t>
            </a:r>
            <a:r>
              <a:rPr lang="ru-RU" dirty="0" err="1" smtClean="0"/>
              <a:t>норми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звичаї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err="1" smtClean="0"/>
              <a:t>Більша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козацької</a:t>
            </a:r>
            <a:r>
              <a:rPr lang="ru-RU" dirty="0" smtClean="0"/>
              <a:t> </a:t>
            </a:r>
            <a:r>
              <a:rPr lang="ru-RU" dirty="0" err="1" smtClean="0"/>
              <a:t>старшини</a:t>
            </a:r>
            <a:r>
              <a:rPr lang="ru-RU" dirty="0" smtClean="0"/>
              <a:t> одержала </a:t>
            </a:r>
            <a:r>
              <a:rPr lang="ru-RU" dirty="0" err="1" smtClean="0"/>
              <a:t>значні</a:t>
            </a:r>
            <a:r>
              <a:rPr lang="ru-RU" dirty="0" smtClean="0"/>
              <a:t> права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привілеї</a:t>
            </a:r>
            <a:r>
              <a:rPr lang="ru-RU" dirty="0" smtClean="0"/>
              <a:t>, а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зрівняли</a:t>
            </a:r>
            <a:r>
              <a:rPr lang="ru-RU" dirty="0" smtClean="0"/>
              <a:t> в правах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російським</a:t>
            </a:r>
            <a:r>
              <a:rPr lang="ru-RU" dirty="0" smtClean="0"/>
              <a:t> дворянством;</a:t>
            </a:r>
          </a:p>
          <a:p>
            <a:endParaRPr lang="ru-RU" dirty="0" smtClean="0"/>
          </a:p>
          <a:p>
            <a:r>
              <a:rPr lang="ru-RU" dirty="0" err="1" smtClean="0"/>
              <a:t>Російський</a:t>
            </a:r>
            <a:r>
              <a:rPr lang="ru-RU" dirty="0" smtClean="0"/>
              <a:t> </a:t>
            </a:r>
            <a:r>
              <a:rPr lang="ru-RU" dirty="0" err="1" smtClean="0"/>
              <a:t>царат</a:t>
            </a:r>
            <a:r>
              <a:rPr lang="ru-RU" dirty="0" smtClean="0"/>
              <a:t> </a:t>
            </a:r>
            <a:r>
              <a:rPr lang="ru-RU" dirty="0" err="1" smtClean="0"/>
              <a:t>посилив</a:t>
            </a:r>
            <a:r>
              <a:rPr lang="ru-RU" dirty="0" smtClean="0"/>
              <a:t> </a:t>
            </a:r>
            <a:r>
              <a:rPr lang="ru-RU" dirty="0" err="1" smtClean="0"/>
              <a:t>експлуатацію</a:t>
            </a:r>
            <a:r>
              <a:rPr lang="ru-RU" dirty="0" smtClean="0"/>
              <a:t> </a:t>
            </a:r>
            <a:r>
              <a:rPr lang="ru-RU" dirty="0" err="1" smtClean="0"/>
              <a:t>людських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матеріальних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земель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/>
              <a:t> </a:t>
            </a:r>
            <a:r>
              <a:rPr lang="uk-UA" sz="2400" dirty="0" smtClean="0">
                <a:solidFill>
                  <a:schemeClr val="accent1"/>
                </a:solidFill>
              </a:rPr>
              <a:t>Н</a:t>
            </a:r>
            <a:r>
              <a:rPr lang="ru-RU" sz="2400" dirty="0" err="1" smtClean="0">
                <a:solidFill>
                  <a:schemeClr val="accent1"/>
                </a:solidFill>
              </a:rPr>
              <a:t>аслідки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політики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Катерини</a:t>
            </a:r>
            <a:r>
              <a:rPr lang="ru-RU" sz="2400" dirty="0" smtClean="0">
                <a:solidFill>
                  <a:schemeClr val="accent1"/>
                </a:solidFill>
              </a:rPr>
              <a:t> ІІ для </a:t>
            </a:r>
            <a:r>
              <a:rPr lang="ru-RU" sz="2400" dirty="0" err="1" smtClean="0">
                <a:solidFill>
                  <a:schemeClr val="accent1"/>
                </a:solidFill>
              </a:rPr>
              <a:t>України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Гетьманщина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центром </a:t>
            </a:r>
            <a:r>
              <a:rPr lang="ru-RU" dirty="0" err="1" smtClean="0"/>
              <a:t>політичного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автономна </a:t>
            </a:r>
            <a:r>
              <a:rPr lang="ru-RU" dirty="0" err="1" smtClean="0"/>
              <a:t>Українська</a:t>
            </a:r>
            <a:r>
              <a:rPr lang="ru-RU" dirty="0" smtClean="0"/>
              <a:t> держава.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Росія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втручалася</a:t>
            </a:r>
            <a:r>
              <a:rPr lang="ru-RU" dirty="0" smtClean="0"/>
              <a:t> у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справи</a:t>
            </a:r>
            <a:r>
              <a:rPr lang="ru-RU" dirty="0" smtClean="0"/>
              <a:t>, все ж таки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соціально-економічна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 </a:t>
            </a:r>
            <a:r>
              <a:rPr lang="ru-RU" dirty="0" err="1" smtClean="0"/>
              <a:t>Гетьманщини</a:t>
            </a:r>
            <a:r>
              <a:rPr lang="ru-RU" dirty="0" smtClean="0"/>
              <a:t> </a:t>
            </a:r>
            <a:r>
              <a:rPr lang="ru-RU" dirty="0" err="1" smtClean="0"/>
              <a:t>здійснювалися</a:t>
            </a:r>
            <a:r>
              <a:rPr lang="ru-RU" dirty="0" smtClean="0"/>
              <a:t> </a:t>
            </a:r>
            <a:r>
              <a:rPr lang="ru-RU" dirty="0" err="1" smtClean="0"/>
              <a:t>українцями</a:t>
            </a:r>
            <a:r>
              <a:rPr lang="ru-RU" dirty="0" smtClean="0"/>
              <a:t>, </a:t>
            </a:r>
            <a:r>
              <a:rPr lang="ru-RU" dirty="0" err="1" smtClean="0"/>
              <a:t>їм</a:t>
            </a:r>
            <a:r>
              <a:rPr lang="ru-RU" dirty="0" smtClean="0"/>
              <a:t> належали </a:t>
            </a:r>
            <a:r>
              <a:rPr lang="ru-RU" dirty="0" err="1" smtClean="0"/>
              <a:t>ключові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 в </a:t>
            </a:r>
            <a:r>
              <a:rPr lang="ru-RU" dirty="0" err="1" smtClean="0"/>
              <a:t>управлінні</a:t>
            </a:r>
            <a:r>
              <a:rPr lang="ru-RU" dirty="0" smtClean="0"/>
              <a:t>, судах, </a:t>
            </a:r>
            <a:r>
              <a:rPr lang="ru-RU" dirty="0" err="1" smtClean="0"/>
              <a:t>фінансах</a:t>
            </a:r>
            <a:r>
              <a:rPr lang="ru-RU" dirty="0" smtClean="0"/>
              <a:t>, </a:t>
            </a:r>
            <a:r>
              <a:rPr lang="ru-RU" dirty="0" err="1" smtClean="0"/>
              <a:t>армії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За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постала</a:t>
            </a:r>
            <a:r>
              <a:rPr lang="ru-RU" dirty="0" smtClean="0"/>
              <a:t>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шляхетська</a:t>
            </a:r>
            <a:r>
              <a:rPr lang="ru-RU" dirty="0" smtClean="0"/>
              <a:t> </a:t>
            </a:r>
            <a:r>
              <a:rPr lang="ru-RU" dirty="0" err="1" smtClean="0"/>
              <a:t>еліта</a:t>
            </a:r>
            <a:r>
              <a:rPr lang="ru-RU" dirty="0" smtClean="0"/>
              <a:t>, </a:t>
            </a:r>
            <a:r>
              <a:rPr lang="ru-RU" dirty="0" err="1" smtClean="0"/>
              <a:t>нащадки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сприятимуть</a:t>
            </a:r>
            <a:r>
              <a:rPr lang="ru-RU" dirty="0" smtClean="0"/>
              <a:t> </a:t>
            </a:r>
            <a:r>
              <a:rPr lang="ru-RU" dirty="0" err="1" smtClean="0"/>
              <a:t>формуванню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Приклад </a:t>
            </a:r>
            <a:r>
              <a:rPr lang="ru-RU" dirty="0" err="1" smtClean="0"/>
              <a:t>Гетьманщини</a:t>
            </a:r>
            <a:r>
              <a:rPr lang="ru-RU" dirty="0" smtClean="0"/>
              <a:t> </a:t>
            </a:r>
            <a:r>
              <a:rPr lang="ru-RU" dirty="0" err="1" smtClean="0"/>
              <a:t>надихав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століть</a:t>
            </a:r>
            <a:r>
              <a:rPr lang="ru-RU" dirty="0" smtClean="0"/>
              <a:t> по тому </a:t>
            </a:r>
            <a:r>
              <a:rPr lang="ru-RU" dirty="0" err="1" smtClean="0"/>
              <a:t>створити</a:t>
            </a:r>
            <a:r>
              <a:rPr lang="ru-RU" dirty="0" smtClean="0"/>
              <a:t> </a:t>
            </a:r>
            <a:r>
              <a:rPr lang="ru-RU" dirty="0" err="1" smtClean="0"/>
              <a:t>власну</a:t>
            </a:r>
            <a:r>
              <a:rPr lang="ru-RU" dirty="0" smtClean="0"/>
              <a:t> </a:t>
            </a:r>
            <a:r>
              <a:rPr lang="ru-RU" dirty="0" err="1" smtClean="0"/>
              <a:t>національну</a:t>
            </a:r>
            <a:r>
              <a:rPr lang="ru-RU" dirty="0" smtClean="0"/>
              <a:t> державу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 </a:t>
            </a:r>
            <a:r>
              <a:rPr lang="uk-UA" sz="2700" dirty="0" smtClean="0">
                <a:solidFill>
                  <a:schemeClr val="accent1"/>
                </a:solidFill>
              </a:rPr>
              <a:t>Місце Гетьманщини в історії України</a:t>
            </a:r>
            <a:endParaRPr lang="ru-RU" sz="27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357958"/>
          </a:xfrm>
        </p:spPr>
        <p:txBody>
          <a:bodyPr>
            <a:normAutofit fontScale="47500" lnSpcReduction="20000"/>
          </a:bodyPr>
          <a:lstStyle/>
          <a:p>
            <a:r>
              <a:rPr lang="ru-RU" i="1" dirty="0" smtClean="0"/>
              <a:t>1.Офіційна </a:t>
            </a:r>
            <a:r>
              <a:rPr lang="ru-RU" i="1" dirty="0" err="1" smtClean="0"/>
              <a:t>назва</a:t>
            </a:r>
            <a:r>
              <a:rPr lang="ru-RU" i="1" dirty="0" smtClean="0"/>
              <a:t> </a:t>
            </a:r>
            <a:r>
              <a:rPr lang="ru-RU" i="1" dirty="0" err="1" smtClean="0"/>
              <a:t>Гетьманщини</a:t>
            </a:r>
            <a:r>
              <a:rPr lang="ru-RU" i="1" dirty="0" smtClean="0"/>
              <a:t> в </a:t>
            </a:r>
            <a:r>
              <a:rPr lang="ru-RU" i="1" dirty="0" err="1" smtClean="0"/>
              <a:t>російських</a:t>
            </a:r>
            <a:r>
              <a:rPr lang="ru-RU" i="1" dirty="0" smtClean="0"/>
              <a:t> документах, яка </a:t>
            </a:r>
            <a:r>
              <a:rPr lang="ru-RU" i="1" dirty="0" err="1" smtClean="0"/>
              <a:t>набула</a:t>
            </a:r>
            <a:r>
              <a:rPr lang="ru-RU" i="1" dirty="0" smtClean="0"/>
              <a:t> </a:t>
            </a:r>
            <a:r>
              <a:rPr lang="ru-RU" i="1" dirty="0" err="1" smtClean="0"/>
              <a:t>поширення</a:t>
            </a:r>
            <a:r>
              <a:rPr lang="ru-RU" i="1" dirty="0" smtClean="0"/>
              <a:t> в XVIII ст. </a:t>
            </a:r>
            <a:r>
              <a:rPr lang="ru-RU" i="1" dirty="0" err="1" smtClean="0"/>
              <a:t>і</a:t>
            </a:r>
            <a:r>
              <a:rPr lang="ru-RU" i="1" dirty="0" smtClean="0"/>
              <a:t> почала </a:t>
            </a:r>
            <a:r>
              <a:rPr lang="ru-RU" i="1" dirty="0" err="1" smtClean="0"/>
              <a:t>використовуватись</a:t>
            </a:r>
            <a:r>
              <a:rPr lang="ru-RU" i="1" dirty="0" smtClean="0"/>
              <a:t> для </a:t>
            </a:r>
            <a:r>
              <a:rPr lang="ru-RU" i="1" dirty="0" err="1" smtClean="0"/>
              <a:t>позначення</a:t>
            </a:r>
            <a:r>
              <a:rPr lang="ru-RU" i="1" dirty="0" smtClean="0"/>
              <a:t> </a:t>
            </a:r>
            <a:r>
              <a:rPr lang="ru-RU" i="1" dirty="0" err="1" smtClean="0"/>
              <a:t>всіх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українських</a:t>
            </a:r>
            <a:r>
              <a:rPr lang="ru-RU" i="1" dirty="0" smtClean="0"/>
              <a:t> земель, — </a:t>
            </a:r>
            <a:r>
              <a:rPr lang="ru-RU" i="1" dirty="0" err="1" smtClean="0"/>
              <a:t>це</a:t>
            </a:r>
            <a:r>
              <a:rPr lang="ru-RU" i="1" dirty="0" smtClean="0"/>
              <a:t>:</a:t>
            </a:r>
            <a:br>
              <a:rPr lang="ru-RU" i="1" dirty="0" smtClean="0"/>
            </a:br>
            <a:r>
              <a:rPr lang="ru-RU" dirty="0" smtClean="0"/>
              <a:t>А) </a:t>
            </a:r>
            <a:r>
              <a:rPr lang="ru-RU" dirty="0" err="1" smtClean="0"/>
              <a:t>Україна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Б) </a:t>
            </a:r>
            <a:r>
              <a:rPr lang="ru-RU" dirty="0" err="1" smtClean="0"/>
              <a:t>Військо</a:t>
            </a:r>
            <a:r>
              <a:rPr lang="ru-RU" dirty="0" smtClean="0"/>
              <a:t> </a:t>
            </a:r>
            <a:r>
              <a:rPr lang="ru-RU" dirty="0" err="1" smtClean="0"/>
              <a:t>Запорозьке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В) </a:t>
            </a:r>
            <a:r>
              <a:rPr lang="ru-RU" dirty="0" err="1" smtClean="0"/>
              <a:t>Слобожанщина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Г) </a:t>
            </a:r>
            <a:r>
              <a:rPr lang="ru-RU" dirty="0" err="1" smtClean="0"/>
              <a:t>Малоросія</a:t>
            </a:r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dirty="0" smtClean="0"/>
              <a:t>2.Укажіть </a:t>
            </a:r>
            <a:r>
              <a:rPr lang="ru-RU" i="1" dirty="0" err="1" smtClean="0"/>
              <a:t>ім’я</a:t>
            </a:r>
            <a:r>
              <a:rPr lang="ru-RU" i="1" dirty="0" smtClean="0"/>
              <a:t> </a:t>
            </a:r>
            <a:r>
              <a:rPr lang="ru-RU" i="1" dirty="0" err="1" smtClean="0"/>
              <a:t>російського</a:t>
            </a:r>
            <a:r>
              <a:rPr lang="ru-RU" i="1" dirty="0" smtClean="0"/>
              <a:t> державного </a:t>
            </a:r>
            <a:r>
              <a:rPr lang="ru-RU" i="1" dirty="0" err="1" smtClean="0"/>
              <a:t>діяча</a:t>
            </a:r>
            <a:r>
              <a:rPr lang="ru-RU" i="1" dirty="0" smtClean="0"/>
              <a:t>, </a:t>
            </a:r>
            <a:r>
              <a:rPr lang="ru-RU" i="1" dirty="0" err="1" smtClean="0"/>
              <a:t>який</a:t>
            </a:r>
            <a:r>
              <a:rPr lang="ru-RU" i="1" dirty="0" smtClean="0"/>
              <a:t> </a:t>
            </a:r>
            <a:r>
              <a:rPr lang="ru-RU" i="1" dirty="0" err="1" smtClean="0"/>
              <a:t>був</a:t>
            </a:r>
            <a:r>
              <a:rPr lang="ru-RU" i="1" dirty="0" smtClean="0"/>
              <a:t> президентом </a:t>
            </a:r>
            <a:r>
              <a:rPr lang="ru-RU" i="1" dirty="0" err="1" smtClean="0"/>
              <a:t>Другої</a:t>
            </a:r>
            <a:r>
              <a:rPr lang="ru-RU" i="1" dirty="0" smtClean="0"/>
              <a:t> </a:t>
            </a:r>
            <a:r>
              <a:rPr lang="ru-RU" i="1" dirty="0" err="1" smtClean="0"/>
              <a:t>Малоросійської</a:t>
            </a:r>
            <a:r>
              <a:rPr lang="ru-RU" i="1" dirty="0" smtClean="0"/>
              <a:t> </a:t>
            </a:r>
            <a:r>
              <a:rPr lang="ru-RU" i="1" dirty="0" err="1" smtClean="0"/>
              <a:t>колегії</a:t>
            </a:r>
            <a:r>
              <a:rPr lang="ru-RU" i="1" dirty="0" smtClean="0"/>
              <a:t>, генерал-губернатором </a:t>
            </a:r>
            <a:r>
              <a:rPr lang="ru-RU" i="1" dirty="0" err="1" smtClean="0"/>
              <a:t>Малоросії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dirty="0" smtClean="0"/>
              <a:t>А) Г. </a:t>
            </a:r>
            <a:r>
              <a:rPr lang="ru-RU" dirty="0" err="1" smtClean="0"/>
              <a:t>Потьомкін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Б) П. Румянцев</a:t>
            </a:r>
            <a:br>
              <a:rPr lang="ru-RU" dirty="0" smtClean="0"/>
            </a:br>
            <a:r>
              <a:rPr lang="ru-RU" dirty="0" smtClean="0"/>
              <a:t>В) К. </a:t>
            </a:r>
            <a:r>
              <a:rPr lang="ru-RU" dirty="0" err="1" smtClean="0"/>
              <a:t>Розумовський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Г) Г. Орлов</a:t>
            </a:r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dirty="0" smtClean="0"/>
              <a:t>3.Орган, </a:t>
            </a:r>
            <a:r>
              <a:rPr lang="ru-RU" i="1" dirty="0" err="1" smtClean="0"/>
              <a:t>уперше</a:t>
            </a:r>
            <a:r>
              <a:rPr lang="ru-RU" i="1" dirty="0" smtClean="0"/>
              <a:t> </a:t>
            </a:r>
            <a:r>
              <a:rPr lang="ru-RU" i="1" dirty="0" err="1" smtClean="0"/>
              <a:t>створений</a:t>
            </a:r>
            <a:r>
              <a:rPr lang="ru-RU" i="1" dirty="0" smtClean="0"/>
              <a:t> у 1722 р. для </a:t>
            </a:r>
            <a:r>
              <a:rPr lang="ru-RU" i="1" dirty="0" err="1" smtClean="0"/>
              <a:t>управління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українськими</a:t>
            </a:r>
            <a:r>
              <a:rPr lang="ru-RU" i="1" dirty="0" smtClean="0"/>
              <a:t> землями, </a:t>
            </a:r>
            <a:r>
              <a:rPr lang="ru-RU" i="1" dirty="0" err="1" smtClean="0"/>
              <a:t>що</a:t>
            </a:r>
            <a:r>
              <a:rPr lang="ru-RU" i="1" dirty="0" smtClean="0"/>
              <a:t> входили до складу </a:t>
            </a:r>
            <a:r>
              <a:rPr lang="ru-RU" i="1" dirty="0" err="1" smtClean="0"/>
              <a:t>Російської</a:t>
            </a:r>
            <a:r>
              <a:rPr lang="ru-RU" i="1" dirty="0" smtClean="0"/>
              <a:t> </a:t>
            </a:r>
            <a:r>
              <a:rPr lang="ru-RU" i="1" dirty="0" err="1" smtClean="0"/>
              <a:t>імперії</a:t>
            </a:r>
            <a:r>
              <a:rPr lang="ru-RU" i="1" dirty="0" smtClean="0"/>
              <a:t>, — </a:t>
            </a:r>
            <a:r>
              <a:rPr lang="ru-RU" i="1" dirty="0" err="1" smtClean="0"/>
              <a:t>це</a:t>
            </a:r>
            <a:r>
              <a:rPr lang="ru-RU" i="1" dirty="0" smtClean="0"/>
              <a:t>:</a:t>
            </a:r>
            <a:br>
              <a:rPr lang="ru-RU" i="1" dirty="0" smtClean="0"/>
            </a:br>
            <a:r>
              <a:rPr lang="ru-RU" dirty="0" smtClean="0"/>
              <a:t>А) </a:t>
            </a:r>
            <a:r>
              <a:rPr lang="ru-RU" dirty="0" err="1" smtClean="0"/>
              <a:t>Правління</a:t>
            </a:r>
            <a:r>
              <a:rPr lang="ru-RU" dirty="0" smtClean="0"/>
              <a:t> </a:t>
            </a:r>
            <a:r>
              <a:rPr lang="ru-RU" dirty="0" err="1" smtClean="0"/>
              <a:t>гетьманського</a:t>
            </a:r>
            <a:r>
              <a:rPr lang="ru-RU" dirty="0" smtClean="0"/>
              <a:t> уряду</a:t>
            </a:r>
            <a:br>
              <a:rPr lang="ru-RU" dirty="0" smtClean="0"/>
            </a:br>
            <a:r>
              <a:rPr lang="ru-RU" dirty="0" smtClean="0"/>
              <a:t>Б) </a:t>
            </a:r>
            <a:r>
              <a:rPr lang="ru-RU" dirty="0" err="1" smtClean="0"/>
              <a:t>Малоросійський</a:t>
            </a:r>
            <a:r>
              <a:rPr lang="ru-RU" dirty="0" smtClean="0"/>
              <a:t> приказ</a:t>
            </a:r>
            <a:br>
              <a:rPr lang="ru-RU" dirty="0" smtClean="0"/>
            </a:br>
            <a:r>
              <a:rPr lang="ru-RU" dirty="0" smtClean="0"/>
              <a:t>В) </a:t>
            </a:r>
            <a:r>
              <a:rPr lang="ru-RU" dirty="0" err="1" smtClean="0"/>
              <a:t>Малоросійська</a:t>
            </a:r>
            <a:r>
              <a:rPr lang="ru-RU" dirty="0" smtClean="0"/>
              <a:t> </a:t>
            </a:r>
            <a:r>
              <a:rPr lang="ru-RU" dirty="0" err="1" smtClean="0"/>
              <a:t>колегія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Г) </a:t>
            </a:r>
            <a:r>
              <a:rPr lang="ru-RU" dirty="0" err="1" smtClean="0"/>
              <a:t>Малоросійське</a:t>
            </a:r>
            <a:r>
              <a:rPr lang="ru-RU" dirty="0" smtClean="0"/>
              <a:t> генерал-губернаторство</a:t>
            </a:r>
          </a:p>
          <a:p>
            <a:r>
              <a:rPr lang="ru-RU" i="1" dirty="0" smtClean="0"/>
              <a:t>4.Укажіть </a:t>
            </a:r>
            <a:r>
              <a:rPr lang="ru-RU" i="1" dirty="0" err="1" smtClean="0"/>
              <a:t>ім’я</a:t>
            </a:r>
            <a:r>
              <a:rPr lang="ru-RU" i="1" dirty="0" smtClean="0"/>
              <a:t> </a:t>
            </a:r>
            <a:r>
              <a:rPr lang="ru-RU" i="1" dirty="0" err="1" smtClean="0"/>
              <a:t>останнього</a:t>
            </a:r>
            <a:r>
              <a:rPr lang="ru-RU" i="1" dirty="0" smtClean="0"/>
              <a:t> </a:t>
            </a:r>
            <a:r>
              <a:rPr lang="ru-RU" i="1" dirty="0" err="1" smtClean="0"/>
              <a:t>гетьмана</a:t>
            </a:r>
            <a:r>
              <a:rPr lang="ru-RU" i="1" dirty="0" smtClean="0"/>
              <a:t> </a:t>
            </a:r>
            <a:r>
              <a:rPr lang="ru-RU" i="1" dirty="0" err="1" smtClean="0"/>
              <a:t>України</a:t>
            </a:r>
            <a:r>
              <a:rPr lang="ru-RU" i="1" dirty="0" smtClean="0"/>
              <a:t>, </a:t>
            </a:r>
            <a:r>
              <a:rPr lang="ru-RU" i="1" dirty="0" err="1" smtClean="0"/>
              <a:t>призначеного</a:t>
            </a:r>
            <a:r>
              <a:rPr lang="ru-RU" i="1" dirty="0" smtClean="0"/>
              <a:t> царицею </a:t>
            </a:r>
            <a:r>
              <a:rPr lang="ru-RU" i="1" dirty="0" err="1" smtClean="0"/>
              <a:t>Єлизаветою</a:t>
            </a:r>
            <a:r>
              <a:rPr lang="ru-RU" i="1" dirty="0" smtClean="0"/>
              <a:t> </a:t>
            </a:r>
            <a:r>
              <a:rPr lang="ru-RU" i="1" dirty="0" err="1" smtClean="0"/>
              <a:t>Петрівною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dirty="0" smtClean="0"/>
              <a:t>А) Д. Апостол</a:t>
            </a:r>
            <a:br>
              <a:rPr lang="ru-RU" dirty="0" smtClean="0"/>
            </a:br>
            <a:r>
              <a:rPr lang="ru-RU" dirty="0" smtClean="0"/>
              <a:t>Б) П. </a:t>
            </a:r>
            <a:r>
              <a:rPr lang="ru-RU" dirty="0" err="1" smtClean="0"/>
              <a:t>Калнишевський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В) П. </a:t>
            </a:r>
            <a:r>
              <a:rPr lang="ru-RU" dirty="0" err="1" smtClean="0"/>
              <a:t>Полуботок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Г) К. </a:t>
            </a:r>
            <a:r>
              <a:rPr lang="ru-RU" dirty="0" err="1" smtClean="0"/>
              <a:t>Розумовський</a:t>
            </a:r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dirty="0" smtClean="0"/>
              <a:t>5.К. </a:t>
            </a:r>
            <a:r>
              <a:rPr lang="ru-RU" i="1" dirty="0" err="1" smtClean="0"/>
              <a:t>Розумовський</a:t>
            </a:r>
            <a:r>
              <a:rPr lang="ru-RU" i="1" dirty="0" smtClean="0"/>
              <a:t> став </a:t>
            </a:r>
            <a:r>
              <a:rPr lang="ru-RU" i="1" dirty="0" err="1" smtClean="0"/>
              <a:t>останнім</a:t>
            </a:r>
            <a:r>
              <a:rPr lang="ru-RU" i="1" dirty="0" smtClean="0"/>
              <a:t> </a:t>
            </a:r>
            <a:r>
              <a:rPr lang="ru-RU" i="1" dirty="0" err="1" smtClean="0"/>
              <a:t>гетьманом</a:t>
            </a:r>
            <a:r>
              <a:rPr lang="ru-RU" i="1" dirty="0" smtClean="0"/>
              <a:t> </a:t>
            </a:r>
            <a:r>
              <a:rPr lang="ru-RU" i="1" dirty="0" err="1" smtClean="0"/>
              <a:t>України</a:t>
            </a:r>
            <a:r>
              <a:rPr lang="ru-RU" i="1" dirty="0" smtClean="0"/>
              <a:t>:</a:t>
            </a:r>
            <a:br>
              <a:rPr lang="ru-RU" i="1" dirty="0" smtClean="0"/>
            </a:br>
            <a:r>
              <a:rPr lang="ru-RU" dirty="0" smtClean="0"/>
              <a:t>А) у 1722 р.</a:t>
            </a:r>
            <a:br>
              <a:rPr lang="ru-RU" dirty="0" smtClean="0"/>
            </a:br>
            <a:r>
              <a:rPr lang="ru-RU" dirty="0" smtClean="0"/>
              <a:t>Б) у 1727 р.</a:t>
            </a:r>
            <a:br>
              <a:rPr lang="ru-RU" dirty="0" smtClean="0"/>
            </a:br>
            <a:r>
              <a:rPr lang="ru-RU" dirty="0" smtClean="0"/>
              <a:t>В) у 1734 р.</a:t>
            </a:r>
            <a:br>
              <a:rPr lang="ru-RU" dirty="0" smtClean="0"/>
            </a:br>
            <a:r>
              <a:rPr lang="ru-RU" dirty="0" smtClean="0"/>
              <a:t>Г) у 1750 р.</a:t>
            </a:r>
          </a:p>
          <a:p>
            <a:r>
              <a:rPr lang="uk-UA" i="1" dirty="0" smtClean="0"/>
              <a:t>6</a:t>
            </a:r>
            <a:r>
              <a:rPr lang="ru-RU" i="1" dirty="0" smtClean="0"/>
              <a:t>.</a:t>
            </a:r>
            <a:r>
              <a:rPr lang="ru-RU" i="1" dirty="0" err="1" smtClean="0"/>
              <a:t>Гетьманство</a:t>
            </a:r>
            <a:r>
              <a:rPr lang="ru-RU" i="1" dirty="0" smtClean="0"/>
              <a:t> в </a:t>
            </a:r>
            <a:r>
              <a:rPr lang="ru-RU" i="1" dirty="0" err="1" smtClean="0"/>
              <a:t>Україні</a:t>
            </a:r>
            <a:r>
              <a:rPr lang="ru-RU" i="1" dirty="0" smtClean="0"/>
              <a:t> </a:t>
            </a:r>
            <a:r>
              <a:rPr lang="ru-RU" i="1" dirty="0" err="1" smtClean="0"/>
              <a:t>було</a:t>
            </a:r>
            <a:r>
              <a:rPr lang="ru-RU" i="1" dirty="0" smtClean="0"/>
              <a:t> остаточно </a:t>
            </a:r>
            <a:r>
              <a:rPr lang="ru-RU" i="1" dirty="0" err="1" smtClean="0"/>
              <a:t>ліквідовано</a:t>
            </a:r>
            <a:r>
              <a:rPr lang="ru-RU" i="1" dirty="0" smtClean="0"/>
              <a:t>:</a:t>
            </a:r>
            <a:br>
              <a:rPr lang="ru-RU" i="1" dirty="0" smtClean="0"/>
            </a:br>
            <a:r>
              <a:rPr lang="ru-RU" dirty="0" smtClean="0"/>
              <a:t>А) у 1764 р.</a:t>
            </a:r>
            <a:br>
              <a:rPr lang="ru-RU" dirty="0" smtClean="0"/>
            </a:br>
            <a:r>
              <a:rPr lang="ru-RU" dirty="0" smtClean="0"/>
              <a:t>Б) у 1768 р.</a:t>
            </a:r>
            <a:br>
              <a:rPr lang="ru-RU" dirty="0" smtClean="0"/>
            </a:br>
            <a:r>
              <a:rPr lang="ru-RU" dirty="0" smtClean="0"/>
              <a:t>В) у 1775 р.</a:t>
            </a:r>
            <a:br>
              <a:rPr lang="ru-RU" dirty="0" smtClean="0"/>
            </a:br>
            <a:r>
              <a:rPr lang="ru-RU" dirty="0" smtClean="0"/>
              <a:t>Г) у 1783 р.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chemeClr val="accent1"/>
                </a:solidFill>
              </a:rPr>
              <a:t>Тестування</a:t>
            </a: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endParaRPr lang="ru-RU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uk-UA" i="1" dirty="0" smtClean="0"/>
              <a:t>7</a:t>
            </a:r>
            <a:r>
              <a:rPr lang="ru-RU" i="1" dirty="0" smtClean="0"/>
              <a:t>.Указ </a:t>
            </a:r>
            <a:r>
              <a:rPr lang="ru-RU" i="1" dirty="0" err="1" smtClean="0"/>
              <a:t>Катерини</a:t>
            </a:r>
            <a:r>
              <a:rPr lang="ru-RU" i="1" dirty="0" smtClean="0"/>
              <a:t> ІІ про </a:t>
            </a:r>
            <a:r>
              <a:rPr lang="ru-RU" i="1" dirty="0" err="1" smtClean="0"/>
              <a:t>закріпачення</a:t>
            </a:r>
            <a:r>
              <a:rPr lang="ru-RU" i="1" dirty="0" smtClean="0"/>
              <a:t> селян </a:t>
            </a:r>
            <a:r>
              <a:rPr lang="ru-RU" i="1" dirty="0" err="1" smtClean="0"/>
              <a:t>Лівобережжя</a:t>
            </a:r>
            <a:r>
              <a:rPr lang="ru-RU" i="1" dirty="0" smtClean="0"/>
              <a:t> </a:t>
            </a:r>
            <a:r>
              <a:rPr lang="ru-RU" i="1" dirty="0" err="1" smtClean="0"/>
              <a:t>був</a:t>
            </a:r>
            <a:r>
              <a:rPr lang="ru-RU" i="1" dirty="0" smtClean="0"/>
              <a:t> </a:t>
            </a:r>
            <a:r>
              <a:rPr lang="ru-RU" i="1" dirty="0" err="1" smtClean="0"/>
              <a:t>виданий</a:t>
            </a:r>
            <a:r>
              <a:rPr lang="ru-RU" i="1" dirty="0" smtClean="0"/>
              <a:t>:</a:t>
            </a:r>
            <a:br>
              <a:rPr lang="ru-RU" i="1" dirty="0" smtClean="0"/>
            </a:br>
            <a:r>
              <a:rPr lang="ru-RU" dirty="0" smtClean="0"/>
              <a:t>А) у 1764 р.</a:t>
            </a:r>
            <a:br>
              <a:rPr lang="ru-RU" dirty="0" smtClean="0"/>
            </a:br>
            <a:r>
              <a:rPr lang="ru-RU" dirty="0" smtClean="0"/>
              <a:t>Б) у 1768 р.</a:t>
            </a:r>
            <a:br>
              <a:rPr lang="ru-RU" dirty="0" smtClean="0"/>
            </a:br>
            <a:r>
              <a:rPr lang="ru-RU" dirty="0" smtClean="0"/>
              <a:t>В) у 1775 р.</a:t>
            </a:r>
            <a:br>
              <a:rPr lang="ru-RU" dirty="0" smtClean="0"/>
            </a:br>
            <a:r>
              <a:rPr lang="ru-RU" dirty="0" smtClean="0"/>
              <a:t>Г) у 1783 </a:t>
            </a:r>
            <a:r>
              <a:rPr lang="ru-RU" dirty="0" err="1" smtClean="0"/>
              <a:t>р</a:t>
            </a:r>
            <a:r>
              <a:rPr lang="uk-UA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8.Столицею Гетьманщини було :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А) м. Батурин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Б) м. Глухів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В) м. Київ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9. Діяльність Другої Малоросійської колегії на чолі з президентом П. </a:t>
            </a:r>
            <a:r>
              <a:rPr lang="uk-UA" dirty="0" err="1" smtClean="0"/>
              <a:t>Рум</a:t>
            </a:r>
            <a:r>
              <a:rPr lang="en-US" dirty="0" smtClean="0"/>
              <a:t>’</a:t>
            </a:r>
            <a:r>
              <a:rPr lang="uk-UA" dirty="0" err="1" smtClean="0"/>
              <a:t>янцевим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А) 1750 – 1764рр.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Б) 1768 – 1774рр.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В) 1764 – 1786рр.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10. Яка з реформ К. Розумовського обурила Катерину ІІ та прискорила ліквідацію гетьманства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А) Реформа освіти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Б) Реформа армії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В) Спроба установити спадкоємне гетьманство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11. Катерина ІІ: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А) Знищила козацтво, рештки автономії,скасувала </a:t>
            </a:r>
            <a:r>
              <a:rPr lang="uk-UA" dirty="0" err="1" smtClean="0"/>
              <a:t>полково</a:t>
            </a:r>
            <a:r>
              <a:rPr lang="uk-UA" dirty="0" smtClean="0"/>
              <a:t> – сотенний устрій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Б) Знищила козацтво, запровадила органи влади Російської імперії, ліквідувала кріпацтво на Лівобережній Україні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В) Провела реформу освіти в Гетьманщині, знищила козацтво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>
                <a:solidFill>
                  <a:schemeClr val="accent1"/>
                </a:solidFill>
              </a:rPr>
              <a:t>Продовження тестування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</TotalTime>
  <Words>404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Останній гетьман - Кирило Розумовський </vt:lpstr>
      <vt:lpstr>Причини відновлення гетьманства в Україні </vt:lpstr>
      <vt:lpstr>Наслідки діяльності К. Розумовського </vt:lpstr>
      <vt:lpstr>Презентация PowerPoint</vt:lpstr>
      <vt:lpstr>Ліквідація залишків гетьманського устрою</vt:lpstr>
      <vt:lpstr> Наслідки політики Катерини ІІ для України</vt:lpstr>
      <vt:lpstr> Місце Гетьманщини в історії України</vt:lpstr>
      <vt:lpstr>Тестування </vt:lpstr>
      <vt:lpstr>Продовження тестування</vt:lpstr>
      <vt:lpstr>Відповіді: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Останній гетьман - Кирило Розумовський</dc:title>
  <dc:creator>XTreme.ws</dc:creator>
  <cp:lastModifiedBy>Ира</cp:lastModifiedBy>
  <cp:revision>4</cp:revision>
  <dcterms:created xsi:type="dcterms:W3CDTF">2013-03-28T15:29:40Z</dcterms:created>
  <dcterms:modified xsi:type="dcterms:W3CDTF">2014-11-03T16:44:03Z</dcterms:modified>
</cp:coreProperties>
</file>