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660"/>
  </p:normalViewPr>
  <p:slideViewPr>
    <p:cSldViewPr>
      <p:cViewPr varScale="1">
        <p:scale>
          <a:sx n="68" d="100"/>
          <a:sy n="68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EC0AD6-8FC6-4ABB-A265-7F9CD2E20563}" type="datetimeFigureOut">
              <a:rPr lang="ru-RU" smtClean="0"/>
              <a:t>чт 18.04.19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427EE1B-698F-41C5-8F9D-57A1CBAF8D4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</a:t>
            </a:r>
            <a:r>
              <a:rPr lang="ru-RU" dirty="0" smtClean="0"/>
              <a:t> 10-В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uk-UA" dirty="0" smtClean="0"/>
              <a:t>Волочиського НВК</a:t>
            </a:r>
          </a:p>
          <a:p>
            <a:r>
              <a:rPr lang="uk-UA" dirty="0" smtClean="0"/>
              <a:t>Гарник Діана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511480" cy="1981200"/>
          </a:xfrm>
        </p:spPr>
        <p:txBody>
          <a:bodyPr/>
          <a:lstStyle/>
          <a:p>
            <a:r>
              <a:rPr lang="uk-UA" dirty="0" smtClean="0"/>
              <a:t>Презентація на тему: </a:t>
            </a:r>
            <a:r>
              <a:rPr lang="uk-UA" dirty="0" err="1" smtClean="0"/>
              <a:t>“Генотерапія</a:t>
            </a:r>
            <a:r>
              <a:rPr lang="uk-UA" dirty="0" smtClean="0"/>
              <a:t> </a:t>
            </a:r>
            <a:r>
              <a:rPr lang="uk-UA" dirty="0" smtClean="0"/>
              <a:t>та її </a:t>
            </a:r>
            <a:r>
              <a:rPr lang="uk-UA" dirty="0" err="1" smtClean="0"/>
              <a:t>перспективи”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5220072" cy="5805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    </a:t>
            </a:r>
            <a:r>
              <a:rPr lang="en-US" b="1" dirty="0" smtClean="0"/>
              <a:t>CRISPR-</a:t>
            </a:r>
            <a:r>
              <a:rPr lang="en-US" b="1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новітня</a:t>
            </a:r>
            <a:r>
              <a:rPr lang="ru-RU" dirty="0" smtClean="0"/>
              <a:t> </a:t>
            </a:r>
            <a:r>
              <a:rPr lang="ru-RU" dirty="0" err="1" smtClean="0"/>
              <a:t>розробка</a:t>
            </a:r>
            <a:r>
              <a:rPr lang="ru-RU" dirty="0" smtClean="0"/>
              <a:t>, яка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імунній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. Дана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позбутись</a:t>
            </a:r>
            <a:r>
              <a:rPr lang="ru-RU" dirty="0" smtClean="0"/>
              <a:t> таких </a:t>
            </a:r>
            <a:r>
              <a:rPr lang="ru-RU" dirty="0" err="1" smtClean="0"/>
              <a:t>жахливих</a:t>
            </a:r>
            <a:r>
              <a:rPr lang="ru-RU" dirty="0" smtClean="0"/>
              <a:t> </a:t>
            </a:r>
            <a:r>
              <a:rPr lang="ru-RU" dirty="0" err="1" smtClean="0"/>
              <a:t>звороб</a:t>
            </a:r>
            <a:r>
              <a:rPr lang="ru-RU" dirty="0" smtClean="0"/>
              <a:t> як ВІЛ, гепатит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Даний</a:t>
            </a:r>
            <a:r>
              <a:rPr lang="ru-RU" dirty="0" smtClean="0"/>
              <a:t> метод </a:t>
            </a:r>
            <a:r>
              <a:rPr lang="ru-RU" dirty="0" err="1" smtClean="0"/>
              <a:t>заключається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переробляти</a:t>
            </a:r>
            <a:r>
              <a:rPr lang="ru-RU" dirty="0" smtClean="0"/>
              <a:t> свою ДНК так, </a:t>
            </a:r>
            <a:r>
              <a:rPr lang="ru-RU" dirty="0" err="1" smtClean="0"/>
              <a:t>щоб</a:t>
            </a:r>
            <a:r>
              <a:rPr lang="ru-RU" dirty="0" smtClean="0"/>
              <a:t> стати </a:t>
            </a:r>
            <a:r>
              <a:rPr lang="ru-RU" dirty="0" err="1" smtClean="0"/>
              <a:t>стійкими</a:t>
            </a:r>
            <a:r>
              <a:rPr lang="ru-RU" dirty="0" smtClean="0"/>
              <a:t> до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.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для </a:t>
            </a:r>
            <a:r>
              <a:rPr lang="ru-RU" dirty="0" err="1" smtClean="0"/>
              <a:t>перебудови</a:t>
            </a:r>
            <a:r>
              <a:rPr lang="ru-RU" dirty="0" smtClean="0"/>
              <a:t> </a:t>
            </a:r>
            <a:r>
              <a:rPr lang="ru-RU" dirty="0" err="1" smtClean="0"/>
              <a:t>людького</a:t>
            </a:r>
            <a:r>
              <a:rPr lang="ru-RU" dirty="0" smtClean="0"/>
              <a:t> геному.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застосовано</a:t>
            </a:r>
            <a:r>
              <a:rPr lang="ru-RU" dirty="0" smtClean="0"/>
              <a:t> в </a:t>
            </a:r>
            <a:r>
              <a:rPr lang="ru-RU" dirty="0" err="1" smtClean="0"/>
              <a:t>Китаї</a:t>
            </a:r>
            <a:r>
              <a:rPr lang="ru-RU" dirty="0" smtClean="0"/>
              <a:t>, а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річ</a:t>
            </a:r>
            <a:r>
              <a:rPr lang="ru-RU" dirty="0" smtClean="0"/>
              <a:t> у США  на </a:t>
            </a:r>
            <a:r>
              <a:rPr lang="ru-RU" dirty="0" err="1" smtClean="0"/>
              <a:t>ембріоні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Вчені</a:t>
            </a:r>
            <a:r>
              <a:rPr lang="ru-RU" dirty="0" smtClean="0"/>
              <a:t> заявили,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продовжуватись</a:t>
            </a:r>
            <a:r>
              <a:rPr lang="ru-RU" dirty="0" smtClean="0"/>
              <a:t>,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геннетичні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могли </a:t>
            </a:r>
            <a:r>
              <a:rPr lang="ru-RU" dirty="0" err="1" smtClean="0"/>
              <a:t>народити</a:t>
            </a:r>
            <a:r>
              <a:rPr lang="ru-RU" dirty="0" smtClean="0"/>
              <a:t> </a:t>
            </a:r>
            <a:r>
              <a:rPr lang="ru-RU" dirty="0" err="1" smtClean="0"/>
              <a:t>здорових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en-US" b="1" dirty="0" smtClean="0"/>
              <a:t>CRISPR</a:t>
            </a:r>
            <a:endParaRPr lang="ru-RU" dirty="0"/>
          </a:p>
        </p:txBody>
      </p:sp>
      <p:pic>
        <p:nvPicPr>
          <p:cNvPr id="3074" name="Picture 2" descr="https://futurum.today/wp-content/uploads/2017/08/image-3_credit-sharon-lees_gosh-768x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980728"/>
            <a:ext cx="3923928" cy="2615953"/>
          </a:xfrm>
          <a:prstGeom prst="rect">
            <a:avLst/>
          </a:prstGeom>
          <a:noFill/>
        </p:spPr>
      </p:pic>
      <p:pic>
        <p:nvPicPr>
          <p:cNvPr id="3076" name="Picture 4" descr="Ð ÐµÐ·ÑÐ»ÑÑÐ°Ñ Ð¿Ð¾ÑÑÐºÑ Ð·Ð¾Ð±ÑÐ°Ð¶ÐµÐ½Ñ Ð·Ð° Ð·Ð°Ð¿Ð¸ÑÐ¾Ð¼ &quot;CRISPR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05064"/>
            <a:ext cx="3923928" cy="2617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200" dirty="0" smtClean="0"/>
              <a:t>Висновок: </a:t>
            </a:r>
            <a:r>
              <a:rPr lang="ru-RU" sz="2200" dirty="0" err="1" smtClean="0"/>
              <a:t>н</a:t>
            </a:r>
            <a:r>
              <a:rPr lang="ru-RU" sz="2200" dirty="0" err="1" smtClean="0"/>
              <a:t>ауковці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передбачають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людство</a:t>
            </a:r>
            <a:r>
              <a:rPr lang="ru-RU" sz="2200" dirty="0" smtClean="0"/>
              <a:t> </a:t>
            </a:r>
            <a:r>
              <a:rPr lang="ru-RU" sz="2200" dirty="0" err="1" smtClean="0"/>
              <a:t>майбутнього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ще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більше</a:t>
            </a:r>
            <a:r>
              <a:rPr lang="ru-RU" sz="2200" dirty="0" smtClean="0"/>
              <a:t> </a:t>
            </a:r>
            <a:r>
              <a:rPr lang="ru-RU" sz="2200" dirty="0" err="1" smtClean="0"/>
              <a:t>страждатиме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серцево-судинних</a:t>
            </a:r>
            <a:r>
              <a:rPr lang="ru-RU" sz="2200" dirty="0" smtClean="0"/>
              <a:t>, </a:t>
            </a:r>
            <a:r>
              <a:rPr lang="ru-RU" sz="2200" dirty="0" err="1" smtClean="0"/>
              <a:t>онкологічних</a:t>
            </a:r>
            <a:r>
              <a:rPr lang="ru-RU" sz="2200" dirty="0" smtClean="0"/>
              <a:t>, </a:t>
            </a:r>
            <a:r>
              <a:rPr lang="ru-RU" sz="2200" dirty="0" err="1" smtClean="0"/>
              <a:t>ендокринних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захворювань</a:t>
            </a:r>
            <a:r>
              <a:rPr lang="ru-RU" sz="2200" dirty="0" smtClean="0"/>
              <a:t>, </a:t>
            </a:r>
            <a:r>
              <a:rPr lang="ru-RU" sz="2200" dirty="0" err="1" smtClean="0"/>
              <a:t>цукрового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діабету</a:t>
            </a:r>
            <a:r>
              <a:rPr lang="ru-RU" sz="2200" dirty="0" smtClean="0"/>
              <a:t>, </a:t>
            </a:r>
            <a:r>
              <a:rPr lang="ru-RU" sz="2200" dirty="0" err="1" smtClean="0"/>
              <a:t>психічних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патологій</a:t>
            </a:r>
            <a:r>
              <a:rPr lang="ru-RU" sz="2200" dirty="0" smtClean="0"/>
              <a:t>, </a:t>
            </a:r>
            <a:r>
              <a:rPr lang="ru-RU" sz="2200" dirty="0" err="1" smtClean="0"/>
              <a:t>депресій</a:t>
            </a:r>
            <a:r>
              <a:rPr lang="ru-RU" sz="2200" dirty="0" smtClean="0"/>
              <a:t>, проблем </a:t>
            </a:r>
            <a:r>
              <a:rPr lang="ru-RU" sz="2200" dirty="0" err="1" smtClean="0"/>
              <a:t>із</a:t>
            </a:r>
            <a:r>
              <a:rPr lang="ru-RU" sz="2200" dirty="0" smtClean="0"/>
              <a:t> репродуктивною </a:t>
            </a:r>
            <a:r>
              <a:rPr lang="ru-RU" sz="2200" dirty="0" err="1" smtClean="0"/>
              <a:t>функцією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розладів</a:t>
            </a:r>
            <a:r>
              <a:rPr lang="ru-RU" sz="2200" dirty="0" smtClean="0"/>
              <a:t>, а тому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більше</a:t>
            </a:r>
            <a:r>
              <a:rPr lang="ru-RU" sz="2200" dirty="0" smtClean="0"/>
              <a:t> </a:t>
            </a:r>
            <a:r>
              <a:rPr lang="ru-RU" sz="2200" dirty="0" err="1" smtClean="0"/>
              <a:t>потребуватиме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відповідної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медичної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допомоги</a:t>
            </a:r>
            <a:r>
              <a:rPr lang="ru-RU" sz="2200" dirty="0" smtClean="0"/>
              <a:t>, – </a:t>
            </a:r>
            <a:r>
              <a:rPr lang="ru-RU" sz="2200" dirty="0" err="1" smtClean="0"/>
              <a:t>зазначив</a:t>
            </a:r>
            <a:r>
              <a:rPr lang="ru-RU" sz="2200" dirty="0" smtClean="0"/>
              <a:t> В.Є. </a:t>
            </a:r>
            <a:r>
              <a:rPr lang="ru-RU" sz="2200" dirty="0" err="1" smtClean="0"/>
              <a:t>Досенко</a:t>
            </a:r>
            <a:r>
              <a:rPr lang="ru-RU" sz="2200" dirty="0" smtClean="0"/>
              <a:t>, </a:t>
            </a:r>
            <a:r>
              <a:rPr lang="ru-RU" sz="2200" dirty="0" err="1" smtClean="0"/>
              <a:t>підкресливши</a:t>
            </a:r>
            <a:r>
              <a:rPr lang="ru-RU" sz="2200" dirty="0" smtClean="0"/>
              <a:t>, </a:t>
            </a:r>
            <a:r>
              <a:rPr lang="ru-RU" sz="2200" dirty="0" err="1" smtClean="0"/>
              <a:t>однак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здоров’я</a:t>
            </a:r>
            <a:r>
              <a:rPr lang="ru-RU" sz="2200" dirty="0" smtClean="0"/>
              <a:t> </a:t>
            </a:r>
            <a:r>
              <a:rPr lang="ru-RU" sz="2200" dirty="0" err="1" smtClean="0"/>
              <a:t>людини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завжди</a:t>
            </a:r>
            <a:r>
              <a:rPr lang="ru-RU" sz="2200" dirty="0" smtClean="0"/>
              <a:t> великою </a:t>
            </a:r>
            <a:r>
              <a:rPr lang="ru-RU" sz="2200" dirty="0" err="1" smtClean="0"/>
              <a:t>мірою</a:t>
            </a:r>
            <a:r>
              <a:rPr lang="ru-RU" sz="2200" dirty="0" smtClean="0"/>
              <a:t> </a:t>
            </a:r>
            <a:r>
              <a:rPr lang="ru-RU" sz="2200" dirty="0" err="1" smtClean="0"/>
              <a:t>залежить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 способу </a:t>
            </a:r>
            <a:r>
              <a:rPr lang="ru-RU" sz="2200" dirty="0" err="1" smtClean="0"/>
              <a:t>життя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 smtClean="0"/>
              <a:t>Висновок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58338" y="4941168"/>
            <a:ext cx="5036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Дякую за увагу!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vi-VN" sz="2200" dirty="0" smtClean="0">
                <a:latin typeface="+mj-lt"/>
                <a:cs typeface="Aharoni" pitchFamily="2" charset="-79"/>
              </a:rPr>
              <a:t>Генотерапія</a:t>
            </a:r>
            <a:r>
              <a:rPr lang="uk-UA" sz="2200" dirty="0" smtClean="0">
                <a:latin typeface="+mj-lt"/>
                <a:cs typeface="Aharoni" pitchFamily="2" charset="-79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latin typeface="+mj-lt"/>
                <a:cs typeface="Aharoni" pitchFamily="2" charset="-79"/>
              </a:rPr>
              <a:t>Генна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інженерія</a:t>
            </a:r>
            <a:r>
              <a:rPr lang="ru-RU" sz="2200" dirty="0" smtClean="0">
                <a:latin typeface="+mj-lt"/>
                <a:cs typeface="Aharoni" pitchFamily="2" charset="-79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latin typeface="+mj-lt"/>
                <a:cs typeface="Aharoni" pitchFamily="2" charset="-79"/>
              </a:rPr>
              <a:t>Методи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генотерапії</a:t>
            </a:r>
            <a:r>
              <a:rPr lang="ru-RU" sz="2200" dirty="0" smtClean="0">
                <a:latin typeface="+mj-lt"/>
                <a:cs typeface="Aharoni" pitchFamily="2" charset="-79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latin typeface="+mj-lt"/>
                <a:cs typeface="Aharoni" pitchFamily="2" charset="-79"/>
              </a:rPr>
              <a:t>Розвиток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концепції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генотерапії</a:t>
            </a:r>
            <a:r>
              <a:rPr lang="ru-RU" sz="2200" dirty="0" smtClean="0">
                <a:latin typeface="+mj-lt"/>
                <a:cs typeface="Aharoni" pitchFamily="2" charset="-79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latin typeface="+mj-lt"/>
                <a:cs typeface="Aharoni" pitchFamily="2" charset="-79"/>
              </a:rPr>
              <a:t>Історія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питання</a:t>
            </a:r>
            <a:r>
              <a:rPr lang="ru-RU" sz="2200" dirty="0" smtClean="0">
                <a:latin typeface="+mj-lt"/>
                <a:cs typeface="Aharoni" pitchFamily="2" charset="-79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latin typeface="+mj-lt"/>
                <a:cs typeface="Aharoni" pitchFamily="2" charset="-79"/>
              </a:rPr>
              <a:t>Генна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інженерія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людини</a:t>
            </a:r>
            <a:r>
              <a:rPr lang="ru-RU" sz="2200" dirty="0" smtClean="0">
                <a:latin typeface="+mj-lt"/>
                <a:cs typeface="Aharoni" pitchFamily="2" charset="-79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latin typeface="+mj-lt"/>
                <a:cs typeface="Aharoni" pitchFamily="2" charset="-79"/>
              </a:rPr>
              <a:t>Переваги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генної</a:t>
            </a:r>
            <a:r>
              <a:rPr lang="ru-RU" sz="2200" dirty="0" smtClean="0">
                <a:latin typeface="+mj-lt"/>
                <a:cs typeface="Aharoni" pitchFamily="2" charset="-79"/>
              </a:rPr>
              <a:t> </a:t>
            </a:r>
            <a:r>
              <a:rPr lang="ru-RU" sz="2200" dirty="0" err="1" smtClean="0">
                <a:latin typeface="+mj-lt"/>
                <a:cs typeface="Aharoni" pitchFamily="2" charset="-79"/>
              </a:rPr>
              <a:t>інженерії</a:t>
            </a:r>
            <a:r>
              <a:rPr lang="ru-RU" sz="2200" dirty="0" smtClean="0">
                <a:latin typeface="+mj-lt"/>
                <a:cs typeface="Aharoni" pitchFamily="2" charset="-79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CRISPR</a:t>
            </a:r>
            <a:r>
              <a:rPr lang="uk-UA" sz="2200" dirty="0" smtClean="0">
                <a:latin typeface="+mj-lt"/>
                <a:cs typeface="Aharoni" pitchFamily="2" charset="-79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200" dirty="0" smtClean="0">
                <a:latin typeface="+mj-lt"/>
                <a:cs typeface="Aharoni" pitchFamily="2" charset="-79"/>
              </a:rPr>
              <a:t>Висновок.</a:t>
            </a:r>
            <a:endParaRPr lang="ru-RU" sz="2200" dirty="0" smtClean="0">
              <a:latin typeface="+mj-lt"/>
              <a:cs typeface="Aharoni" pitchFamily="2" charset="-79"/>
            </a:endParaRPr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sz="2200" b="1" dirty="0" smtClean="0"/>
              <a:t>Генотерапія</a:t>
            </a:r>
            <a:r>
              <a:rPr lang="vi-VN" sz="2200" dirty="0" smtClean="0"/>
              <a:t> — сукупність</a:t>
            </a:r>
            <a:r>
              <a:rPr lang="vi-VN" sz="2200" dirty="0" smtClean="0"/>
              <a:t> генноінженерних (біотехнологічних) і медичних методів, спрямованих на внесення змін в генетичний апарат соматичних </a:t>
            </a:r>
            <a:r>
              <a:rPr lang="vi-VN" sz="2200" dirty="0" smtClean="0"/>
              <a:t>клітин</a:t>
            </a:r>
            <a:r>
              <a:rPr lang="uk-UA" sz="2200" dirty="0" smtClean="0"/>
              <a:t> </a:t>
            </a:r>
            <a:r>
              <a:rPr lang="vi-VN" sz="2200" dirty="0" smtClean="0"/>
              <a:t>людини </a:t>
            </a:r>
            <a:r>
              <a:rPr lang="vi-VN" sz="2200" dirty="0" smtClean="0"/>
              <a:t>з метою лікування захворювань. Це нова область, орієнтована на виправлення дефектів, викликаних мутаціями (змінами) в структурі ДНК, або додання клітинам нових функцій.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dirty="0" smtClean="0"/>
              <a:t>Генотерапія</a:t>
            </a:r>
            <a:endParaRPr lang="ru-RU" dirty="0"/>
          </a:p>
        </p:txBody>
      </p:sp>
      <p:pic>
        <p:nvPicPr>
          <p:cNvPr id="10242" name="Picture 2" descr="Ð ÐµÐ·ÑÐ»ÑÑÐ°Ñ Ð¿Ð¾ÑÑÐºÑ Ð·Ð¾Ð±ÑÐ°Ð¶ÐµÐ½Ñ Ð·Ð° Ð·Ð°Ð¿Ð¸ÑÐ¾Ð¼ &quot;Ð³ÐµÐ½Ð¾ÑÐµÑÐ°Ð¿ÑÑ ÑÐ° ÑÑ Ð¿ÐµÑÑÐ¿ÐµÐºÑÐ¸Ð²Ð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45024"/>
            <a:ext cx="5238750" cy="2952751"/>
          </a:xfrm>
          <a:prstGeom prst="rect">
            <a:avLst/>
          </a:prstGeom>
          <a:noFill/>
        </p:spPr>
      </p:pic>
      <p:pic>
        <p:nvPicPr>
          <p:cNvPr id="10244" name="Picture 4" descr="Ð ÐµÐ·ÑÐ»ÑÑÐ°Ñ Ð¿Ð¾ÑÑÐºÑ Ð·Ð¾Ð±ÑÐ°Ð¶ÐµÐ½Ñ Ð·Ð° Ð·Ð°Ð¿Ð¸ÑÐ¾Ð¼ &quot;Ð³ÐµÐ½Ð¾ÑÐµÑÐ°Ð¿ÑÑ ÑÐ° ÑÑ Ð¿ÐµÑÑÐ¿ÐµÐºÑÐ¸Ð²Ð¸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645024"/>
            <a:ext cx="2448272" cy="2956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b="1" dirty="0" err="1" smtClean="0"/>
              <a:t>Генна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інженерія</a:t>
            </a:r>
            <a:r>
              <a:rPr lang="ru-RU" sz="2200" dirty="0" smtClean="0"/>
              <a:t> – </a:t>
            </a:r>
            <a:r>
              <a:rPr lang="ru-RU" sz="2200" dirty="0" err="1" smtClean="0"/>
              <a:t>це</a:t>
            </a:r>
            <a:r>
              <a:rPr lang="ru-RU" sz="2200" dirty="0" smtClean="0"/>
              <a:t> метод </a:t>
            </a:r>
            <a:r>
              <a:rPr lang="ru-RU" sz="2200" dirty="0" err="1" smtClean="0"/>
              <a:t>біотехнології</a:t>
            </a:r>
            <a:r>
              <a:rPr lang="ru-RU" sz="2200" dirty="0" smtClean="0"/>
              <a:t>, </a:t>
            </a:r>
            <a:r>
              <a:rPr lang="ru-RU" sz="2200" dirty="0" err="1" smtClean="0"/>
              <a:t>який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займається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дослідженням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перебудови</a:t>
            </a:r>
            <a:r>
              <a:rPr lang="ru-RU" sz="2200" dirty="0" smtClean="0"/>
              <a:t> </a:t>
            </a:r>
            <a:r>
              <a:rPr lang="ru-RU" sz="2200" dirty="0" err="1" smtClean="0"/>
              <a:t>генотипів</a:t>
            </a:r>
            <a:r>
              <a:rPr lang="ru-RU" sz="2200" dirty="0" smtClean="0"/>
              <a:t>. Генотип – </a:t>
            </a:r>
            <a:r>
              <a:rPr lang="ru-RU" sz="2200" dirty="0" err="1" smtClean="0"/>
              <a:t>це</a:t>
            </a:r>
            <a:r>
              <a:rPr lang="ru-RU" sz="2200" dirty="0" smtClean="0"/>
              <a:t> не просто </a:t>
            </a:r>
            <a:r>
              <a:rPr lang="ru-RU" sz="2200" dirty="0" err="1" smtClean="0"/>
              <a:t>механічна</a:t>
            </a:r>
            <a:r>
              <a:rPr lang="ru-RU" sz="2200" dirty="0" smtClean="0"/>
              <a:t> сума </a:t>
            </a:r>
            <a:r>
              <a:rPr lang="ru-RU" sz="2200" dirty="0" err="1" smtClean="0"/>
              <a:t>генів</a:t>
            </a:r>
            <a:r>
              <a:rPr lang="ru-RU" sz="2200" dirty="0" smtClean="0"/>
              <a:t>, а складна система. </a:t>
            </a:r>
            <a:r>
              <a:rPr lang="ru-RU" sz="2200" dirty="0" err="1" smtClean="0"/>
              <a:t>Генна</a:t>
            </a:r>
            <a:r>
              <a:rPr lang="ru-RU" sz="2200" dirty="0" smtClean="0"/>
              <a:t> </a:t>
            </a:r>
            <a:r>
              <a:rPr lang="ru-RU" sz="2200" dirty="0" err="1" smtClean="0"/>
              <a:t>інженерія</a:t>
            </a:r>
            <a:r>
              <a:rPr lang="ru-RU" sz="2200" dirty="0" smtClean="0"/>
              <a:t> </a:t>
            </a:r>
            <a:r>
              <a:rPr lang="ru-RU" sz="2200" dirty="0" err="1" smtClean="0"/>
              <a:t>дозволяє</a:t>
            </a:r>
            <a:r>
              <a:rPr lang="ru-RU" sz="2200" dirty="0" smtClean="0"/>
              <a:t> шляхом </a:t>
            </a:r>
            <a:r>
              <a:rPr lang="ru-RU" sz="2200" dirty="0" err="1" smtClean="0"/>
              <a:t>операцій</a:t>
            </a:r>
            <a:r>
              <a:rPr lang="ru-RU" sz="2200" dirty="0" smtClean="0"/>
              <a:t> в </a:t>
            </a:r>
            <a:r>
              <a:rPr lang="ru-RU" sz="2200" dirty="0" err="1" smtClean="0"/>
              <a:t>пробірці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переносити</a:t>
            </a:r>
            <a:r>
              <a:rPr lang="ru-RU" sz="2200" dirty="0" smtClean="0"/>
              <a:t> </a:t>
            </a:r>
            <a:r>
              <a:rPr lang="ru-RU" sz="2200" dirty="0" err="1" smtClean="0"/>
              <a:t>генетичну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інформацію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одного </a:t>
            </a:r>
            <a:r>
              <a:rPr lang="ru-RU" sz="2200" dirty="0" err="1" smtClean="0"/>
              <a:t>організму</a:t>
            </a:r>
            <a:r>
              <a:rPr lang="ru-RU" sz="2200" dirty="0" smtClean="0"/>
              <a:t> в </a:t>
            </a:r>
            <a:r>
              <a:rPr lang="ru-RU" sz="2200" dirty="0" err="1" smtClean="0"/>
              <a:t>інший</a:t>
            </a:r>
            <a:r>
              <a:rPr lang="ru-RU" sz="2200" dirty="0" smtClean="0"/>
              <a:t>. </a:t>
            </a:r>
            <a:r>
              <a:rPr lang="ru-RU" sz="2200" dirty="0" err="1" smtClean="0"/>
              <a:t>Перенесення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генів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дає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можливість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долати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міжвидові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бар’єри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передавати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окремі</a:t>
            </a:r>
            <a:r>
              <a:rPr lang="ru-RU" sz="2200" dirty="0" smtClean="0"/>
              <a:t> </a:t>
            </a:r>
            <a:r>
              <a:rPr lang="ru-RU" sz="2200" dirty="0" err="1" smtClean="0"/>
              <a:t>спадкові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ознаки</a:t>
            </a:r>
            <a:r>
              <a:rPr lang="ru-RU" sz="2200" dirty="0" smtClean="0"/>
              <a:t> одних </a:t>
            </a:r>
            <a:r>
              <a:rPr lang="ru-RU" sz="2200" dirty="0" err="1" smtClean="0"/>
              <a:t>організмів</a:t>
            </a:r>
            <a:r>
              <a:rPr lang="ru-RU" sz="2200" dirty="0" smtClean="0"/>
              <a:t> </a:t>
            </a:r>
            <a:r>
              <a:rPr lang="ru-RU" sz="2200" dirty="0" err="1" smtClean="0"/>
              <a:t>іншим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err="1" smtClean="0"/>
              <a:t>Генна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інженерія</a:t>
            </a:r>
            <a:endParaRPr lang="ru-RU" dirty="0"/>
          </a:p>
        </p:txBody>
      </p:sp>
      <p:pic>
        <p:nvPicPr>
          <p:cNvPr id="7170" name="Picture 2" descr="https://futurum.today/wp-content/uploads/2017/08/genetic_ge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33056"/>
            <a:ext cx="4032448" cy="2688869"/>
          </a:xfrm>
          <a:prstGeom prst="rect">
            <a:avLst/>
          </a:prstGeom>
          <a:noFill/>
        </p:spPr>
      </p:pic>
      <p:pic>
        <p:nvPicPr>
          <p:cNvPr id="7172" name="Picture 4" descr="https://futurum.today/wp-content/uploads/2017/08/0428genes-1300x690-696x3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933056"/>
            <a:ext cx="493204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підходи</a:t>
            </a:r>
            <a:r>
              <a:rPr lang="ru-RU" dirty="0" smtClean="0"/>
              <a:t> до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: </a:t>
            </a:r>
            <a:r>
              <a:rPr lang="ru-RU" dirty="0" err="1" smtClean="0"/>
              <a:t>генна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 </a:t>
            </a:r>
            <a:r>
              <a:rPr lang="en-US" i="1" dirty="0" smtClean="0"/>
              <a:t>ex vivo</a:t>
            </a:r>
            <a:r>
              <a:rPr lang="en-US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en-US" i="1" dirty="0" smtClean="0"/>
              <a:t>in vivo</a:t>
            </a:r>
            <a:r>
              <a:rPr lang="en-US" dirty="0" smtClean="0"/>
              <a:t>. </a:t>
            </a:r>
            <a:r>
              <a:rPr lang="ru-RU" dirty="0" err="1" smtClean="0"/>
              <a:t>Розробляються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лікарські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нуклеїнових</a:t>
            </a:r>
            <a:r>
              <a:rPr lang="ru-RU" dirty="0" smtClean="0"/>
              <a:t> кислот: </a:t>
            </a:r>
            <a:r>
              <a:rPr lang="ru-RU" dirty="0" err="1" smtClean="0"/>
              <a:t>РНК-ферменти</a:t>
            </a:r>
            <a:r>
              <a:rPr lang="ru-RU" dirty="0" smtClean="0"/>
              <a:t>, </a:t>
            </a:r>
            <a:r>
              <a:rPr lang="ru-RU" dirty="0" err="1" smtClean="0"/>
              <a:t>модифіковані</a:t>
            </a:r>
            <a:r>
              <a:rPr lang="ru-RU" dirty="0" smtClean="0"/>
              <a:t> методами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олігонуклеотиди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коректують</a:t>
            </a:r>
            <a:r>
              <a:rPr lang="ru-RU" dirty="0" smtClean="0"/>
              <a:t> </a:t>
            </a:r>
            <a:r>
              <a:rPr lang="ru-RU" dirty="0" err="1" smtClean="0"/>
              <a:t>генні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en-US" dirty="0" smtClean="0"/>
              <a:t>in vivo </a:t>
            </a:r>
            <a:r>
              <a:rPr lang="ru-RU" dirty="0" err="1" smtClean="0"/>
              <a:t>і</a:t>
            </a:r>
            <a:r>
              <a:rPr lang="ru-RU" dirty="0" smtClean="0"/>
              <a:t> т. </a:t>
            </a:r>
            <a:r>
              <a:rPr lang="ru-RU" dirty="0" smtClean="0"/>
              <a:t>д.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в </a:t>
            </a:r>
            <a:r>
              <a:rPr lang="ru-RU" dirty="0" err="1" smtClean="0"/>
              <a:t>клітини</a:t>
            </a:r>
            <a:r>
              <a:rPr lang="ru-RU" dirty="0" smtClean="0"/>
              <a:t> </a:t>
            </a:r>
            <a:r>
              <a:rPr lang="ru-RU" dirty="0" err="1" smtClean="0"/>
              <a:t>ссавців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хвороб —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генотерапії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smtClean="0"/>
              <a:t>два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підходи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природою </a:t>
            </a:r>
            <a:r>
              <a:rPr lang="ru-RU" dirty="0" err="1" smtClean="0"/>
              <a:t>клітин-мішеней</a:t>
            </a:r>
            <a:r>
              <a:rPr lang="ru-RU" dirty="0" smtClean="0"/>
              <a:t>: фетальна </a:t>
            </a:r>
            <a:r>
              <a:rPr lang="ru-RU" dirty="0" err="1" smtClean="0"/>
              <a:t>генотерапія</a:t>
            </a:r>
            <a:r>
              <a:rPr lang="ru-RU" dirty="0" smtClean="0"/>
              <a:t>, при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чужорідну</a:t>
            </a:r>
            <a:r>
              <a:rPr lang="ru-RU" dirty="0" smtClean="0"/>
              <a:t> ДНК </a:t>
            </a:r>
            <a:r>
              <a:rPr lang="ru-RU" dirty="0" err="1" smtClean="0"/>
              <a:t>вводять</a:t>
            </a:r>
            <a:r>
              <a:rPr lang="ru-RU" dirty="0" smtClean="0"/>
              <a:t> у зиготу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ембріон</a:t>
            </a:r>
            <a:r>
              <a:rPr lang="ru-RU" dirty="0" smtClean="0"/>
              <a:t> на </a:t>
            </a:r>
            <a:r>
              <a:rPr lang="ru-RU" dirty="0" err="1" smtClean="0"/>
              <a:t>ранній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очікується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введений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потрапить</a:t>
            </a:r>
            <a:r>
              <a:rPr lang="ru-RU" dirty="0" smtClean="0"/>
              <a:t> в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реципієнта</a:t>
            </a:r>
            <a:r>
              <a:rPr lang="ru-RU" dirty="0" smtClean="0"/>
              <a:t> (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забезпечивши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передачу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поколінню</a:t>
            </a:r>
            <a:r>
              <a:rPr lang="ru-RU" dirty="0" smtClean="0"/>
              <a:t>) </a:t>
            </a:r>
            <a:r>
              <a:rPr lang="ru-RU" dirty="0" err="1" smtClean="0"/>
              <a:t>соматична</a:t>
            </a:r>
            <a:r>
              <a:rPr lang="ru-RU" dirty="0" smtClean="0"/>
              <a:t> </a:t>
            </a:r>
            <a:r>
              <a:rPr lang="ru-RU" dirty="0" err="1" smtClean="0"/>
              <a:t>генотерапія</a:t>
            </a:r>
            <a:r>
              <a:rPr lang="ru-RU" dirty="0" smtClean="0"/>
              <a:t>, при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вводять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соматичні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статевим</a:t>
            </a:r>
            <a:r>
              <a:rPr lang="ru-RU" dirty="0" smtClean="0"/>
              <a:t> </a:t>
            </a:r>
            <a:r>
              <a:rPr lang="ru-RU" dirty="0" err="1" smtClean="0"/>
              <a:t>клітинам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38944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генотерапії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24744"/>
            <a:ext cx="8784976" cy="6552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i="1" dirty="0" smtClean="0"/>
              <a:t>     </a:t>
            </a:r>
            <a:r>
              <a:rPr lang="ru-RU" sz="2200" i="1" dirty="0" err="1" smtClean="0"/>
              <a:t>Концепція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генотерапії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мабуть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з'явилася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відразу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після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відкриття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явища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трансформації</a:t>
            </a:r>
            <a:r>
              <a:rPr lang="ru-RU" sz="2200" i="1" dirty="0" smtClean="0"/>
              <a:t> у </a:t>
            </a:r>
            <a:r>
              <a:rPr lang="ru-RU" sz="2200" i="1" dirty="0" err="1" smtClean="0"/>
              <a:t>бактерій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вивчення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механізмів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трансформації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клітин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тварин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пухлино-твірними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вірусами</a:t>
            </a:r>
            <a:r>
              <a:rPr lang="ru-RU" sz="2200" i="1" dirty="0" smtClean="0"/>
              <a:t>. </a:t>
            </a:r>
            <a:r>
              <a:rPr lang="ru-RU" sz="2200" i="1" dirty="0" err="1" smtClean="0"/>
              <a:t>Такі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віруси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можуть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здійснювати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стабільне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впровадження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генетичного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матеріалу</a:t>
            </a:r>
            <a:r>
              <a:rPr lang="ru-RU" sz="2200" i="1" dirty="0" smtClean="0"/>
              <a:t> в геном </a:t>
            </a:r>
            <a:r>
              <a:rPr lang="ru-RU" sz="2200" i="1" dirty="0" err="1" smtClean="0"/>
              <a:t>клітини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хазяїна</a:t>
            </a:r>
            <a:r>
              <a:rPr lang="ru-RU" sz="2200" i="1" dirty="0" smtClean="0"/>
              <a:t>, тому </a:t>
            </a:r>
            <a:r>
              <a:rPr lang="ru-RU" sz="2200" i="1" dirty="0" err="1" smtClean="0"/>
              <a:t>було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запропоновано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використовувати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їх</a:t>
            </a:r>
            <a:r>
              <a:rPr lang="ru-RU" sz="2200" i="1" dirty="0" smtClean="0"/>
              <a:t> як </a:t>
            </a:r>
            <a:r>
              <a:rPr lang="ru-RU" sz="2200" i="1" dirty="0" err="1" smtClean="0"/>
              <a:t>вектори</a:t>
            </a:r>
            <a:r>
              <a:rPr lang="ru-RU" sz="2200" i="1" dirty="0" smtClean="0"/>
              <a:t> для доставки </a:t>
            </a:r>
            <a:r>
              <a:rPr lang="ru-RU" sz="2200" i="1" dirty="0" err="1" smtClean="0"/>
              <a:t>бажаної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генетичної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інформації</a:t>
            </a:r>
            <a:r>
              <a:rPr lang="ru-RU" sz="2200" i="1" dirty="0" smtClean="0"/>
              <a:t> в геном </a:t>
            </a:r>
            <a:r>
              <a:rPr lang="ru-RU" sz="2200" i="1" dirty="0" err="1" smtClean="0"/>
              <a:t>клітин</a:t>
            </a:r>
            <a:r>
              <a:rPr lang="ru-RU" sz="2200" i="1" dirty="0" smtClean="0"/>
              <a:t>. </a:t>
            </a:r>
            <a:r>
              <a:rPr lang="ru-RU" sz="2200" i="1" dirty="0" err="1" smtClean="0"/>
              <a:t>Передбачалося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що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такі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вектори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можуть</a:t>
            </a:r>
            <a:r>
              <a:rPr lang="ru-RU" sz="2200" i="1" dirty="0" smtClean="0"/>
              <a:t> у </a:t>
            </a:r>
            <a:r>
              <a:rPr lang="ru-RU" sz="2200" i="1" dirty="0" err="1" smtClean="0"/>
              <a:t>разі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необхідності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поправляти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дефекти</a:t>
            </a:r>
            <a:r>
              <a:rPr lang="ru-RU" sz="2200" i="1" dirty="0" smtClean="0"/>
              <a:t> генома. </a:t>
            </a:r>
            <a:r>
              <a:rPr lang="ru-RU" sz="2200" i="1" dirty="0" err="1" smtClean="0"/>
              <a:t>Історично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генна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терапія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націлювалась</a:t>
            </a:r>
            <a:r>
              <a:rPr lang="ru-RU" sz="2200" i="1" dirty="0" smtClean="0"/>
              <a:t> на </a:t>
            </a:r>
            <a:r>
              <a:rPr lang="ru-RU" sz="2200" i="1" dirty="0" err="1" smtClean="0"/>
              <a:t>лікування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спадкових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генетичних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захворювань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проте</a:t>
            </a:r>
            <a:r>
              <a:rPr lang="ru-RU" sz="2200" i="1" dirty="0" smtClean="0"/>
              <a:t> поле </a:t>
            </a:r>
            <a:r>
              <a:rPr lang="ru-RU" sz="2200" i="1" dirty="0" err="1" smtClean="0"/>
              <a:t>її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застосування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принаймні</a:t>
            </a:r>
            <a:r>
              <a:rPr lang="ru-RU" sz="2200" i="1" dirty="0" smtClean="0"/>
              <a:t> теоретично, </a:t>
            </a:r>
            <a:r>
              <a:rPr lang="ru-RU" sz="2200" i="1" dirty="0" err="1" smtClean="0"/>
              <a:t>розширилося</a:t>
            </a:r>
            <a:r>
              <a:rPr lang="ru-RU" sz="2200" i="1" dirty="0" smtClean="0"/>
              <a:t>. В наш час[коли?] </a:t>
            </a:r>
            <a:r>
              <a:rPr lang="ru-RU" sz="2200" i="1" dirty="0" err="1" smtClean="0"/>
              <a:t>генну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терапію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розглядають</a:t>
            </a:r>
            <a:r>
              <a:rPr lang="ru-RU" sz="2200" i="1" dirty="0" smtClean="0"/>
              <a:t> як </a:t>
            </a:r>
            <a:r>
              <a:rPr lang="ru-RU" sz="2200" i="1" dirty="0" err="1" smtClean="0"/>
              <a:t>потенційно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універсальний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підхід</a:t>
            </a:r>
            <a:r>
              <a:rPr lang="ru-RU" sz="2200" i="1" dirty="0" smtClean="0"/>
              <a:t> до </a:t>
            </a:r>
            <a:r>
              <a:rPr lang="ru-RU" sz="2200" i="1" dirty="0" err="1" smtClean="0"/>
              <a:t>лікування</a:t>
            </a:r>
            <a:r>
              <a:rPr lang="ru-RU" sz="2200" i="1" dirty="0" smtClean="0"/>
              <a:t> широкого спектру </a:t>
            </a:r>
            <a:r>
              <a:rPr lang="ru-RU" sz="2200" i="1" dirty="0" err="1" smtClean="0"/>
              <a:t>захворювань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починаючи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від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спадкових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генетичних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закінчуючи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інфекційними</a:t>
            </a:r>
            <a:r>
              <a:rPr lang="ru-RU" sz="2200" i="1" dirty="0" smtClean="0"/>
              <a:t>.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068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генотерапії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64704"/>
            <a:ext cx="8784976" cy="55892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У </a:t>
            </a:r>
            <a:r>
              <a:rPr lang="ru-RU" dirty="0" smtClean="0"/>
              <a:t>1944 </a:t>
            </a:r>
            <a:r>
              <a:rPr lang="ru-RU" dirty="0" err="1" smtClean="0"/>
              <a:t>році</a:t>
            </a:r>
            <a:r>
              <a:rPr lang="ru-RU" dirty="0" smtClean="0"/>
              <a:t> Освальд </a:t>
            </a:r>
            <a:r>
              <a:rPr lang="ru-RU" dirty="0" err="1" smtClean="0"/>
              <a:t>Ейвері</a:t>
            </a:r>
            <a:r>
              <a:rPr lang="ru-RU" dirty="0" smtClean="0"/>
              <a:t> </a:t>
            </a:r>
            <a:r>
              <a:rPr lang="ru-RU" dirty="0" err="1" smtClean="0"/>
              <a:t>довів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ДНК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спадкової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а </a:t>
            </a:r>
            <a:r>
              <a:rPr lang="ru-RU" dirty="0" err="1" smtClean="0"/>
              <a:t>вже</a:t>
            </a:r>
            <a:r>
              <a:rPr lang="ru-RU" dirty="0" smtClean="0"/>
              <a:t> через 9 </a:t>
            </a:r>
            <a:r>
              <a:rPr lang="ru-RU" dirty="0" err="1" smtClean="0"/>
              <a:t>років</a:t>
            </a:r>
            <a:r>
              <a:rPr lang="ru-RU" dirty="0" smtClean="0"/>
              <a:t> Джеймс Уотсон та </a:t>
            </a:r>
            <a:r>
              <a:rPr lang="ru-RU" dirty="0" err="1" smtClean="0"/>
              <a:t>Френсіс</a:t>
            </a:r>
            <a:r>
              <a:rPr lang="ru-RU" dirty="0" smtClean="0"/>
              <a:t> </a:t>
            </a:r>
            <a:r>
              <a:rPr lang="ru-RU" dirty="0" err="1" smtClean="0"/>
              <a:t>Крік</a:t>
            </a:r>
            <a:r>
              <a:rPr lang="ru-RU" dirty="0" smtClean="0"/>
              <a:t> представили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першу модель </a:t>
            </a:r>
            <a:r>
              <a:rPr lang="ru-RU" dirty="0" err="1" smtClean="0"/>
              <a:t>молекули</a:t>
            </a:r>
            <a:r>
              <a:rPr lang="ru-RU" dirty="0" smtClean="0"/>
              <a:t> ДНК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подвійної</a:t>
            </a:r>
            <a:r>
              <a:rPr lang="ru-RU" dirty="0" smtClean="0"/>
              <a:t> </a:t>
            </a:r>
            <a:r>
              <a:rPr lang="ru-RU" dirty="0" err="1" smtClean="0"/>
              <a:t>спіралі</a:t>
            </a:r>
            <a:r>
              <a:rPr lang="ru-RU" dirty="0" smtClean="0"/>
              <a:t>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.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70-х </a:t>
            </a:r>
            <a:r>
              <a:rPr lang="ru-RU" dirty="0" err="1" smtClean="0"/>
              <a:t>і</a:t>
            </a:r>
            <a:r>
              <a:rPr lang="ru-RU" dirty="0" smtClean="0"/>
              <a:t> 80-х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, </a:t>
            </a:r>
            <a:r>
              <a:rPr lang="ru-RU" dirty="0" err="1" smtClean="0"/>
              <a:t>з’явилася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локалізувати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.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могли </a:t>
            </a:r>
            <a:r>
              <a:rPr lang="ru-RU" dirty="0" err="1" smtClean="0"/>
              <a:t>переносити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організму</a:t>
            </a:r>
            <a:r>
              <a:rPr lang="ru-RU" dirty="0" smtClean="0"/>
              <a:t> в </a:t>
            </a:r>
            <a:r>
              <a:rPr lang="ru-RU" dirty="0" err="1" smtClean="0"/>
              <a:t>інший</a:t>
            </a:r>
            <a:r>
              <a:rPr lang="ru-RU" dirty="0" smtClean="0"/>
              <a:t>, </a:t>
            </a:r>
            <a:r>
              <a:rPr lang="ru-RU" dirty="0" err="1" smtClean="0"/>
              <a:t>надаючи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Формальною </a:t>
            </a:r>
            <a:r>
              <a:rPr lang="ru-RU" dirty="0" smtClean="0"/>
              <a:t>датою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1972 </a:t>
            </a:r>
            <a:r>
              <a:rPr lang="ru-RU" dirty="0" err="1" smtClean="0"/>
              <a:t>рік</a:t>
            </a:r>
            <a:r>
              <a:rPr lang="ru-RU" dirty="0" smtClean="0"/>
              <a:t>, коли </a:t>
            </a:r>
            <a:r>
              <a:rPr lang="ru-RU" dirty="0" err="1" smtClean="0"/>
              <a:t>група</a:t>
            </a:r>
            <a:r>
              <a:rPr lang="ru-RU" dirty="0" smtClean="0"/>
              <a:t> П. Берга в США створила першу </a:t>
            </a:r>
            <a:r>
              <a:rPr lang="ru-RU" dirty="0" err="1" smtClean="0"/>
              <a:t>рекомбінанту</a:t>
            </a:r>
            <a:r>
              <a:rPr lang="ru-RU" dirty="0" smtClean="0"/>
              <a:t> ДНК </a:t>
            </a:r>
            <a:r>
              <a:rPr lang="en-US" dirty="0" smtClean="0"/>
              <a:t>in vitro,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 smtClean="0"/>
              <a:t>об’єднала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: </a:t>
            </a:r>
            <a:r>
              <a:rPr lang="ru-RU" dirty="0" err="1" smtClean="0"/>
              <a:t>повний</a:t>
            </a:r>
            <a:r>
              <a:rPr lang="ru-RU" dirty="0" smtClean="0"/>
              <a:t> геном онкогенного </a:t>
            </a:r>
            <a:r>
              <a:rPr lang="ru-RU" dirty="0" err="1" smtClean="0"/>
              <a:t>віруса</a:t>
            </a:r>
            <a:r>
              <a:rPr lang="ru-RU" dirty="0" smtClean="0"/>
              <a:t> </a:t>
            </a:r>
            <a:r>
              <a:rPr lang="ru-RU" dirty="0" err="1" smtClean="0"/>
              <a:t>мавп</a:t>
            </a:r>
            <a:r>
              <a:rPr lang="ru-RU" dirty="0" smtClean="0"/>
              <a:t> </a:t>
            </a:r>
            <a:r>
              <a:rPr lang="en-US" dirty="0" smtClean="0"/>
              <a:t>SV40, </a:t>
            </a:r>
            <a:r>
              <a:rPr lang="ru-RU" dirty="0" err="1" smtClean="0"/>
              <a:t>частину</a:t>
            </a:r>
            <a:r>
              <a:rPr lang="ru-RU" dirty="0" smtClean="0"/>
              <a:t> генома </a:t>
            </a:r>
            <a:r>
              <a:rPr lang="ru-RU" dirty="0" err="1" smtClean="0"/>
              <a:t>помірного</a:t>
            </a:r>
            <a:r>
              <a:rPr lang="ru-RU" dirty="0" smtClean="0"/>
              <a:t> </a:t>
            </a:r>
            <a:r>
              <a:rPr lang="ru-RU" dirty="0" err="1" smtClean="0"/>
              <a:t>бактеріофага</a:t>
            </a:r>
            <a:r>
              <a:rPr lang="ru-RU" dirty="0" smtClean="0"/>
              <a:t> 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галактозного</a:t>
            </a:r>
            <a:r>
              <a:rPr lang="ru-RU" dirty="0" smtClean="0"/>
              <a:t> оперона Е. </a:t>
            </a:r>
            <a:r>
              <a:rPr lang="en-US" dirty="0" smtClean="0"/>
              <a:t>coli. </a:t>
            </a:r>
            <a:r>
              <a:rPr lang="ru-RU" dirty="0" smtClean="0"/>
              <a:t>То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революція</a:t>
            </a:r>
            <a:r>
              <a:rPr lang="ru-RU" dirty="0" smtClean="0"/>
              <a:t>. </a:t>
            </a:r>
            <a:r>
              <a:rPr lang="ru-RU" dirty="0" err="1" smtClean="0"/>
              <a:t>Біологія</a:t>
            </a:r>
            <a:r>
              <a:rPr lang="ru-RU" dirty="0" smtClean="0"/>
              <a:t> як наука про складне завершила "</a:t>
            </a:r>
            <a:r>
              <a:rPr lang="ru-RU" dirty="0" err="1" smtClean="0"/>
              <a:t>інвентаризацію</a:t>
            </a:r>
            <a:r>
              <a:rPr lang="ru-RU" dirty="0" smtClean="0"/>
              <a:t>" — </a:t>
            </a:r>
            <a:r>
              <a:rPr lang="ru-RU" dirty="0" err="1" smtClean="0"/>
              <a:t>вивчення</a:t>
            </a:r>
            <a:r>
              <a:rPr lang="ru-RU" dirty="0" smtClean="0"/>
              <a:t> деталей,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жива </a:t>
            </a:r>
            <a:r>
              <a:rPr lang="ru-RU" dirty="0" err="1" smtClean="0"/>
              <a:t>клітина</a:t>
            </a:r>
            <a:r>
              <a:rPr lang="ru-RU" dirty="0" smtClean="0"/>
              <a:t>, </a:t>
            </a:r>
            <a:r>
              <a:rPr lang="ru-RU" dirty="0" err="1" smtClean="0"/>
              <a:t>організм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перетворилась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науки, яка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деталі</a:t>
            </a:r>
            <a:r>
              <a:rPr lang="ru-RU" dirty="0" smtClean="0"/>
              <a:t>, на науку, яка </a:t>
            </a:r>
            <a:r>
              <a:rPr lang="ru-RU" dirty="0" err="1" smtClean="0"/>
              <a:t>ресинтезує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деталей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2292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Історія</a:t>
            </a:r>
            <a:r>
              <a:rPr lang="ru-RU" b="1" dirty="0" smtClean="0"/>
              <a:t> </a:t>
            </a:r>
            <a:r>
              <a:rPr lang="ru-RU" b="1" dirty="0" err="1" smtClean="0"/>
              <a:t>питання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35611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для людей </a:t>
            </a:r>
            <a:r>
              <a:rPr lang="ru-RU" dirty="0" err="1" smtClean="0"/>
              <a:t>довгий</a:t>
            </a:r>
            <a:r>
              <a:rPr lang="ru-RU" dirty="0" smtClean="0"/>
              <a:t> час </a:t>
            </a:r>
            <a:r>
              <a:rPr lang="ru-RU" dirty="0" err="1" smtClean="0"/>
              <a:t>залишалось</a:t>
            </a:r>
            <a:r>
              <a:rPr lang="ru-RU" dirty="0" smtClean="0"/>
              <a:t> на перших </a:t>
            </a:r>
            <a:r>
              <a:rPr lang="ru-RU" dirty="0" err="1" smtClean="0"/>
              <a:t>шпальтах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гуманності</a:t>
            </a:r>
            <a:r>
              <a:rPr lang="ru-RU" dirty="0" smtClean="0"/>
              <a:t> та </a:t>
            </a:r>
            <a:r>
              <a:rPr lang="ru-RU" dirty="0" err="1" smtClean="0"/>
              <a:t>етичності</a:t>
            </a:r>
            <a:r>
              <a:rPr lang="ru-RU" dirty="0" smtClean="0"/>
              <a:t> не давало </a:t>
            </a:r>
            <a:r>
              <a:rPr lang="ru-RU" dirty="0" err="1" smtClean="0"/>
              <a:t>дозволу</a:t>
            </a:r>
            <a:r>
              <a:rPr lang="ru-RU" dirty="0" smtClean="0"/>
              <a:t> легко </a:t>
            </a:r>
            <a:r>
              <a:rPr lang="ru-RU" dirty="0" err="1" smtClean="0"/>
              <a:t>впровадити</a:t>
            </a:r>
            <a:r>
              <a:rPr lang="ru-RU" dirty="0" smtClean="0"/>
              <a:t> метод.</a:t>
            </a:r>
          </a:p>
          <a:p>
            <a:pPr>
              <a:buNone/>
            </a:pPr>
            <a:r>
              <a:rPr lang="ru-RU" dirty="0" smtClean="0"/>
              <a:t>    Та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змогли</a:t>
            </a:r>
            <a:r>
              <a:rPr lang="ru-RU" dirty="0" smtClean="0"/>
              <a:t> довести  </a:t>
            </a:r>
            <a:r>
              <a:rPr lang="ru-RU" dirty="0" err="1" smtClean="0"/>
              <a:t>необхідність</a:t>
            </a:r>
            <a:r>
              <a:rPr lang="ru-RU" dirty="0" smtClean="0"/>
              <a:t> та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методу.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редагувати</a:t>
            </a:r>
            <a:r>
              <a:rPr lang="ru-RU" dirty="0" smtClean="0"/>
              <a:t> ДНК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ембріону</a:t>
            </a:r>
            <a:r>
              <a:rPr lang="ru-RU" dirty="0" smtClean="0"/>
              <a:t> для </a:t>
            </a: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до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генотерапії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94928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Генна</a:t>
            </a:r>
            <a:r>
              <a:rPr lang="ru-RU" b="1" dirty="0" smtClean="0"/>
              <a:t> </a:t>
            </a:r>
            <a:r>
              <a:rPr lang="ru-RU" b="1" dirty="0" err="1" smtClean="0"/>
              <a:t>інженерія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endParaRPr lang="ru-RU" dirty="0"/>
          </a:p>
        </p:txBody>
      </p:sp>
      <p:pic>
        <p:nvPicPr>
          <p:cNvPr id="5122" name="Picture 2" descr="https://futurum.today/wp-content/uploads/2017/08/how-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9080"/>
            <a:ext cx="3742010" cy="2708920"/>
          </a:xfrm>
          <a:prstGeom prst="rect">
            <a:avLst/>
          </a:prstGeom>
          <a:noFill/>
        </p:spPr>
      </p:pic>
      <p:pic>
        <p:nvPicPr>
          <p:cNvPr id="5124" name="Picture 4" descr="https://futurum.today/wp-content/uploads/2017/08/maxresdefault-2-650x3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149080"/>
            <a:ext cx="4938806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805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вітамінів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"</a:t>
            </a:r>
            <a:r>
              <a:rPr lang="ru-RU" dirty="0" err="1" smtClean="0"/>
              <a:t>чистими</a:t>
            </a:r>
            <a:r>
              <a:rPr lang="ru-RU" dirty="0" smtClean="0"/>
              <a:t>" сортами.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розширити</a:t>
            </a:r>
            <a:r>
              <a:rPr lang="ru-RU" dirty="0" smtClean="0"/>
              <a:t> </a:t>
            </a:r>
            <a:r>
              <a:rPr lang="ru-RU" dirty="0" err="1" smtClean="0"/>
              <a:t>ареали</a:t>
            </a:r>
            <a:r>
              <a:rPr lang="ru-RU" dirty="0" smtClean="0"/>
              <a:t> </a:t>
            </a:r>
            <a:r>
              <a:rPr lang="ru-RU" dirty="0" err="1" smtClean="0"/>
              <a:t>посіву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пристосувавши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умов, таких як засуха </a:t>
            </a:r>
            <a:r>
              <a:rPr lang="ru-RU" dirty="0" err="1" smtClean="0"/>
              <a:t>і</a:t>
            </a:r>
            <a:r>
              <a:rPr lang="ru-RU" dirty="0" smtClean="0"/>
              <a:t> холод.</a:t>
            </a:r>
          </a:p>
          <a:p>
            <a:pPr>
              <a:buNone/>
            </a:pPr>
            <a:r>
              <a:rPr lang="ru-RU" dirty="0" smtClean="0"/>
              <a:t>      Шляхом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модифікацій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пестицидами та </a:t>
            </a:r>
            <a:r>
              <a:rPr lang="ru-RU" dirty="0" err="1" smtClean="0"/>
              <a:t>гербіцидами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гм-рослини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імунітет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шкідників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.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зміненим</a:t>
            </a:r>
            <a:r>
              <a:rPr lang="ru-RU" dirty="0" smtClean="0"/>
              <a:t> продуктам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лікувальних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. </a:t>
            </a:r>
            <a:r>
              <a:rPr lang="ru-RU" dirty="0" err="1" smtClean="0"/>
              <a:t>Їжу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гм-продуктів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дешевшою</a:t>
            </a:r>
            <a:r>
              <a:rPr lang="ru-RU" dirty="0" smtClean="0"/>
              <a:t>, </a:t>
            </a:r>
            <a:r>
              <a:rPr lang="ru-RU" dirty="0" err="1" smtClean="0"/>
              <a:t>смачнішою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вибагливою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умов </a:t>
            </a:r>
            <a:r>
              <a:rPr lang="ru-RU" dirty="0" err="1" smtClean="0"/>
              <a:t>зберігання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Кардинально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катастрофічну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лісами</a:t>
            </a:r>
            <a:r>
              <a:rPr lang="ru-RU" dirty="0" smtClean="0"/>
              <a:t> – </a:t>
            </a:r>
            <a:r>
              <a:rPr lang="ru-RU" dirty="0" err="1" smtClean="0"/>
              <a:t>легенями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буде </a:t>
            </a:r>
            <a:r>
              <a:rPr lang="ru-RU" dirty="0" err="1" smtClean="0"/>
              <a:t>вирощувати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меншими</a:t>
            </a:r>
            <a:r>
              <a:rPr lang="ru-RU" dirty="0" smtClean="0"/>
              <a:t> затратами. Деревина стане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доступнішою</a:t>
            </a:r>
            <a:r>
              <a:rPr lang="ru-RU" dirty="0" smtClean="0"/>
              <a:t>: </a:t>
            </a:r>
            <a:r>
              <a:rPr lang="ru-RU" dirty="0" err="1" smtClean="0"/>
              <a:t>створюватимуться</a:t>
            </a:r>
            <a:r>
              <a:rPr lang="ru-RU" dirty="0" smtClean="0"/>
              <a:t> </a:t>
            </a:r>
            <a:r>
              <a:rPr lang="ru-RU" dirty="0" err="1" smtClean="0"/>
              <a:t>плантації</a:t>
            </a:r>
            <a:r>
              <a:rPr lang="ru-RU" dirty="0" smtClean="0"/>
              <a:t> </a:t>
            </a:r>
            <a:r>
              <a:rPr lang="ru-RU" dirty="0" err="1" smtClean="0"/>
              <a:t>швидкоростучих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стійких</a:t>
            </a:r>
            <a:r>
              <a:rPr lang="ru-RU" dirty="0" smtClean="0"/>
              <a:t> до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гербіцидів</a:t>
            </a:r>
            <a:r>
              <a:rPr lang="ru-RU" dirty="0" smtClean="0"/>
              <a:t> монокультур,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матимуть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66936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Переваги</a:t>
            </a:r>
            <a:r>
              <a:rPr lang="ru-RU" b="1" dirty="0" smtClean="0"/>
              <a:t> </a:t>
            </a:r>
            <a:r>
              <a:rPr lang="ru-RU" b="1" dirty="0" err="1" smtClean="0"/>
              <a:t>генної</a:t>
            </a:r>
            <a:r>
              <a:rPr lang="ru-RU" b="1" dirty="0" smtClean="0"/>
              <a:t> </a:t>
            </a:r>
            <a:r>
              <a:rPr lang="ru-RU" b="1" dirty="0" err="1" smtClean="0"/>
              <a:t>інженерії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610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Презентація на тему: “Генотерапія та її перспективи”</vt:lpstr>
      <vt:lpstr>План</vt:lpstr>
      <vt:lpstr>Генотерапія</vt:lpstr>
      <vt:lpstr>Генна інженерія</vt:lpstr>
      <vt:lpstr>Методи генотерапії</vt:lpstr>
      <vt:lpstr>Розвиток концепції генотерапії</vt:lpstr>
      <vt:lpstr>Історія питання</vt:lpstr>
      <vt:lpstr>Генна інженерія людини</vt:lpstr>
      <vt:lpstr>Переваги генної інженерії</vt:lpstr>
      <vt:lpstr>CRISPR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“Генотерапія та її перспективи”</dc:title>
  <dc:creator>Пользователь</dc:creator>
  <cp:lastModifiedBy>Пользователь</cp:lastModifiedBy>
  <cp:revision>7</cp:revision>
  <dcterms:created xsi:type="dcterms:W3CDTF">2019-04-18T16:23:08Z</dcterms:created>
  <dcterms:modified xsi:type="dcterms:W3CDTF">2019-04-18T17:24:13Z</dcterms:modified>
</cp:coreProperties>
</file>