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Default Extension="jpeg" ContentType="image/jpeg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2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3" r:id="rId8"/>
    <p:sldId id="264" r:id="rId9"/>
    <p:sldId id="265" r:id="rId10"/>
  </p:sldIdLst>
  <p:sldSz cx="9144000" cy="6858000" type="screen4x3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howOutlineIcons="0">
    <p:restoredLeft sz="15620"/>
    <p:restoredTop sz="94660"/>
  </p:normalViewPr>
  <p:slideViewPr>
    <p:cSldViewPr>
      <p:cViewPr varScale="1">
        <p:scale>
          <a:sx n="72" d="100"/>
          <a:sy n="72" d="100"/>
        </p:scale>
        <p:origin x="-1104" y="-10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presProps" Target="presProps.xml"/><Relationship Id="rId5" Type="http://schemas.openxmlformats.org/officeDocument/2006/relationships/slide" Target="slides/slide4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Титульный слайд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Прямоугольник 14"/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9" name="Прямоугольник 18"/>
          <p:cNvSpPr>
            <a:spLocks noChangeArrowheads="1"/>
          </p:cNvSpPr>
          <p:nvPr/>
        </p:nvSpPr>
        <p:spPr bwMode="white">
          <a:xfrm>
            <a:off x="8991600" y="3048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8" name="Прямоугольник 17"/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6" name="Прямоугольник 15"/>
          <p:cNvSpPr>
            <a:spLocks noChangeArrowheads="1"/>
          </p:cNvSpPr>
          <p:nvPr/>
        </p:nvSpPr>
        <p:spPr bwMode="white">
          <a:xfrm>
            <a:off x="0" y="0"/>
            <a:ext cx="9144000" cy="25146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2" name="Прямоугольник 11"/>
          <p:cNvSpPr>
            <a:spLocks noChangeArrowheads="1"/>
          </p:cNvSpPr>
          <p:nvPr/>
        </p:nvSpPr>
        <p:spPr bwMode="auto">
          <a:xfrm>
            <a:off x="146304" y="6391656"/>
            <a:ext cx="8833104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9" name="Подзаголовок 8"/>
          <p:cNvSpPr>
            <a:spLocks noGrp="1"/>
          </p:cNvSpPr>
          <p:nvPr>
            <p:ph type="subTitle" idx="1"/>
          </p:nvPr>
        </p:nvSpPr>
        <p:spPr>
          <a:xfrm>
            <a:off x="1371600" y="2819400"/>
            <a:ext cx="6400800" cy="1752600"/>
          </a:xfrm>
        </p:spPr>
        <p:txBody>
          <a:bodyPr/>
          <a:lstStyle>
            <a:lvl1pPr marL="0" indent="0" algn="ctr">
              <a:buNone/>
              <a:defRPr sz="1600" b="1" cap="all" spc="250" baseline="0">
                <a:solidFill>
                  <a:schemeClr val="tx2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ru-RU" smtClean="0"/>
              <a:t>Образец подзаголовка</a:t>
            </a:r>
            <a:endParaRPr kumimoji="0" lang="en-US"/>
          </a:p>
        </p:txBody>
      </p:sp>
      <p:sp>
        <p:nvSpPr>
          <p:cNvPr id="28" name="Дата 27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42EF97-1D6E-43C9-9FC0-EBBDCD23C485}" type="datetimeFigureOut">
              <a:rPr lang="ru-RU" smtClean="0"/>
              <a:t>12.02.2019</a:t>
            </a:fld>
            <a:endParaRPr lang="ru-RU"/>
          </a:p>
        </p:txBody>
      </p:sp>
      <p:sp>
        <p:nvSpPr>
          <p:cNvPr id="17" name="Нижний колонтитул 16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Прямая соединительная линия 6"/>
          <p:cNvSpPr>
            <a:spLocks noChangeShapeType="1"/>
          </p:cNvSpPr>
          <p:nvPr/>
        </p:nvSpPr>
        <p:spPr bwMode="auto">
          <a:xfrm>
            <a:off x="155448" y="2420112"/>
            <a:ext cx="8833104" cy="0"/>
          </a:xfrm>
          <a:prstGeom prst="line">
            <a:avLst/>
          </a:prstGeom>
          <a:noFill/>
          <a:ln w="11430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0" name="Прямоугольник 9"/>
          <p:cNvSpPr>
            <a:spLocks noChangeArrowheads="1"/>
          </p:cNvSpPr>
          <p:nvPr/>
        </p:nvSpPr>
        <p:spPr bwMode="auto">
          <a:xfrm>
            <a:off x="152400" y="152400"/>
            <a:ext cx="8833104" cy="6547104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13" name="Овал 12"/>
          <p:cNvSpPr/>
          <p:nvPr/>
        </p:nvSpPr>
        <p:spPr>
          <a:xfrm>
            <a:off x="4267200" y="2115312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4" name="Овал 13"/>
          <p:cNvSpPr/>
          <p:nvPr/>
        </p:nvSpPr>
        <p:spPr>
          <a:xfrm>
            <a:off x="4361688" y="2209800"/>
            <a:ext cx="420624" cy="420624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9" name="Номер слайда 28"/>
          <p:cNvSpPr>
            <a:spLocks noGrp="1"/>
          </p:cNvSpPr>
          <p:nvPr>
            <p:ph type="sldNum" sz="quarter" idx="12"/>
          </p:nvPr>
        </p:nvSpPr>
        <p:spPr>
          <a:xfrm>
            <a:off x="4343400" y="2199450"/>
            <a:ext cx="457200" cy="441325"/>
          </a:xfrm>
        </p:spPr>
        <p:txBody>
          <a:bodyPr/>
          <a:lstStyle>
            <a:lvl1pPr>
              <a:defRPr>
                <a:solidFill>
                  <a:schemeClr val="accent3">
                    <a:shade val="75000"/>
                  </a:schemeClr>
                </a:solidFill>
              </a:defRPr>
            </a:lvl1pPr>
          </a:lstStyle>
          <a:p>
            <a:fld id="{55E588CD-ABB6-47A6-BD80-1FA58DBDC196}" type="slidenum">
              <a:rPr lang="ru-RU" smtClean="0"/>
              <a:t>‹#›</a:t>
            </a:fld>
            <a:endParaRPr lang="ru-RU"/>
          </a:p>
        </p:txBody>
      </p:sp>
      <p:sp>
        <p:nvSpPr>
          <p:cNvPr id="8" name="Заголовок 7"/>
          <p:cNvSpPr>
            <a:spLocks noGrp="1"/>
          </p:cNvSpPr>
          <p:nvPr>
            <p:ph type="ctrTitle"/>
          </p:nvPr>
        </p:nvSpPr>
        <p:spPr>
          <a:xfrm>
            <a:off x="685800" y="381000"/>
            <a:ext cx="7772400" cy="1752600"/>
          </a:xfrm>
        </p:spPr>
        <p:txBody>
          <a:bodyPr anchor="b"/>
          <a:lstStyle>
            <a:lvl1pPr>
              <a:defRPr sz="4200">
                <a:solidFill>
                  <a:schemeClr val="accent1"/>
                </a:solidFill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>
                <a:solidFill>
                  <a:schemeClr val="accent3">
                    <a:shade val="75000"/>
                  </a:schemeClr>
                </a:solidFill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42EF97-1D6E-43C9-9FC0-EBBDCD23C485}" type="datetimeFigureOut">
              <a:rPr lang="ru-RU" smtClean="0"/>
              <a:t>12.02.2019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>
          <a:xfrm>
            <a:off x="4361688" y="1026372"/>
            <a:ext cx="457200" cy="441325"/>
          </a:xfrm>
        </p:spPr>
        <p:txBody>
          <a:bodyPr/>
          <a:lstStyle/>
          <a:p>
            <a:fld id="{55E588CD-ABB6-47A6-BD80-1FA58DBDC196}" type="slidenum">
              <a:rPr lang="ru-RU" smtClean="0"/>
              <a:t>‹#›</a:t>
            </a:fld>
            <a:endParaRPr lang="ru-RU"/>
          </a:p>
        </p:txBody>
      </p:sp>
      <p:sp>
        <p:nvSpPr>
          <p:cNvPr id="8" name="Содержимое 7"/>
          <p:cNvSpPr>
            <a:spLocks noGrp="1"/>
          </p:cNvSpPr>
          <p:nvPr>
            <p:ph sz="quarter" idx="1"/>
          </p:nvPr>
        </p:nvSpPr>
        <p:spPr>
          <a:xfrm>
            <a:off x="301752" y="1527048"/>
            <a:ext cx="8503920" cy="4572000"/>
          </a:xfrm>
        </p:spPr>
        <p:txBody>
          <a:bodyPr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Заголовок раздела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Прямоугольник 16"/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5" name="Прямоугольник 14"/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6" name="Прямоугольник 15"/>
          <p:cNvSpPr>
            <a:spLocks noChangeArrowheads="1"/>
          </p:cNvSpPr>
          <p:nvPr/>
        </p:nvSpPr>
        <p:spPr bwMode="white">
          <a:xfrm>
            <a:off x="0" y="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8" name="Прямоугольник 17"/>
          <p:cNvSpPr>
            <a:spLocks noChangeArrowheads="1"/>
          </p:cNvSpPr>
          <p:nvPr/>
        </p:nvSpPr>
        <p:spPr bwMode="white">
          <a:xfrm>
            <a:off x="8991600" y="1905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9" name="Прямоугольник 18"/>
          <p:cNvSpPr>
            <a:spLocks noChangeArrowheads="1"/>
          </p:cNvSpPr>
          <p:nvPr/>
        </p:nvSpPr>
        <p:spPr bwMode="white">
          <a:xfrm>
            <a:off x="152400" y="2286000"/>
            <a:ext cx="8833104" cy="3048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2" name="Прямоугольник 11"/>
          <p:cNvSpPr>
            <a:spLocks noChangeArrowheads="1"/>
          </p:cNvSpPr>
          <p:nvPr/>
        </p:nvSpPr>
        <p:spPr bwMode="auto">
          <a:xfrm>
            <a:off x="155448" y="142352"/>
            <a:ext cx="8833104" cy="2139696"/>
          </a:xfrm>
          <a:prstGeom prst="rect">
            <a:avLst/>
          </a:prstGeom>
          <a:solidFill>
            <a:schemeClr val="accent1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1368426" y="2743200"/>
            <a:ext cx="6480174" cy="1673225"/>
          </a:xfrm>
        </p:spPr>
        <p:txBody>
          <a:bodyPr anchor="t"/>
          <a:lstStyle>
            <a:lvl1pPr marL="0" indent="0" algn="ctr">
              <a:buNone/>
              <a:defRPr sz="1600" b="1" cap="all" spc="250" baseline="0">
                <a:solidFill>
                  <a:schemeClr val="tx2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13" name="Прямоугольник 12"/>
          <p:cNvSpPr>
            <a:spLocks noChangeArrowheads="1"/>
          </p:cNvSpPr>
          <p:nvPr/>
        </p:nvSpPr>
        <p:spPr bwMode="auto">
          <a:xfrm>
            <a:off x="146304" y="6391656"/>
            <a:ext cx="8833104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4" name="Прямоугольник 13"/>
          <p:cNvSpPr>
            <a:spLocks noChangeArrowheads="1"/>
          </p:cNvSpPr>
          <p:nvPr/>
        </p:nvSpPr>
        <p:spPr bwMode="auto">
          <a:xfrm>
            <a:off x="152400" y="152400"/>
            <a:ext cx="8833104" cy="6547104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42EF97-1D6E-43C9-9FC0-EBBDCD23C485}" type="datetimeFigureOut">
              <a:rPr lang="ru-RU" smtClean="0"/>
              <a:t>12.02.2019</a:t>
            </a:fld>
            <a:endParaRPr lang="ru-RU"/>
          </a:p>
        </p:txBody>
      </p:sp>
      <p:sp>
        <p:nvSpPr>
          <p:cNvPr id="8" name="Прямая соединительная линия 7"/>
          <p:cNvSpPr>
            <a:spLocks noChangeShapeType="1"/>
          </p:cNvSpPr>
          <p:nvPr/>
        </p:nvSpPr>
        <p:spPr bwMode="auto">
          <a:xfrm>
            <a:off x="152400" y="2438400"/>
            <a:ext cx="8833104" cy="0"/>
          </a:xfrm>
          <a:prstGeom prst="line">
            <a:avLst/>
          </a:prstGeom>
          <a:noFill/>
          <a:ln w="11430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0" name="Овал 9"/>
          <p:cNvSpPr/>
          <p:nvPr/>
        </p:nvSpPr>
        <p:spPr>
          <a:xfrm>
            <a:off x="4267200" y="2115312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1" name="Овал 10"/>
          <p:cNvSpPr/>
          <p:nvPr/>
        </p:nvSpPr>
        <p:spPr>
          <a:xfrm>
            <a:off x="4361688" y="2209800"/>
            <a:ext cx="420624" cy="420624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>
          <a:xfrm>
            <a:off x="4343400" y="2199450"/>
            <a:ext cx="457200" cy="441325"/>
          </a:xfrm>
        </p:spPr>
        <p:txBody>
          <a:bodyPr/>
          <a:lstStyle>
            <a:lvl1pPr>
              <a:defRPr>
                <a:solidFill>
                  <a:schemeClr val="accent3">
                    <a:shade val="75000"/>
                  </a:schemeClr>
                </a:solidFill>
              </a:defRPr>
            </a:lvl1pPr>
          </a:lstStyle>
          <a:p>
            <a:fld id="{55E588CD-ABB6-47A6-BD80-1FA58DBDC196}" type="slidenum">
              <a:rPr lang="ru-RU" smtClean="0"/>
              <a:t>‹#›</a:t>
            </a:fld>
            <a:endParaRPr lang="ru-RU"/>
          </a:p>
        </p:txBody>
      </p:sp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22313" y="533400"/>
            <a:ext cx="7772400" cy="1524000"/>
          </a:xfrm>
        </p:spPr>
        <p:txBody>
          <a:bodyPr anchor="b"/>
          <a:lstStyle>
            <a:lvl1pPr algn="ctr">
              <a:buNone/>
              <a:defRPr sz="4200" b="0" cap="none" baseline="0">
                <a:solidFill>
                  <a:srgbClr val="FFFFFF"/>
                </a:solidFill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301752" y="228600"/>
            <a:ext cx="8534400" cy="758952"/>
          </a:xfrm>
        </p:spPr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>
          <a:xfrm>
            <a:off x="5791200" y="6409944"/>
            <a:ext cx="3044952" cy="365760"/>
          </a:xfrm>
        </p:spPr>
        <p:txBody>
          <a:bodyPr/>
          <a:lstStyle/>
          <a:p>
            <a:fld id="{E842EF97-1D6E-43C9-9FC0-EBBDCD23C485}" type="datetimeFigureOut">
              <a:rPr lang="ru-RU" smtClean="0"/>
              <a:t>12.02.2019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E588CD-ABB6-47A6-BD80-1FA58DBDC196}" type="slidenum">
              <a:rPr lang="ru-RU" smtClean="0"/>
              <a:t>‹#›</a:t>
            </a:fld>
            <a:endParaRPr lang="ru-RU"/>
          </a:p>
        </p:txBody>
      </p:sp>
      <p:sp>
        <p:nvSpPr>
          <p:cNvPr id="8" name="Прямая соединительная линия 7"/>
          <p:cNvSpPr>
            <a:spLocks noChangeShapeType="1"/>
          </p:cNvSpPr>
          <p:nvPr/>
        </p:nvSpPr>
        <p:spPr bwMode="auto">
          <a:xfrm flipV="1">
            <a:off x="4563080" y="1575652"/>
            <a:ext cx="8921" cy="4819557"/>
          </a:xfrm>
          <a:prstGeom prst="line">
            <a:avLst/>
          </a:prstGeom>
          <a:noFill/>
          <a:ln w="9525" cap="flat" cmpd="sng" algn="ctr">
            <a:solidFill>
              <a:schemeClr val="tx2"/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0" name="Содержимое 9"/>
          <p:cNvSpPr>
            <a:spLocks noGrp="1"/>
          </p:cNvSpPr>
          <p:nvPr>
            <p:ph sz="half" idx="1"/>
          </p:nvPr>
        </p:nvSpPr>
        <p:spPr>
          <a:xfrm>
            <a:off x="301752" y="1371600"/>
            <a:ext cx="4038600" cy="4681728"/>
          </a:xfrm>
        </p:spPr>
        <p:txBody>
          <a:bodyPr/>
          <a:lstStyle>
            <a:lvl1pPr>
              <a:defRPr sz="2500"/>
            </a:lvl1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12" name="Содержимое 11"/>
          <p:cNvSpPr>
            <a:spLocks noGrp="1"/>
          </p:cNvSpPr>
          <p:nvPr>
            <p:ph sz="half" idx="2"/>
          </p:nvPr>
        </p:nvSpPr>
        <p:spPr>
          <a:xfrm>
            <a:off x="4800600" y="1371600"/>
            <a:ext cx="4038600" cy="4681728"/>
          </a:xfrm>
        </p:spPr>
        <p:txBody>
          <a:bodyPr/>
          <a:lstStyle>
            <a:lvl1pPr>
              <a:defRPr sz="2500"/>
            </a:lvl1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Сравнение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Прямая соединительная линия 9"/>
          <p:cNvSpPr>
            <a:spLocks noChangeShapeType="1"/>
          </p:cNvSpPr>
          <p:nvPr/>
        </p:nvSpPr>
        <p:spPr bwMode="auto">
          <a:xfrm flipV="1">
            <a:off x="4572000" y="2200275"/>
            <a:ext cx="0" cy="4187952"/>
          </a:xfrm>
          <a:prstGeom prst="line">
            <a:avLst/>
          </a:prstGeom>
          <a:noFill/>
          <a:ln w="9525" cap="flat" cmpd="sng" algn="ctr">
            <a:solidFill>
              <a:schemeClr val="tx2"/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20" name="Прямоугольник 19"/>
          <p:cNvSpPr>
            <a:spLocks noChangeArrowheads="1"/>
          </p:cNvSpPr>
          <p:nvPr/>
        </p:nvSpPr>
        <p:spPr bwMode="white">
          <a:xfrm>
            <a:off x="0" y="0"/>
            <a:ext cx="9144000" cy="14478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9" name="Прямоугольник 18"/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21" name="Прямоугольник 20"/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22" name="Прямоугольник 21"/>
          <p:cNvSpPr>
            <a:spLocks noChangeArrowheads="1"/>
          </p:cNvSpPr>
          <p:nvPr/>
        </p:nvSpPr>
        <p:spPr bwMode="white">
          <a:xfrm>
            <a:off x="899160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1" name="Прямоугольник 10"/>
          <p:cNvSpPr/>
          <p:nvPr/>
        </p:nvSpPr>
        <p:spPr>
          <a:xfrm>
            <a:off x="152400" y="1371600"/>
            <a:ext cx="8833104" cy="914400"/>
          </a:xfrm>
          <a:prstGeom prst="rect">
            <a:avLst/>
          </a:prstGeom>
          <a:solidFill>
            <a:schemeClr val="accent1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3" name="Прямоугольник 12"/>
          <p:cNvSpPr>
            <a:spLocks noChangeArrowheads="1"/>
          </p:cNvSpPr>
          <p:nvPr/>
        </p:nvSpPr>
        <p:spPr bwMode="auto">
          <a:xfrm>
            <a:off x="145923" y="6391656"/>
            <a:ext cx="8833104" cy="310896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301752" y="1524000"/>
            <a:ext cx="4040188" cy="732974"/>
          </a:xfrm>
          <a:noFill/>
          <a:ln w="15875" cap="rnd" cmpd="sng" algn="ctr">
            <a:noFill/>
            <a:prstDash val="solid"/>
          </a:ln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>
            <a:noAutofit/>
          </a:bodyPr>
          <a:lstStyle>
            <a:lvl1pPr marL="0" indent="0">
              <a:buNone/>
              <a:defRPr lang="en-US" sz="2200" b="1" dirty="0" smtClean="0">
                <a:solidFill>
                  <a:srgbClr val="FFFFFF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Текст 3"/>
          <p:cNvSpPr>
            <a:spLocks noGrp="1"/>
          </p:cNvSpPr>
          <p:nvPr>
            <p:ph type="body" sz="half" idx="3"/>
          </p:nvPr>
        </p:nvSpPr>
        <p:spPr>
          <a:xfrm>
            <a:off x="4791330" y="1524000"/>
            <a:ext cx="4041775" cy="731520"/>
          </a:xfrm>
          <a:noFill/>
          <a:ln w="15875" cap="rnd" cmpd="sng" algn="ctr">
            <a:noFill/>
            <a:prstDash val="solid"/>
          </a:ln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minor">
            <a:schemeClr val="lt1"/>
          </a:fontRef>
        </p:style>
        <p:txBody>
          <a:bodyPr anchor="ctr">
            <a:noAutofit/>
          </a:bodyPr>
          <a:lstStyle>
            <a:lvl1pPr marL="0" indent="0">
              <a:buNone/>
              <a:defRPr sz="2200" b="1"/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42EF97-1D6E-43C9-9FC0-EBBDCD23C485}" type="datetimeFigureOut">
              <a:rPr lang="ru-RU" smtClean="0"/>
              <a:t>12.02.2019</a:t>
            </a:fld>
            <a:endParaRPr lang="ru-RU"/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>
          <a:xfrm>
            <a:off x="304800" y="6409944"/>
            <a:ext cx="3581400" cy="365760"/>
          </a:xfrm>
        </p:spPr>
        <p:txBody>
          <a:bodyPr/>
          <a:lstStyle/>
          <a:p>
            <a:endParaRPr lang="ru-RU"/>
          </a:p>
        </p:txBody>
      </p:sp>
      <p:sp>
        <p:nvSpPr>
          <p:cNvPr id="15" name="Прямая соединительная линия 14"/>
          <p:cNvSpPr>
            <a:spLocks noChangeShapeType="1"/>
          </p:cNvSpPr>
          <p:nvPr/>
        </p:nvSpPr>
        <p:spPr bwMode="auto">
          <a:xfrm>
            <a:off x="152400" y="1280160"/>
            <a:ext cx="8833104" cy="0"/>
          </a:xfrm>
          <a:prstGeom prst="line">
            <a:avLst/>
          </a:prstGeom>
          <a:noFill/>
          <a:ln w="11430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8" name="Прямоугольник 17"/>
          <p:cNvSpPr>
            <a:spLocks noChangeArrowheads="1"/>
          </p:cNvSpPr>
          <p:nvPr/>
        </p:nvSpPr>
        <p:spPr bwMode="auto">
          <a:xfrm>
            <a:off x="152400" y="155448"/>
            <a:ext cx="8833104" cy="6547104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24" name="Содержимое 23"/>
          <p:cNvSpPr>
            <a:spLocks noGrp="1"/>
          </p:cNvSpPr>
          <p:nvPr>
            <p:ph sz="quarter" idx="2"/>
          </p:nvPr>
        </p:nvSpPr>
        <p:spPr>
          <a:xfrm>
            <a:off x="301752" y="2471383"/>
            <a:ext cx="4041648" cy="3818404"/>
          </a:xfrm>
        </p:spPr>
        <p:txBody>
          <a:bodyPr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26" name="Содержимое 25"/>
          <p:cNvSpPr>
            <a:spLocks noGrp="1"/>
          </p:cNvSpPr>
          <p:nvPr>
            <p:ph sz="quarter" idx="4"/>
          </p:nvPr>
        </p:nvSpPr>
        <p:spPr>
          <a:xfrm>
            <a:off x="4800600" y="2471383"/>
            <a:ext cx="4038600" cy="3822192"/>
          </a:xfrm>
        </p:spPr>
        <p:txBody>
          <a:bodyPr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25" name="Овал 24"/>
          <p:cNvSpPr/>
          <p:nvPr/>
        </p:nvSpPr>
        <p:spPr>
          <a:xfrm>
            <a:off x="4267200" y="956036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7" name="Овал 26"/>
          <p:cNvSpPr/>
          <p:nvPr/>
        </p:nvSpPr>
        <p:spPr>
          <a:xfrm>
            <a:off x="4361688" y="1050524"/>
            <a:ext cx="420624" cy="420624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>
          <a:xfrm>
            <a:off x="4343400" y="1042416"/>
            <a:ext cx="457200" cy="441325"/>
          </a:xfrm>
        </p:spPr>
        <p:txBody>
          <a:bodyPr/>
          <a:lstStyle>
            <a:lvl1pPr algn="ctr">
              <a:defRPr/>
            </a:lvl1pPr>
          </a:lstStyle>
          <a:p>
            <a:fld id="{55E588CD-ABB6-47A6-BD80-1FA58DBDC196}" type="slidenum">
              <a:rPr lang="ru-RU" smtClean="0"/>
              <a:t>‹#›</a:t>
            </a:fld>
            <a:endParaRPr lang="ru-RU"/>
          </a:p>
        </p:txBody>
      </p:sp>
      <p:sp>
        <p:nvSpPr>
          <p:cNvPr id="23" name="Заголовок 22"/>
          <p:cNvSpPr>
            <a:spLocks noGrp="1"/>
          </p:cNvSpPr>
          <p:nvPr>
            <p:ph type="title"/>
          </p:nvPr>
        </p:nvSpPr>
        <p:spPr/>
        <p:txBody>
          <a:bodyPr rtlCol="0" anchor="b" anchorCtr="0"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42EF97-1D6E-43C9-9FC0-EBBDCD23C485}" type="datetimeFigureOut">
              <a:rPr lang="ru-RU" smtClean="0"/>
              <a:t>12.02.2019</a:t>
            </a:fld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>
          <a:xfrm>
            <a:off x="4343400" y="1036020"/>
            <a:ext cx="457200" cy="441325"/>
          </a:xfrm>
        </p:spPr>
        <p:txBody>
          <a:bodyPr/>
          <a:lstStyle/>
          <a:p>
            <a:fld id="{55E588CD-ABB6-47A6-BD80-1FA58DBDC196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Прямоугольник 6"/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8" name="Прямоугольник 7"/>
          <p:cNvSpPr>
            <a:spLocks noChangeArrowheads="1"/>
          </p:cNvSpPr>
          <p:nvPr/>
        </p:nvSpPr>
        <p:spPr bwMode="white">
          <a:xfrm>
            <a:off x="0" y="0"/>
            <a:ext cx="9144000" cy="155448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0" name="Прямоугольник 9"/>
          <p:cNvSpPr>
            <a:spLocks noChangeArrowheads="1"/>
          </p:cNvSpPr>
          <p:nvPr/>
        </p:nvSpPr>
        <p:spPr bwMode="white">
          <a:xfrm>
            <a:off x="899160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9" name="Прямоугольник 8"/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5" name="Прямоугольник 4"/>
          <p:cNvSpPr>
            <a:spLocks noChangeArrowheads="1"/>
          </p:cNvSpPr>
          <p:nvPr/>
        </p:nvSpPr>
        <p:spPr bwMode="auto">
          <a:xfrm>
            <a:off x="146304" y="6391656"/>
            <a:ext cx="8833104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6" name="Прямоугольник 5"/>
          <p:cNvSpPr>
            <a:spLocks noChangeArrowheads="1"/>
          </p:cNvSpPr>
          <p:nvPr/>
        </p:nvSpPr>
        <p:spPr bwMode="auto">
          <a:xfrm>
            <a:off x="152400" y="158496"/>
            <a:ext cx="8833104" cy="6547104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42EF97-1D6E-43C9-9FC0-EBBDCD23C485}" type="datetimeFigureOut">
              <a:rPr lang="ru-RU" smtClean="0"/>
              <a:t>12.02.2019</a:t>
            </a:fld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>
          <a:xfrm>
            <a:off x="4267200" y="6324600"/>
            <a:ext cx="609600" cy="441324"/>
          </a:xfrm>
        </p:spPr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fld id="{55E588CD-ABB6-47A6-BD80-1FA58DBDC196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Объект с подписью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" name="Прямоугольник 18"/>
          <p:cNvSpPr>
            <a:spLocks noChangeArrowheads="1"/>
          </p:cNvSpPr>
          <p:nvPr/>
        </p:nvSpPr>
        <p:spPr bwMode="auto">
          <a:xfrm>
            <a:off x="152400" y="152400"/>
            <a:ext cx="8833104" cy="304800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5" name="Прямоугольник 14"/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8" name="Прямоугольник 17"/>
          <p:cNvSpPr>
            <a:spLocks noChangeArrowheads="1"/>
          </p:cNvSpPr>
          <p:nvPr/>
        </p:nvSpPr>
        <p:spPr bwMode="white">
          <a:xfrm>
            <a:off x="899160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6" name="Прямоугольник 15"/>
          <p:cNvSpPr>
            <a:spLocks noChangeArrowheads="1"/>
          </p:cNvSpPr>
          <p:nvPr/>
        </p:nvSpPr>
        <p:spPr bwMode="white">
          <a:xfrm>
            <a:off x="0" y="0"/>
            <a:ext cx="9144000" cy="118872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7" name="Прямоугольник 16"/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3" name="Прямоугольник 12"/>
          <p:cNvSpPr/>
          <p:nvPr/>
        </p:nvSpPr>
        <p:spPr>
          <a:xfrm>
            <a:off x="152400" y="609600"/>
            <a:ext cx="2743200" cy="5867400"/>
          </a:xfrm>
          <a:prstGeom prst="rect">
            <a:avLst/>
          </a:prstGeom>
          <a:solidFill>
            <a:schemeClr val="accent1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381000" y="914400"/>
            <a:ext cx="2362200" cy="990600"/>
          </a:xfrm>
        </p:spPr>
        <p:txBody>
          <a:bodyPr anchor="b">
            <a:noAutofit/>
          </a:bodyPr>
          <a:lstStyle>
            <a:lvl1pPr algn="l">
              <a:buNone/>
              <a:defRPr sz="2200" b="1">
                <a:solidFill>
                  <a:srgbClr val="FFFFFF"/>
                </a:solidFill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2"/>
          </p:nvPr>
        </p:nvSpPr>
        <p:spPr>
          <a:xfrm>
            <a:off x="381000" y="1981200"/>
            <a:ext cx="2362200" cy="4144963"/>
          </a:xfrm>
        </p:spPr>
        <p:txBody>
          <a:bodyPr/>
          <a:lstStyle>
            <a:lvl1pPr marL="0" indent="0">
              <a:spcAft>
                <a:spcPts val="1000"/>
              </a:spcAft>
              <a:buNone/>
              <a:defRPr sz="1600">
                <a:solidFill>
                  <a:srgbClr val="FFFFFF"/>
                </a:solidFill>
              </a:defRPr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8" name="Прямоугольник 7"/>
          <p:cNvSpPr>
            <a:spLocks noChangeArrowheads="1"/>
          </p:cNvSpPr>
          <p:nvPr/>
        </p:nvSpPr>
        <p:spPr bwMode="auto">
          <a:xfrm>
            <a:off x="152400" y="152400"/>
            <a:ext cx="8833104" cy="6547104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9" name="Прямая соединительная линия 8"/>
          <p:cNvSpPr>
            <a:spLocks noChangeShapeType="1"/>
          </p:cNvSpPr>
          <p:nvPr/>
        </p:nvSpPr>
        <p:spPr bwMode="auto">
          <a:xfrm>
            <a:off x="152400" y="533400"/>
            <a:ext cx="8833104" cy="0"/>
          </a:xfrm>
          <a:prstGeom prst="line">
            <a:avLst/>
          </a:prstGeom>
          <a:noFill/>
          <a:ln w="11430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20" name="Содержимое 19"/>
          <p:cNvSpPr>
            <a:spLocks noGrp="1"/>
          </p:cNvSpPr>
          <p:nvPr>
            <p:ph sz="quarter" idx="1"/>
          </p:nvPr>
        </p:nvSpPr>
        <p:spPr>
          <a:xfrm>
            <a:off x="3124200" y="685800"/>
            <a:ext cx="5638800" cy="5410200"/>
          </a:xfrm>
        </p:spPr>
        <p:txBody>
          <a:bodyPr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10" name="Овал 9"/>
          <p:cNvSpPr/>
          <p:nvPr/>
        </p:nvSpPr>
        <p:spPr>
          <a:xfrm>
            <a:off x="1295400" y="228600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1" name="Овал 10"/>
          <p:cNvSpPr/>
          <p:nvPr/>
        </p:nvSpPr>
        <p:spPr>
          <a:xfrm>
            <a:off x="1389888" y="323088"/>
            <a:ext cx="420624" cy="420624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>
          <a:xfrm>
            <a:off x="1371600" y="312738"/>
            <a:ext cx="457200" cy="441325"/>
          </a:xfrm>
        </p:spPr>
        <p:txBody>
          <a:bodyPr/>
          <a:lstStyle>
            <a:lvl1pPr>
              <a:defRPr>
                <a:solidFill>
                  <a:schemeClr val="accent3">
                    <a:shade val="75000"/>
                  </a:schemeClr>
                </a:solidFill>
              </a:defRPr>
            </a:lvl1pPr>
          </a:lstStyle>
          <a:p>
            <a:fld id="{55E588CD-ABB6-47A6-BD80-1FA58DBDC196}" type="slidenum">
              <a:rPr lang="ru-RU" smtClean="0"/>
              <a:t>‹#›</a:t>
            </a:fld>
            <a:endParaRPr lang="ru-RU"/>
          </a:p>
        </p:txBody>
      </p:sp>
      <p:sp>
        <p:nvSpPr>
          <p:cNvPr id="21" name="Прямоугольник 20"/>
          <p:cNvSpPr>
            <a:spLocks noChangeArrowheads="1"/>
          </p:cNvSpPr>
          <p:nvPr/>
        </p:nvSpPr>
        <p:spPr bwMode="auto">
          <a:xfrm>
            <a:off x="149352" y="6388385"/>
            <a:ext cx="8833104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42EF97-1D6E-43C9-9FC0-EBBDCD23C485}" type="datetimeFigureOut">
              <a:rPr lang="ru-RU" smtClean="0"/>
              <a:t>12.02.2019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>
          <a:xfrm>
            <a:off x="301752" y="6410848"/>
            <a:ext cx="3383280" cy="365760"/>
          </a:xfrm>
        </p:spPr>
        <p:txBody>
          <a:bodyPr/>
          <a:lstStyle/>
          <a:p>
            <a:endParaRPr lang="ru-RU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Прямая соединительная линия 20"/>
          <p:cNvSpPr>
            <a:spLocks noChangeShapeType="1"/>
          </p:cNvSpPr>
          <p:nvPr/>
        </p:nvSpPr>
        <p:spPr bwMode="auto">
          <a:xfrm>
            <a:off x="152400" y="533400"/>
            <a:ext cx="8833104" cy="0"/>
          </a:xfrm>
          <a:prstGeom prst="line">
            <a:avLst/>
          </a:prstGeom>
          <a:noFill/>
          <a:ln w="11430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9" name="Прямоугольник 18"/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6" name="Прямоугольник 15"/>
          <p:cNvSpPr>
            <a:spLocks noChangeArrowheads="1"/>
          </p:cNvSpPr>
          <p:nvPr/>
        </p:nvSpPr>
        <p:spPr bwMode="white">
          <a:xfrm>
            <a:off x="899160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7" name="Прямоугольник 16"/>
          <p:cNvSpPr>
            <a:spLocks noChangeArrowheads="1"/>
          </p:cNvSpPr>
          <p:nvPr/>
        </p:nvSpPr>
        <p:spPr bwMode="white">
          <a:xfrm>
            <a:off x="0" y="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8" name="Прямоугольник 17"/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20" name="Прямоугольник 19"/>
          <p:cNvSpPr>
            <a:spLocks noChangeArrowheads="1"/>
          </p:cNvSpPr>
          <p:nvPr/>
        </p:nvSpPr>
        <p:spPr bwMode="auto">
          <a:xfrm>
            <a:off x="152400" y="152400"/>
            <a:ext cx="8833104" cy="301752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8" name="Прямоугольник 7"/>
          <p:cNvSpPr/>
          <p:nvPr/>
        </p:nvSpPr>
        <p:spPr>
          <a:xfrm>
            <a:off x="152400" y="609600"/>
            <a:ext cx="2743200" cy="5867400"/>
          </a:xfrm>
          <a:prstGeom prst="rect">
            <a:avLst/>
          </a:prstGeom>
          <a:solidFill>
            <a:schemeClr val="accent1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5" name="Прямоугольник 14"/>
          <p:cNvSpPr>
            <a:spLocks noChangeArrowheads="1"/>
          </p:cNvSpPr>
          <p:nvPr/>
        </p:nvSpPr>
        <p:spPr bwMode="auto">
          <a:xfrm>
            <a:off x="152400" y="155448"/>
            <a:ext cx="8833104" cy="6547104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12" name="Овал 11"/>
          <p:cNvSpPr/>
          <p:nvPr/>
        </p:nvSpPr>
        <p:spPr>
          <a:xfrm>
            <a:off x="1295400" y="228600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3" name="Овал 12"/>
          <p:cNvSpPr/>
          <p:nvPr/>
        </p:nvSpPr>
        <p:spPr>
          <a:xfrm>
            <a:off x="1389888" y="323088"/>
            <a:ext cx="420624" cy="420624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>
          <a:xfrm>
            <a:off x="1371600" y="312738"/>
            <a:ext cx="457200" cy="441325"/>
          </a:xfrm>
        </p:spPr>
        <p:txBody>
          <a:bodyPr/>
          <a:lstStyle/>
          <a:p>
            <a:fld id="{55E588CD-ABB6-47A6-BD80-1FA58DBDC196}" type="slidenum">
              <a:rPr lang="ru-RU" smtClean="0"/>
              <a:t>‹#›</a:t>
            </a:fld>
            <a:endParaRPr lang="ru-RU"/>
          </a:p>
        </p:txBody>
      </p:sp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3000375" y="5029200"/>
            <a:ext cx="5867400" cy="1219200"/>
          </a:xfrm>
        </p:spPr>
        <p:txBody>
          <a:bodyPr anchor="t">
            <a:noAutofit/>
          </a:bodyPr>
          <a:lstStyle>
            <a:lvl1pPr algn="l">
              <a:buNone/>
              <a:defRPr sz="2400" b="1">
                <a:solidFill>
                  <a:schemeClr val="tx2"/>
                </a:solidFill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3000375" y="609600"/>
            <a:ext cx="5867400" cy="4267200"/>
          </a:xfrm>
        </p:spPr>
        <p:txBody>
          <a:bodyPr/>
          <a:lstStyle>
            <a:lvl1pPr marL="0" indent="0">
              <a:buNone/>
              <a:defRPr sz="3200"/>
            </a:lvl1pPr>
          </a:lstStyle>
          <a:p>
            <a:r>
              <a:rPr kumimoji="0" lang="ru-RU" smtClean="0"/>
              <a:t>Вставка рисунка</a:t>
            </a:r>
            <a:endParaRPr kumimoji="0" lang="en-US" dirty="0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381000" y="990600"/>
            <a:ext cx="2438400" cy="5257800"/>
          </a:xfrm>
        </p:spPr>
        <p:txBody>
          <a:bodyPr/>
          <a:lstStyle>
            <a:lvl1pPr marL="0" indent="0">
              <a:spcAft>
                <a:spcPts val="1000"/>
              </a:spcAft>
              <a:buFontTx/>
              <a:buNone/>
              <a:defRPr sz="1600">
                <a:solidFill>
                  <a:srgbClr val="FFFFFF"/>
                </a:solidFill>
              </a:defRPr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22" name="Прямоугольник 21"/>
          <p:cNvSpPr>
            <a:spLocks noChangeArrowheads="1"/>
          </p:cNvSpPr>
          <p:nvPr/>
        </p:nvSpPr>
        <p:spPr bwMode="auto">
          <a:xfrm>
            <a:off x="149352" y="6388385"/>
            <a:ext cx="8833104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>
          <a:xfrm>
            <a:off x="5788152" y="6404984"/>
            <a:ext cx="3044952" cy="365760"/>
          </a:xfrm>
        </p:spPr>
        <p:txBody>
          <a:bodyPr/>
          <a:lstStyle/>
          <a:p>
            <a:fld id="{E842EF97-1D6E-43C9-9FC0-EBBDCD23C485}" type="datetimeFigureOut">
              <a:rPr lang="ru-RU" smtClean="0"/>
              <a:t>12.02.2019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>
          <a:xfrm>
            <a:off x="301752" y="6410848"/>
            <a:ext cx="3584448" cy="365760"/>
          </a:xfrm>
        </p:spPr>
        <p:txBody>
          <a:bodyPr/>
          <a:lstStyle/>
          <a:p>
            <a:endParaRPr lang="ru-RU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42EF97-1D6E-43C9-9FC0-EBBDCD23C485}" type="datetimeFigureOut">
              <a:rPr lang="ru-RU" smtClean="0"/>
              <a:t>12.02.2019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E588CD-ABB6-47A6-BD80-1FA58DBDC196}" type="slidenum">
              <a:rPr lang="ru-RU" smtClean="0"/>
              <a:t>‹#›</a:t>
            </a:fld>
            <a:endParaRPr lang="ru-RU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Вертикальный заголовок и текст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Прямоугольник 6"/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8" name="Прямоугольник 7"/>
          <p:cNvSpPr>
            <a:spLocks noChangeArrowheads="1"/>
          </p:cNvSpPr>
          <p:nvPr/>
        </p:nvSpPr>
        <p:spPr bwMode="white">
          <a:xfrm>
            <a:off x="7010400" y="0"/>
            <a:ext cx="21336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9" name="Прямоугольник 8"/>
          <p:cNvSpPr>
            <a:spLocks noChangeArrowheads="1"/>
          </p:cNvSpPr>
          <p:nvPr/>
        </p:nvSpPr>
        <p:spPr bwMode="white">
          <a:xfrm>
            <a:off x="0" y="0"/>
            <a:ext cx="9144000" cy="155448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0" name="Прямоугольник 9"/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1" name="Прямоугольник 10"/>
          <p:cNvSpPr>
            <a:spLocks noChangeArrowheads="1"/>
          </p:cNvSpPr>
          <p:nvPr/>
        </p:nvSpPr>
        <p:spPr bwMode="auto">
          <a:xfrm>
            <a:off x="146304" y="6391656"/>
            <a:ext cx="8833104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2" name="Прямоугольник 11"/>
          <p:cNvSpPr>
            <a:spLocks noChangeArrowheads="1"/>
          </p:cNvSpPr>
          <p:nvPr/>
        </p:nvSpPr>
        <p:spPr bwMode="auto">
          <a:xfrm>
            <a:off x="152400" y="155448"/>
            <a:ext cx="8833104" cy="6547104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13" name="Прямая соединительная линия 12"/>
          <p:cNvSpPr>
            <a:spLocks noChangeShapeType="1"/>
          </p:cNvSpPr>
          <p:nvPr/>
        </p:nvSpPr>
        <p:spPr bwMode="auto">
          <a:xfrm rot="5400000">
            <a:off x="4021836" y="3278124"/>
            <a:ext cx="6245352" cy="0"/>
          </a:xfrm>
          <a:prstGeom prst="line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4" name="Овал 13"/>
          <p:cNvSpPr/>
          <p:nvPr/>
        </p:nvSpPr>
        <p:spPr>
          <a:xfrm>
            <a:off x="6839712" y="2925763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5" name="Овал 14"/>
          <p:cNvSpPr/>
          <p:nvPr/>
        </p:nvSpPr>
        <p:spPr>
          <a:xfrm>
            <a:off x="6934200" y="3020251"/>
            <a:ext cx="420624" cy="420624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>
          <a:xfrm>
            <a:off x="6915912" y="3009901"/>
            <a:ext cx="457200" cy="441325"/>
          </a:xfrm>
        </p:spPr>
        <p:txBody>
          <a:bodyPr/>
          <a:lstStyle/>
          <a:p>
            <a:fld id="{55E588CD-ABB6-47A6-BD80-1FA58DBDC196}" type="slidenum">
              <a:rPr lang="ru-RU" smtClean="0"/>
              <a:t>‹#›</a:t>
            </a:fld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304800" y="304800"/>
            <a:ext cx="6553200" cy="5821366"/>
          </a:xfrm>
        </p:spPr>
        <p:txBody>
          <a:bodyPr vert="eaVert"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42EF97-1D6E-43C9-9FC0-EBBDCD23C485}" type="datetimeFigureOut">
              <a:rPr lang="ru-RU" smtClean="0"/>
              <a:t>12.02.2019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7391400" y="304801"/>
            <a:ext cx="1447800" cy="5851525"/>
          </a:xfrm>
        </p:spPr>
        <p:txBody>
          <a:bodyPr vert="eaVert"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Прямоугольник 16"/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6" name="Прямоугольник 15"/>
          <p:cNvSpPr>
            <a:spLocks noChangeArrowheads="1"/>
          </p:cNvSpPr>
          <p:nvPr/>
        </p:nvSpPr>
        <p:spPr bwMode="white">
          <a:xfrm>
            <a:off x="0" y="0"/>
            <a:ext cx="9144000" cy="1393371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8" name="Прямоугольник 17"/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9" name="Прямоугольник 18"/>
          <p:cNvSpPr>
            <a:spLocks noChangeArrowheads="1"/>
          </p:cNvSpPr>
          <p:nvPr/>
        </p:nvSpPr>
        <p:spPr bwMode="white">
          <a:xfrm>
            <a:off x="899160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9" name="Прямоугольник 8"/>
          <p:cNvSpPr>
            <a:spLocks noChangeArrowheads="1"/>
          </p:cNvSpPr>
          <p:nvPr/>
        </p:nvSpPr>
        <p:spPr bwMode="auto">
          <a:xfrm>
            <a:off x="149352" y="6388385"/>
            <a:ext cx="8833104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4" name="Дата 13"/>
          <p:cNvSpPr>
            <a:spLocks noGrp="1"/>
          </p:cNvSpPr>
          <p:nvPr>
            <p:ph type="dt" sz="half" idx="2"/>
          </p:nvPr>
        </p:nvSpPr>
        <p:spPr>
          <a:xfrm>
            <a:off x="5791200" y="6404984"/>
            <a:ext cx="3044952" cy="365760"/>
          </a:xfrm>
          <a:prstGeom prst="rect">
            <a:avLst/>
          </a:prstGeom>
        </p:spPr>
        <p:txBody>
          <a:bodyPr vert="horz"/>
          <a:lstStyle>
            <a:lvl1pPr algn="r" eaLnBrk="1" latinLnBrk="0" hangingPunct="1">
              <a:defRPr kumimoji="0" sz="1400">
                <a:solidFill>
                  <a:srgbClr val="FFFFFF"/>
                </a:solidFill>
              </a:defRPr>
            </a:lvl1pPr>
          </a:lstStyle>
          <a:p>
            <a:fld id="{E842EF97-1D6E-43C9-9FC0-EBBDCD23C485}" type="datetimeFigureOut">
              <a:rPr lang="ru-RU" smtClean="0"/>
              <a:t>12.02.2019</a:t>
            </a:fld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3"/>
          </p:nvPr>
        </p:nvSpPr>
        <p:spPr>
          <a:xfrm>
            <a:off x="304800" y="6410848"/>
            <a:ext cx="3581400" cy="365760"/>
          </a:xfrm>
          <a:prstGeom prst="rect">
            <a:avLst/>
          </a:prstGeom>
        </p:spPr>
        <p:txBody>
          <a:bodyPr vert="horz"/>
          <a:lstStyle>
            <a:lvl1pPr algn="l" eaLnBrk="1" latinLnBrk="0" hangingPunct="1">
              <a:defRPr kumimoji="0" sz="1200">
                <a:solidFill>
                  <a:srgbClr val="FFFFFF"/>
                </a:solidFill>
              </a:defRPr>
            </a:lvl1pPr>
          </a:lstStyle>
          <a:p>
            <a:endParaRPr lang="ru-RU"/>
          </a:p>
        </p:txBody>
      </p:sp>
      <p:sp>
        <p:nvSpPr>
          <p:cNvPr id="8" name="Прямоугольник 7"/>
          <p:cNvSpPr>
            <a:spLocks noChangeArrowheads="1"/>
          </p:cNvSpPr>
          <p:nvPr/>
        </p:nvSpPr>
        <p:spPr bwMode="auto">
          <a:xfrm>
            <a:off x="152400" y="155448"/>
            <a:ext cx="8833104" cy="6547104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10" name="Прямая соединительная линия 9"/>
          <p:cNvSpPr>
            <a:spLocks noChangeShapeType="1"/>
          </p:cNvSpPr>
          <p:nvPr/>
        </p:nvSpPr>
        <p:spPr bwMode="auto">
          <a:xfrm>
            <a:off x="152400" y="1276743"/>
            <a:ext cx="8833104" cy="0"/>
          </a:xfrm>
          <a:prstGeom prst="line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2" name="Овал 11"/>
          <p:cNvSpPr/>
          <p:nvPr/>
        </p:nvSpPr>
        <p:spPr>
          <a:xfrm>
            <a:off x="4267200" y="956036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5" name="Овал 14"/>
          <p:cNvSpPr/>
          <p:nvPr/>
        </p:nvSpPr>
        <p:spPr>
          <a:xfrm>
            <a:off x="4361688" y="1050524"/>
            <a:ext cx="420624" cy="420624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3" name="Номер слайда 22"/>
          <p:cNvSpPr>
            <a:spLocks noGrp="1"/>
          </p:cNvSpPr>
          <p:nvPr>
            <p:ph type="sldNum" sz="quarter" idx="4"/>
          </p:nvPr>
        </p:nvSpPr>
        <p:spPr>
          <a:xfrm>
            <a:off x="4343400" y="1040174"/>
            <a:ext cx="457200" cy="441325"/>
          </a:xfrm>
          <a:prstGeom prst="rect">
            <a:avLst/>
          </a:prstGeom>
        </p:spPr>
        <p:txBody>
          <a:bodyPr vert="horz" lIns="45720" rIns="45720" anchor="ctr">
            <a:normAutofit/>
          </a:bodyPr>
          <a:lstStyle>
            <a:lvl1pPr algn="ctr" eaLnBrk="1" latinLnBrk="0" hangingPunct="1">
              <a:defRPr kumimoji="0" sz="1600">
                <a:solidFill>
                  <a:schemeClr val="accent3">
                    <a:shade val="75000"/>
                  </a:schemeClr>
                </a:solidFill>
              </a:defRPr>
            </a:lvl1pPr>
          </a:lstStyle>
          <a:p>
            <a:fld id="{55E588CD-ABB6-47A6-BD80-1FA58DBDC196}" type="slidenum">
              <a:rPr lang="ru-RU" smtClean="0"/>
              <a:t>‹#›</a:t>
            </a:fld>
            <a:endParaRPr lang="ru-RU"/>
          </a:p>
        </p:txBody>
      </p:sp>
      <p:sp>
        <p:nvSpPr>
          <p:cNvPr id="22" name="Заголовок 21"/>
          <p:cNvSpPr>
            <a:spLocks noGrp="1"/>
          </p:cNvSpPr>
          <p:nvPr>
            <p:ph type="title"/>
          </p:nvPr>
        </p:nvSpPr>
        <p:spPr>
          <a:xfrm>
            <a:off x="301752" y="228600"/>
            <a:ext cx="8534400" cy="758952"/>
          </a:xfrm>
          <a:prstGeom prst="rect">
            <a:avLst/>
          </a:prstGeom>
        </p:spPr>
        <p:txBody>
          <a:bodyPr vert="horz" anchor="b">
            <a:normAutofit/>
          </a:bodyPr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13" name="Текст 12"/>
          <p:cNvSpPr>
            <a:spLocks noGrp="1"/>
          </p:cNvSpPr>
          <p:nvPr>
            <p:ph type="body" idx="1"/>
          </p:nvPr>
        </p:nvSpPr>
        <p:spPr>
          <a:xfrm>
            <a:off x="301752" y="1524000"/>
            <a:ext cx="8534400" cy="4599432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ru-RU" smtClean="0"/>
              <a:t>Образец текста</a:t>
            </a:r>
          </a:p>
          <a:p>
            <a:pPr lvl="1" eaLnBrk="1" latinLnBrk="0" hangingPunct="1"/>
            <a:r>
              <a:rPr kumimoji="0" lang="ru-RU" smtClean="0"/>
              <a:t>Второй уровень</a:t>
            </a:r>
          </a:p>
          <a:p>
            <a:pPr lvl="2" eaLnBrk="1" latinLnBrk="0" hangingPunct="1"/>
            <a:r>
              <a:rPr kumimoji="0" lang="ru-RU" smtClean="0"/>
              <a:t>Третий уровень</a:t>
            </a:r>
          </a:p>
          <a:p>
            <a:pPr lvl="3" eaLnBrk="1" latinLnBrk="0" hangingPunct="1"/>
            <a:r>
              <a:rPr kumimoji="0" lang="ru-RU" smtClean="0"/>
              <a:t>Четвертый уровень</a:t>
            </a:r>
          </a:p>
          <a:p>
            <a:pPr lvl="4" eaLnBrk="1" latinLnBrk="0" hangingPunct="1"/>
            <a:r>
              <a:rPr kumimoji="0" lang="ru-RU" smtClean="0"/>
              <a:t>Пятый уровень</a:t>
            </a:r>
            <a:endParaRPr kumimoji="0"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</p:sldLayoutIdLst>
  <p:txStyles>
    <p:titleStyle>
      <a:lvl1pPr algn="ctr" rtl="0" eaLnBrk="1" latinLnBrk="0" hangingPunct="1">
        <a:spcBef>
          <a:spcPct val="0"/>
        </a:spcBef>
        <a:buNone/>
        <a:defRPr kumimoji="0" sz="3300" kern="1200">
          <a:solidFill>
            <a:schemeClr val="accent3">
              <a:shade val="75000"/>
            </a:schemeClr>
          </a:solidFill>
          <a:latin typeface="+mj-lt"/>
          <a:ea typeface="+mj-ea"/>
          <a:cs typeface="+mj-cs"/>
        </a:defRPr>
      </a:lvl1pPr>
    </p:titleStyle>
    <p:bodyStyle>
      <a:lvl1pPr marL="274320" indent="-274320" algn="l" rtl="0" eaLnBrk="1" latinLnBrk="0" hangingPunct="1">
        <a:spcBef>
          <a:spcPct val="20000"/>
        </a:spcBef>
        <a:buClr>
          <a:schemeClr val="accent1"/>
        </a:buClr>
        <a:buSzPct val="85000"/>
        <a:buFont typeface="Wingdings 2"/>
        <a:buChar char=""/>
        <a:defRPr kumimoji="0" sz="2700" kern="1200">
          <a:solidFill>
            <a:schemeClr val="tx1"/>
          </a:solidFill>
          <a:latin typeface="+mn-lt"/>
          <a:ea typeface="+mn-ea"/>
          <a:cs typeface="+mn-cs"/>
        </a:defRPr>
      </a:lvl1pPr>
      <a:lvl2pPr marL="548640" indent="-274320" algn="l" rtl="0" eaLnBrk="1" latinLnBrk="0" hangingPunct="1">
        <a:spcBef>
          <a:spcPct val="20000"/>
        </a:spcBef>
        <a:buClr>
          <a:schemeClr val="accent2"/>
        </a:buClr>
        <a:buSzPct val="70000"/>
        <a:buFont typeface="Wingdings"/>
        <a:buChar char=""/>
        <a:defRPr kumimoji="0" sz="2200" kern="1200">
          <a:solidFill>
            <a:schemeClr val="tx2"/>
          </a:solidFill>
          <a:latin typeface="+mn-lt"/>
          <a:ea typeface="+mn-ea"/>
          <a:cs typeface="+mn-cs"/>
        </a:defRPr>
      </a:lvl2pPr>
      <a:lvl3pPr marL="822960" indent="-228600" algn="l" rtl="0" eaLnBrk="1" latinLnBrk="0" hangingPunct="1">
        <a:spcBef>
          <a:spcPct val="20000"/>
        </a:spcBef>
        <a:buClr>
          <a:schemeClr val="accent3"/>
        </a:buClr>
        <a:buSzPct val="75000"/>
        <a:buFont typeface="Wingdings 2"/>
        <a:buChar char="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097280" indent="-228600" algn="l" rtl="0" eaLnBrk="1" latinLnBrk="0" hangingPunct="1">
        <a:spcBef>
          <a:spcPct val="20000"/>
        </a:spcBef>
        <a:buClr>
          <a:schemeClr val="accent4"/>
        </a:buClr>
        <a:buSzPct val="70000"/>
        <a:buFont typeface="Wingdings"/>
        <a:buChar char=""/>
        <a:defRPr kumimoji="0" sz="2000" kern="1200">
          <a:solidFill>
            <a:schemeClr val="tx2"/>
          </a:solidFill>
          <a:latin typeface="+mn-lt"/>
          <a:ea typeface="+mn-ea"/>
          <a:cs typeface="+mn-cs"/>
        </a:defRPr>
      </a:lvl4pPr>
      <a:lvl5pPr marL="1371600" indent="-228600" algn="l" rtl="0" eaLnBrk="1" latinLnBrk="0" hangingPunct="1">
        <a:spcBef>
          <a:spcPct val="20000"/>
        </a:spcBef>
        <a:buClr>
          <a:schemeClr val="accent5"/>
        </a:buClr>
        <a:buFontTx/>
        <a:buChar char="•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1645920" indent="-182880" algn="l" rtl="0" eaLnBrk="1" latinLnBrk="0" hangingPunct="1">
        <a:spcBef>
          <a:spcPct val="20000"/>
        </a:spcBef>
        <a:buClr>
          <a:schemeClr val="accent6"/>
        </a:buClr>
        <a:buSzPct val="80000"/>
        <a:buFont typeface="Wingdings 2"/>
        <a:buChar char="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1920240" indent="-182880" algn="l" rtl="0" eaLnBrk="1" latinLnBrk="0" hangingPunct="1">
        <a:spcBef>
          <a:spcPct val="20000"/>
        </a:spcBef>
        <a:buClr>
          <a:schemeClr val="accent1">
            <a:shade val="75000"/>
          </a:schemeClr>
        </a:buClr>
        <a:buSzPct val="90000"/>
        <a:buChar char="•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7pPr>
      <a:lvl8pPr marL="2103120" indent="-182880" algn="l" rtl="0" eaLnBrk="1" latinLnBrk="0" hangingPunct="1">
        <a:spcBef>
          <a:spcPct val="20000"/>
        </a:spcBef>
        <a:buClr>
          <a:schemeClr val="accent4">
            <a:shade val="75000"/>
          </a:schemeClr>
        </a:buClr>
        <a:buChar char="•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2377440" indent="-182880" algn="l" rtl="0" eaLnBrk="1" latinLnBrk="0" hangingPunct="1">
        <a:spcBef>
          <a:spcPct val="20000"/>
        </a:spcBef>
        <a:buClr>
          <a:schemeClr val="accent2">
            <a:shade val="75000"/>
          </a:schemeClr>
        </a:buClr>
        <a:buSzPct val="90000"/>
        <a:buChar char="•"/>
        <a:defRPr kumimoji="0" sz="1400" kern="1200" cap="all" baseline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hyperlink" Target="https://uk.wikipedia.org/wiki/%D0%9A%D1%83%D1%80%D1%87%D0%B0%D1%82%D0%BE%D0%B2_%D0%86%D0%B3%D0%BE%D1%80_%D0%92%D0%B0%D1%81%D0%B8%D0%BB%D1%8C%D0%BE%D0%B2%D0%B8%D1%87" TargetMode="External"/><Relationship Id="rId3" Type="http://schemas.openxmlformats.org/officeDocument/2006/relationships/hyperlink" Target="https://uk.wikipedia.org/wiki/%D0%95%D0%BD%D1%80%D1%96%D0%BA%D0%BE_%D0%A4%D0%B5%D1%80%D0%BC%D1%96" TargetMode="External"/><Relationship Id="rId7" Type="http://schemas.openxmlformats.org/officeDocument/2006/relationships/hyperlink" Target="https://uk.wikipedia.org/wiki/%D0%9C%D0%BE%D1%81%D0%BA%D0%B2%D0%B0" TargetMode="External"/><Relationship Id="rId2" Type="http://schemas.openxmlformats.org/officeDocument/2006/relationships/hyperlink" Target="https://uk.wikipedia.org/wiki/%D0%A1%D0%BF%D0%BE%D0%BB%D1%83%D1%87%D0%B5%D0%BD%D1%96_%D0%A8%D1%82%D0%B0%D1%82%D0%B8_%D0%90%D0%BC%D0%B5%D1%80%D0%B8%D0%BA%D0%B8" TargetMode="External"/><Relationship Id="rId1" Type="http://schemas.openxmlformats.org/officeDocument/2006/relationships/slideLayout" Target="../slideLayouts/slideLayout2.xml"/><Relationship Id="rId6" Type="http://schemas.openxmlformats.org/officeDocument/2006/relationships/hyperlink" Target="https://uk.wikipedia.org/wiki/%D0%A4-1_(%D1%80%D0%B5%D0%B0%D0%BA%D1%82%D0%BE%D1%80)" TargetMode="External"/><Relationship Id="rId5" Type="http://schemas.openxmlformats.org/officeDocument/2006/relationships/hyperlink" Target="https://uk.wikipedia.org/wiki/%D0%AF%D0%B4%D0%B5%D1%80%D0%BD%D0%B8%D0%B9_%D1%80%D0%B5%D0%B0%D0%BA%D1%82%D0%BE%D1%80" TargetMode="External"/><Relationship Id="rId4" Type="http://schemas.openxmlformats.org/officeDocument/2006/relationships/hyperlink" Target="https://uk.wikipedia.org/wiki/%D0%9A%D0%B0%D0%BD%D0%B0%D0%B4%D0%B0" TargetMode="External"/></Relationships>
</file>

<file path=ppt/slides/_rels/slide3.xml.rels><?xml version="1.0" encoding="UTF-8" standalone="yes"?>
<Relationships xmlns="http://schemas.openxmlformats.org/package/2006/relationships"><Relationship Id="rId8" Type="http://schemas.openxmlformats.org/officeDocument/2006/relationships/hyperlink" Target="https://uk.wikipedia.org/wiki/%D0%93%D0%B0%D0%B9%D0%B3%D0%B5%D1%80%D0%BB%D0%BE%D1%85" TargetMode="External"/><Relationship Id="rId3" Type="http://schemas.openxmlformats.org/officeDocument/2006/relationships/hyperlink" Target="https://uk.wikipedia.org/wiki/%D0%A2%D1%80%D0%B5%D1%82%D1%96%D0%B9_%D0%A0%D0%B5%D0%B9%D1%85" TargetMode="External"/><Relationship Id="rId7" Type="http://schemas.openxmlformats.org/officeDocument/2006/relationships/hyperlink" Target="https://uk.wikipedia.org/wiki/%D0%9B%D0%B5%D0%B9%D0%BF%D1%86%D0%B8%D0%B7%D1%8C%D0%BA%D0%B8%D0%B9_%D1%83%D0%BD%D1%96%D0%B2%D0%B5%D1%80%D1%81%D0%B8%D1%82%D0%B5%D1%82" TargetMode="External"/><Relationship Id="rId2" Type="http://schemas.openxmlformats.org/officeDocument/2006/relationships/hyperlink" Target="https://uk.wikipedia.org/wiki/%D0%9D%D1%96%D0%BC%D0%B5%D1%86%D1%8C%D0%BA%D0%B0_%D1%8F%D0%B4%D0%B5%D1%80%D0%BD%D0%B0_%D0%BF%D1%80%D0%BE%D0%B3%D1%80%D0%B0%D0%BC%D0%B0" TargetMode="External"/><Relationship Id="rId1" Type="http://schemas.openxmlformats.org/officeDocument/2006/relationships/slideLayout" Target="../slideLayouts/slideLayout2.xml"/><Relationship Id="rId6" Type="http://schemas.openxmlformats.org/officeDocument/2006/relationships/hyperlink" Target="https://uk.wikipedia.org/wiki/%D0%92%D0%B5%D1%80%D0%BD%D0%B5%D1%80_%D0%93%D0%B5%D0%B9%D0%B7%D0%B5%D0%BD%D0%B1%D0%B5%D1%80%D0%B3" TargetMode="External"/><Relationship Id="rId5" Type="http://schemas.openxmlformats.org/officeDocument/2006/relationships/hyperlink" Target="https://uk.wikipedia.org/wiki/%D0%9A%D0%B0%D1%80%D0%BB_%D0%A4%D1%80%D1%96%D0%B4%D1%80%D1%96%D1%85_%D1%84%D0%BE%D0%BD_%D0%92%D0%B0%D0%B9%D1%86%D0%B7%D0%B5%D0%BA%D0%BA%D0%B5%D1%80" TargetMode="External"/><Relationship Id="rId4" Type="http://schemas.openxmlformats.org/officeDocument/2006/relationships/hyperlink" Target="https://uk.wikipedia.org/wiki/%D0%A2%D0%BE%D0%B2%D0%B0%D1%80%D0%B8%D1%81%D1%82%D0%B2%D0%BE_%D0%BA%D0%B0%D0%B9%D0%B7%D0%B5%D1%80%D0%B0_%D0%92%D1%96%D0%BB%D1%8C%D0%B3%D0%B5%D0%BB%D1%8C%D0%BC%D0%B0" TargetMode="External"/><Relationship Id="rId9" Type="http://schemas.openxmlformats.org/officeDocument/2006/relationships/hyperlink" Target="https://uk.wikipedia.org/wiki/%D0%AF%D0%B4%D0%B5%D1%80%D0%BD%D0%B8%D0%B9_%D1%80%D0%B5%D0%B0%D0%BA%D1%82%D0%BE%D1%80" TargetMode="Externa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4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4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hyperlink" Target="https://uk.wikipedia.org/wiki/%D0%9A%D0%92%D1%82" TargetMode="External"/><Relationship Id="rId1" Type="http://schemas.openxmlformats.org/officeDocument/2006/relationships/slideLayout" Target="../slideLayouts/slideLayout4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hyperlink" Target="https://uk.wikipedia.org/wiki/%D0%AF%D0%B4%D0%B5%D1%80%D0%BD%D0%B0_%D1%84%D1%96%D0%B7%D0%B8%D0%BA%D0%B0" TargetMode="External"/><Relationship Id="rId7" Type="http://schemas.openxmlformats.org/officeDocument/2006/relationships/hyperlink" Target="https://uk.wikipedia.org/wiki/%D0%9F%D0%BB%D1%83%D1%82%D0%BE%D0%BD%D1%96%D0%B9" TargetMode="External"/><Relationship Id="rId2" Type="http://schemas.openxmlformats.org/officeDocument/2006/relationships/hyperlink" Target="https://uk.wikipedia.org/wiki/%D0%93%D0%B0%D0%BC%D0%BC%D0%B0-%D0%BA%D0%B2%D0%B0%D0%BD%D1%82" TargetMode="External"/><Relationship Id="rId1" Type="http://schemas.openxmlformats.org/officeDocument/2006/relationships/slideLayout" Target="../slideLayouts/slideLayout2.xml"/><Relationship Id="rId6" Type="http://schemas.openxmlformats.org/officeDocument/2006/relationships/hyperlink" Target="https://uk.wikipedia.org/wiki/%D0%91%D1%96%D0%BE%D0%BB%D0%BE%D0%B3%D1%96%D1%8F" TargetMode="External"/><Relationship Id="rId5" Type="http://schemas.openxmlformats.org/officeDocument/2006/relationships/hyperlink" Target="https://uk.wikipedia.org/wiki/%D0%A0%D0%B0%D0%B4%D1%96%D0%B0%D1%86%D1%96%D0%B9%D0%BD%D0%B0_%D1%85%D1%96%D0%BC%D1%96%D1%8F" TargetMode="External"/><Relationship Id="rId4" Type="http://schemas.openxmlformats.org/officeDocument/2006/relationships/hyperlink" Target="https://uk.wikipedia.org/wiki/%D0%A4%D1%96%D0%B7%D0%B8%D0%BA%D0%B0_%D1%82%D0%B2%D0%B5%D1%80%D0%B4%D0%BE%D0%B3%D0%BE_%D1%82%D1%96%D0%BB%D0%B0" TargetMode="Externa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3571868" y="5105400"/>
            <a:ext cx="6400800" cy="1752600"/>
          </a:xfrm>
        </p:spPr>
        <p:txBody>
          <a:bodyPr/>
          <a:lstStyle/>
          <a:p>
            <a:r>
              <a:rPr lang="ru-RU" dirty="0" smtClean="0"/>
              <a:t>Створив </a:t>
            </a:r>
            <a:r>
              <a:rPr lang="ru-RU" dirty="0" err="1" smtClean="0"/>
              <a:t>учень</a:t>
            </a:r>
            <a:r>
              <a:rPr lang="ru-RU" dirty="0" smtClean="0"/>
              <a:t> 9 А </a:t>
            </a:r>
            <a:r>
              <a:rPr lang="ru-RU" dirty="0" err="1" smtClean="0"/>
              <a:t>класу</a:t>
            </a:r>
            <a:r>
              <a:rPr lang="ru-RU" dirty="0" smtClean="0"/>
              <a:t> </a:t>
            </a:r>
          </a:p>
          <a:p>
            <a:r>
              <a:rPr lang="ru-RU" dirty="0" smtClean="0"/>
              <a:t>Глазков Денис </a:t>
            </a:r>
            <a:endParaRPr lang="ru-RU" dirty="0"/>
          </a:p>
        </p:txBody>
      </p:sp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571472" y="500042"/>
            <a:ext cx="7772400" cy="1470025"/>
          </a:xfrm>
        </p:spPr>
        <p:txBody>
          <a:bodyPr>
            <a:normAutofit fontScale="90000"/>
          </a:bodyPr>
          <a:lstStyle/>
          <a:p>
            <a:r>
              <a:rPr lang="ru-RU" dirty="0" smtClean="0"/>
              <a:t>Проект на тему: «</a:t>
            </a:r>
            <a:r>
              <a:rPr lang="uk-UA" dirty="0" smtClean="0"/>
              <a:t>Історія створення ядерного реактора</a:t>
            </a:r>
            <a:r>
              <a:rPr lang="ru-RU" dirty="0" smtClean="0"/>
              <a:t>»</a:t>
            </a:r>
            <a:endParaRPr lang="ru-RU" dirty="0"/>
          </a:p>
        </p:txBody>
      </p:sp>
    </p:spTree>
  </p:cSld>
  <p:clrMapOvr>
    <a:masterClrMapping/>
  </p:clrMapOvr>
  <p:transition>
    <p:newsflash/>
  </p:transition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 err="1" smtClean="0"/>
              <a:t>Що</a:t>
            </a:r>
            <a:r>
              <a:rPr lang="ru-RU" dirty="0" smtClean="0"/>
              <a:t> </a:t>
            </a:r>
            <a:r>
              <a:rPr lang="ru-RU" dirty="0" err="1" smtClean="0"/>
              <a:t>таке</a:t>
            </a:r>
            <a:r>
              <a:rPr lang="ru-RU" dirty="0" smtClean="0"/>
              <a:t> </a:t>
            </a:r>
            <a:r>
              <a:rPr lang="ru-RU" dirty="0" err="1" smtClean="0"/>
              <a:t>ядерний</a:t>
            </a:r>
            <a:r>
              <a:rPr lang="ru-RU" dirty="0" smtClean="0"/>
              <a:t> реактор? </a:t>
            </a:r>
            <a:endParaRPr lang="ru-RU" dirty="0"/>
          </a:p>
        </p:txBody>
      </p:sp>
      <p:sp>
        <p:nvSpPr>
          <p:cNvPr id="3" name="Содержимое 2"/>
          <p:cNvSpPr>
            <a:spLocks noGrp="1"/>
          </p:cNvSpPr>
          <p:nvPr>
            <p:ph sz="quarter" idx="1"/>
          </p:nvPr>
        </p:nvSpPr>
        <p:spPr>
          <a:solidFill>
            <a:schemeClr val="bg2"/>
          </a:solidFill>
          <a:ln>
            <a:solidFill>
              <a:schemeClr val="tx1"/>
            </a:solidFill>
          </a:ln>
        </p:spPr>
        <p:txBody>
          <a:bodyPr>
            <a:normAutofit fontScale="92500" lnSpcReduction="20000"/>
          </a:bodyPr>
          <a:lstStyle/>
          <a:p>
            <a:r>
              <a:rPr lang="ru-RU" b="1" dirty="0" err="1" smtClean="0"/>
              <a:t>Ядерний</a:t>
            </a:r>
            <a:r>
              <a:rPr lang="ru-RU" b="1" dirty="0" smtClean="0"/>
              <a:t> реактор</a:t>
            </a:r>
            <a:r>
              <a:rPr lang="ru-RU" dirty="0" smtClean="0"/>
              <a:t> — </a:t>
            </a:r>
            <a:r>
              <a:rPr lang="ru-RU" dirty="0" err="1" smtClean="0"/>
              <a:t>пристрій</a:t>
            </a:r>
            <a:r>
              <a:rPr lang="ru-RU" dirty="0" smtClean="0"/>
              <a:t>, </a:t>
            </a:r>
            <a:r>
              <a:rPr lang="ru-RU" dirty="0" err="1" smtClean="0"/>
              <a:t>призначений</a:t>
            </a:r>
            <a:r>
              <a:rPr lang="ru-RU" dirty="0" smtClean="0"/>
              <a:t> для </a:t>
            </a:r>
            <a:r>
              <a:rPr lang="ru-RU" dirty="0" err="1" smtClean="0"/>
              <a:t>організації</a:t>
            </a:r>
            <a:r>
              <a:rPr lang="ru-RU" dirty="0" smtClean="0"/>
              <a:t> </a:t>
            </a:r>
            <a:r>
              <a:rPr lang="ru-RU" dirty="0" err="1" smtClean="0"/>
              <a:t>керованої</a:t>
            </a:r>
            <a:r>
              <a:rPr lang="ru-RU" dirty="0" smtClean="0"/>
              <a:t> </a:t>
            </a:r>
            <a:r>
              <a:rPr lang="ru-RU" dirty="0" err="1" smtClean="0"/>
              <a:t>самопідтримуваної</a:t>
            </a:r>
            <a:r>
              <a:rPr lang="ru-RU" dirty="0" smtClean="0">
                <a:solidFill>
                  <a:schemeClr val="bg1"/>
                </a:solidFill>
              </a:rPr>
              <a:t> </a:t>
            </a:r>
            <a:r>
              <a:rPr lang="ru-RU" sz="2600" dirty="0" err="1" smtClean="0"/>
              <a:t>ланцюгово</a:t>
            </a:r>
            <a:r>
              <a:rPr lang="uk-UA" sz="2600" dirty="0" smtClean="0"/>
              <a:t>ї реакції поділу</a:t>
            </a:r>
            <a:r>
              <a:rPr lang="ru-RU" dirty="0" smtClean="0"/>
              <a:t>, </a:t>
            </a:r>
            <a:r>
              <a:rPr lang="ru-RU" dirty="0" smtClean="0"/>
              <a:t>яка </a:t>
            </a:r>
            <a:r>
              <a:rPr lang="ru-RU" dirty="0" err="1" smtClean="0"/>
              <a:t>завжди</a:t>
            </a:r>
            <a:r>
              <a:rPr lang="ru-RU" dirty="0" smtClean="0"/>
              <a:t> </a:t>
            </a:r>
            <a:r>
              <a:rPr lang="ru-RU" dirty="0" err="1" smtClean="0"/>
              <a:t>супроводжується</a:t>
            </a:r>
            <a:r>
              <a:rPr lang="ru-RU" dirty="0" smtClean="0"/>
              <a:t> </a:t>
            </a:r>
            <a:r>
              <a:rPr lang="ru-RU" dirty="0" err="1" smtClean="0"/>
              <a:t>виділенням</a:t>
            </a:r>
            <a:r>
              <a:rPr lang="ru-RU" dirty="0" smtClean="0"/>
              <a:t> </a:t>
            </a:r>
            <a:r>
              <a:rPr lang="ru-RU" dirty="0" err="1" smtClean="0"/>
              <a:t>енергії</a:t>
            </a:r>
            <a:r>
              <a:rPr lang="ru-RU" dirty="0" smtClean="0"/>
              <a:t>.</a:t>
            </a:r>
          </a:p>
          <a:p>
            <a:r>
              <a:rPr lang="ru-RU" dirty="0" smtClean="0"/>
              <a:t>Перший </a:t>
            </a:r>
            <a:r>
              <a:rPr lang="ru-RU" dirty="0" err="1" smtClean="0"/>
              <a:t>ядерний</a:t>
            </a:r>
            <a:r>
              <a:rPr lang="ru-RU" dirty="0" smtClean="0"/>
              <a:t> реактор </a:t>
            </a:r>
            <a:r>
              <a:rPr lang="ru-RU" dirty="0" err="1" smtClean="0"/>
              <a:t>був</a:t>
            </a:r>
            <a:r>
              <a:rPr lang="ru-RU" dirty="0" smtClean="0"/>
              <a:t> </a:t>
            </a:r>
            <a:r>
              <a:rPr lang="ru-RU" dirty="0" err="1" smtClean="0"/>
              <a:t>збудований</a:t>
            </a:r>
            <a:r>
              <a:rPr lang="ru-RU" dirty="0" smtClean="0"/>
              <a:t> </a:t>
            </a:r>
            <a:r>
              <a:rPr lang="ru-RU" dirty="0" err="1" smtClean="0"/>
              <a:t>і</a:t>
            </a:r>
            <a:r>
              <a:rPr lang="ru-RU" dirty="0" smtClean="0"/>
              <a:t> </a:t>
            </a:r>
            <a:r>
              <a:rPr lang="ru-RU" dirty="0" err="1" smtClean="0"/>
              <a:t>запущений</a:t>
            </a:r>
            <a:r>
              <a:rPr lang="ru-RU" dirty="0" smtClean="0"/>
              <a:t> у </a:t>
            </a:r>
            <a:r>
              <a:rPr lang="ru-RU" dirty="0" err="1" smtClean="0"/>
              <a:t>грудні</a:t>
            </a:r>
            <a:r>
              <a:rPr lang="ru-RU" dirty="0" smtClean="0"/>
              <a:t> 1942 року в </a:t>
            </a:r>
            <a:r>
              <a:rPr lang="ru-RU" dirty="0" smtClean="0">
                <a:hlinkClick r:id="rId2" tooltip="Сполучені Штати Америки"/>
              </a:rPr>
              <a:t>США</a:t>
            </a:r>
            <a:r>
              <a:rPr lang="ru-RU" dirty="0" smtClean="0"/>
              <a:t> </a:t>
            </a:r>
            <a:r>
              <a:rPr lang="ru-RU" dirty="0" err="1" smtClean="0"/>
              <a:t>під</a:t>
            </a:r>
            <a:r>
              <a:rPr lang="ru-RU" dirty="0" smtClean="0"/>
              <a:t> </a:t>
            </a:r>
            <a:r>
              <a:rPr lang="ru-RU" dirty="0" err="1" smtClean="0"/>
              <a:t>керівництвом</a:t>
            </a:r>
            <a:r>
              <a:rPr lang="ru-RU" dirty="0" smtClean="0"/>
              <a:t> </a:t>
            </a:r>
            <a:r>
              <a:rPr lang="ru-RU" dirty="0" err="1" smtClean="0">
                <a:hlinkClick r:id="rId3" tooltip="Енріко Фермі"/>
              </a:rPr>
              <a:t>Е.Фермі</a:t>
            </a:r>
            <a:r>
              <a:rPr lang="ru-RU" dirty="0" smtClean="0"/>
              <a:t>. Першим реактором, </a:t>
            </a:r>
            <a:r>
              <a:rPr lang="ru-RU" dirty="0" err="1" smtClean="0"/>
              <a:t>побудованим</a:t>
            </a:r>
            <a:r>
              <a:rPr lang="ru-RU" dirty="0" smtClean="0"/>
              <a:t> за кордонами США, став </a:t>
            </a:r>
            <a:r>
              <a:rPr lang="en-US" dirty="0" smtClean="0"/>
              <a:t>ZEEP, </a:t>
            </a:r>
            <a:r>
              <a:rPr lang="ru-RU" dirty="0" err="1" smtClean="0"/>
              <a:t>запущений</a:t>
            </a:r>
            <a:r>
              <a:rPr lang="ru-RU" dirty="0" smtClean="0"/>
              <a:t> в </a:t>
            </a:r>
            <a:r>
              <a:rPr lang="ru-RU" dirty="0" err="1" smtClean="0">
                <a:hlinkClick r:id="rId4" tooltip="Канада"/>
              </a:rPr>
              <a:t>Канаді</a:t>
            </a:r>
            <a:r>
              <a:rPr lang="ru-RU" dirty="0" smtClean="0"/>
              <a:t> 5 </a:t>
            </a:r>
            <a:r>
              <a:rPr lang="ru-RU" dirty="0" err="1" smtClean="0"/>
              <a:t>вересня</a:t>
            </a:r>
            <a:r>
              <a:rPr lang="ru-RU" dirty="0" smtClean="0"/>
              <a:t> 1945 року</a:t>
            </a:r>
            <a:r>
              <a:rPr lang="ru-RU" baseline="30000" dirty="0" smtClean="0">
                <a:hlinkClick r:id="rId5"/>
              </a:rPr>
              <a:t>[1]</a:t>
            </a:r>
            <a:r>
              <a:rPr lang="ru-RU" dirty="0" smtClean="0"/>
              <a:t>. В </a:t>
            </a:r>
            <a:r>
              <a:rPr lang="ru-RU" dirty="0" err="1" smtClean="0"/>
              <a:t>Європі</a:t>
            </a:r>
            <a:r>
              <a:rPr lang="ru-RU" dirty="0" smtClean="0"/>
              <a:t> першим </a:t>
            </a:r>
            <a:r>
              <a:rPr lang="ru-RU" dirty="0" err="1" smtClean="0"/>
              <a:t>ядерним</a:t>
            </a:r>
            <a:r>
              <a:rPr lang="ru-RU" dirty="0" smtClean="0"/>
              <a:t> реактором стала установка </a:t>
            </a:r>
            <a:r>
              <a:rPr lang="ru-RU" dirty="0" smtClean="0">
                <a:hlinkClick r:id="rId6" tooltip="Ф-1 (реактор)"/>
              </a:rPr>
              <a:t>Ф-1</a:t>
            </a:r>
            <a:r>
              <a:rPr lang="ru-RU" dirty="0" smtClean="0"/>
              <a:t>, яка </a:t>
            </a:r>
            <a:r>
              <a:rPr lang="ru-RU" dirty="0" err="1" smtClean="0"/>
              <a:t>запрацювала</a:t>
            </a:r>
            <a:r>
              <a:rPr lang="ru-RU" dirty="0" smtClean="0"/>
              <a:t> 25 </a:t>
            </a:r>
            <a:r>
              <a:rPr lang="ru-RU" dirty="0" err="1" smtClean="0"/>
              <a:t>грудня</a:t>
            </a:r>
            <a:r>
              <a:rPr lang="ru-RU" dirty="0" smtClean="0"/>
              <a:t> 1946 року в </a:t>
            </a:r>
            <a:r>
              <a:rPr lang="ru-RU" dirty="0" err="1" smtClean="0">
                <a:hlinkClick r:id="rId7" tooltip="Москва"/>
              </a:rPr>
              <a:t>Москві</a:t>
            </a:r>
            <a:r>
              <a:rPr lang="ru-RU" dirty="0" smtClean="0"/>
              <a:t> </a:t>
            </a:r>
            <a:r>
              <a:rPr lang="ru-RU" dirty="0" err="1" smtClean="0"/>
              <a:t>під</a:t>
            </a:r>
            <a:r>
              <a:rPr lang="ru-RU" dirty="0" smtClean="0"/>
              <a:t> </a:t>
            </a:r>
            <a:r>
              <a:rPr lang="ru-RU" dirty="0" err="1" smtClean="0"/>
              <a:t>керівництвом</a:t>
            </a:r>
            <a:r>
              <a:rPr lang="ru-RU" dirty="0" smtClean="0">
                <a:hlinkClick r:id="rId8" tooltip="Курчатов Ігор Васильович"/>
              </a:rPr>
              <a:t> І. В. Курчатова</a:t>
            </a:r>
            <a:r>
              <a:rPr lang="ru-RU" dirty="0" smtClean="0"/>
              <a:t>. До 1978 року в </a:t>
            </a:r>
            <a:r>
              <a:rPr lang="ru-RU" dirty="0" err="1" smtClean="0"/>
              <a:t>світі</a:t>
            </a:r>
            <a:r>
              <a:rPr lang="ru-RU" dirty="0" smtClean="0"/>
              <a:t> </a:t>
            </a:r>
            <a:r>
              <a:rPr lang="ru-RU" dirty="0" err="1" smtClean="0"/>
              <a:t>працювало</a:t>
            </a:r>
            <a:r>
              <a:rPr lang="ru-RU" dirty="0" smtClean="0"/>
              <a:t> </a:t>
            </a:r>
            <a:r>
              <a:rPr lang="ru-RU" dirty="0" err="1" smtClean="0"/>
              <a:t>вже</a:t>
            </a:r>
            <a:r>
              <a:rPr lang="ru-RU" dirty="0" smtClean="0"/>
              <a:t> </a:t>
            </a:r>
            <a:r>
              <a:rPr lang="ru-RU" dirty="0" err="1" smtClean="0"/>
              <a:t>близько</a:t>
            </a:r>
            <a:r>
              <a:rPr lang="ru-RU" dirty="0" smtClean="0"/>
              <a:t> </a:t>
            </a:r>
            <a:r>
              <a:rPr lang="ru-RU" dirty="0" err="1" smtClean="0"/>
              <a:t>сотні</a:t>
            </a:r>
            <a:r>
              <a:rPr lang="ru-RU" dirty="0" smtClean="0"/>
              <a:t> </a:t>
            </a:r>
            <a:r>
              <a:rPr lang="ru-RU" dirty="0" err="1" smtClean="0"/>
              <a:t>ядерних</a:t>
            </a:r>
            <a:r>
              <a:rPr lang="ru-RU" dirty="0" smtClean="0"/>
              <a:t> </a:t>
            </a:r>
            <a:r>
              <a:rPr lang="ru-RU" dirty="0" err="1" smtClean="0"/>
              <a:t>реакторів</a:t>
            </a:r>
            <a:r>
              <a:rPr lang="ru-RU" dirty="0" smtClean="0"/>
              <a:t> </a:t>
            </a:r>
            <a:r>
              <a:rPr lang="ru-RU" dirty="0" err="1" smtClean="0"/>
              <a:t>різних</a:t>
            </a:r>
            <a:r>
              <a:rPr lang="ru-RU" dirty="0" smtClean="0"/>
              <a:t> </a:t>
            </a:r>
            <a:r>
              <a:rPr lang="ru-RU" dirty="0" err="1" smtClean="0"/>
              <a:t>типів</a:t>
            </a:r>
            <a:r>
              <a:rPr lang="ru-RU" dirty="0" smtClean="0"/>
              <a:t>.</a:t>
            </a:r>
          </a:p>
          <a:p>
            <a:endParaRPr lang="ru-RU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uk-UA" dirty="0" smtClean="0"/>
              <a:t>Історія створення </a:t>
            </a:r>
            <a:endParaRPr lang="ru-RU" dirty="0"/>
          </a:p>
        </p:txBody>
      </p:sp>
      <p:sp>
        <p:nvSpPr>
          <p:cNvPr id="3" name="Содержимое 2"/>
          <p:cNvSpPr>
            <a:spLocks noGrp="1"/>
          </p:cNvSpPr>
          <p:nvPr>
            <p:ph sz="quarter" idx="1"/>
          </p:nvPr>
        </p:nvSpPr>
        <p:spPr>
          <a:xfrm>
            <a:off x="285720" y="1527048"/>
            <a:ext cx="8715436" cy="5116662"/>
          </a:xfrm>
        </p:spPr>
        <p:txBody>
          <a:bodyPr>
            <a:normAutofit fontScale="77500" lnSpcReduction="20000"/>
          </a:bodyPr>
          <a:lstStyle/>
          <a:p>
            <a:r>
              <a:rPr lang="ru-RU" dirty="0" err="1" smtClean="0"/>
              <a:t>Теоретичну</a:t>
            </a:r>
            <a:r>
              <a:rPr lang="ru-RU" dirty="0" smtClean="0"/>
              <a:t> </a:t>
            </a:r>
            <a:r>
              <a:rPr lang="ru-RU" dirty="0" err="1" smtClean="0"/>
              <a:t>групу</a:t>
            </a:r>
            <a:r>
              <a:rPr lang="ru-RU" dirty="0" smtClean="0"/>
              <a:t> </a:t>
            </a:r>
            <a:r>
              <a:rPr lang="ru-RU" dirty="0" smtClean="0">
                <a:hlinkClick r:id="rId2" tooltip="Німецька ядерна програма"/>
              </a:rPr>
              <a:t>«</a:t>
            </a:r>
            <a:r>
              <a:rPr lang="ru-RU" dirty="0" err="1" smtClean="0">
                <a:hlinkClick r:id="rId2" tooltip="Німецька ядерна програма"/>
              </a:rPr>
              <a:t>Урановий</a:t>
            </a:r>
            <a:r>
              <a:rPr lang="ru-RU" dirty="0" smtClean="0">
                <a:hlinkClick r:id="rId2" tooltip="Німецька ядерна програма"/>
              </a:rPr>
              <a:t> проект»</a:t>
            </a:r>
            <a:r>
              <a:rPr lang="ru-RU" dirty="0" smtClean="0"/>
              <a:t> </a:t>
            </a:r>
            <a:r>
              <a:rPr lang="ru-RU" dirty="0" err="1" smtClean="0">
                <a:hlinkClick r:id="rId3" tooltip="Третій Рейх"/>
              </a:rPr>
              <a:t>нацистської</a:t>
            </a:r>
            <a:r>
              <a:rPr lang="ru-RU" dirty="0" smtClean="0">
                <a:hlinkClick r:id="rId3" tooltip="Третій Рейх"/>
              </a:rPr>
              <a:t> </a:t>
            </a:r>
            <a:r>
              <a:rPr lang="ru-RU" dirty="0" err="1" smtClean="0">
                <a:hlinkClick r:id="rId3" tooltip="Третій Рейх"/>
              </a:rPr>
              <a:t>Німеччини</a:t>
            </a:r>
            <a:r>
              <a:rPr lang="ru-RU" dirty="0" smtClean="0"/>
              <a:t>, </a:t>
            </a:r>
            <a:r>
              <a:rPr lang="ru-RU" dirty="0" err="1" smtClean="0"/>
              <a:t>що</a:t>
            </a:r>
            <a:r>
              <a:rPr lang="ru-RU" dirty="0" smtClean="0"/>
              <a:t> </a:t>
            </a:r>
            <a:r>
              <a:rPr lang="ru-RU" dirty="0" err="1" smtClean="0"/>
              <a:t>працювала</a:t>
            </a:r>
            <a:r>
              <a:rPr lang="ru-RU" dirty="0" smtClean="0"/>
              <a:t> в </a:t>
            </a:r>
            <a:r>
              <a:rPr lang="ru-RU" dirty="0" err="1" smtClean="0">
                <a:hlinkClick r:id="rId4" tooltip="Товариство кайзера Вільгельма"/>
              </a:rPr>
              <a:t>Товаристві</a:t>
            </a:r>
            <a:r>
              <a:rPr lang="ru-RU" dirty="0" smtClean="0">
                <a:hlinkClick r:id="rId4" tooltip="Товариство кайзера Вільгельма"/>
              </a:rPr>
              <a:t> кайзера </a:t>
            </a:r>
            <a:r>
              <a:rPr lang="ru-RU" dirty="0" err="1" smtClean="0">
                <a:hlinkClick r:id="rId4" tooltip="Товариство кайзера Вільгельма"/>
              </a:rPr>
              <a:t>Вільгельма</a:t>
            </a:r>
            <a:r>
              <a:rPr lang="ru-RU" dirty="0" smtClean="0"/>
              <a:t>, </a:t>
            </a:r>
            <a:r>
              <a:rPr lang="ru-RU" dirty="0" err="1" smtClean="0"/>
              <a:t>очолював</a:t>
            </a:r>
            <a:r>
              <a:rPr lang="ru-RU" dirty="0" smtClean="0"/>
              <a:t> </a:t>
            </a:r>
            <a:r>
              <a:rPr lang="ru-RU" dirty="0" err="1" smtClean="0">
                <a:hlinkClick r:id="rId5" tooltip="Карл Фрідріх фон Вайцзеккер"/>
              </a:rPr>
              <a:t>Вайцзеккер</a:t>
            </a:r>
            <a:r>
              <a:rPr lang="ru-RU" dirty="0" smtClean="0"/>
              <a:t>, </a:t>
            </a:r>
            <a:r>
              <a:rPr lang="ru-RU" dirty="0" err="1" smtClean="0"/>
              <a:t>але</a:t>
            </a:r>
            <a:r>
              <a:rPr lang="ru-RU" dirty="0" smtClean="0"/>
              <a:t> </a:t>
            </a:r>
            <a:r>
              <a:rPr lang="ru-RU" dirty="0" err="1" smtClean="0"/>
              <a:t>лише</a:t>
            </a:r>
            <a:r>
              <a:rPr lang="ru-RU" dirty="0" smtClean="0"/>
              <a:t> формально. </a:t>
            </a:r>
            <a:r>
              <a:rPr lang="ru-RU" dirty="0" err="1" smtClean="0"/>
              <a:t>Фактичним</a:t>
            </a:r>
            <a:r>
              <a:rPr lang="ru-RU" dirty="0" smtClean="0"/>
              <a:t> </a:t>
            </a:r>
            <a:r>
              <a:rPr lang="ru-RU" dirty="0" err="1" smtClean="0"/>
              <a:t>лідером</a:t>
            </a:r>
            <a:r>
              <a:rPr lang="ru-RU" dirty="0" smtClean="0"/>
              <a:t> став </a:t>
            </a:r>
            <a:r>
              <a:rPr lang="ru-RU" dirty="0" smtClean="0">
                <a:hlinkClick r:id="rId6" tooltip="Вернер Гейзенберг"/>
              </a:rPr>
              <a:t>Гейзенберг</a:t>
            </a:r>
            <a:r>
              <a:rPr lang="ru-RU" dirty="0" smtClean="0"/>
              <a:t>, </a:t>
            </a:r>
            <a:r>
              <a:rPr lang="ru-RU" dirty="0" err="1" smtClean="0"/>
              <a:t>що</a:t>
            </a:r>
            <a:r>
              <a:rPr lang="ru-RU" dirty="0" smtClean="0"/>
              <a:t> </a:t>
            </a:r>
            <a:r>
              <a:rPr lang="ru-RU" dirty="0" err="1" smtClean="0"/>
              <a:t>розробляє</a:t>
            </a:r>
            <a:r>
              <a:rPr lang="ru-RU" dirty="0" smtClean="0"/>
              <a:t> </a:t>
            </a:r>
            <a:r>
              <a:rPr lang="ru-RU" dirty="0" err="1" smtClean="0"/>
              <a:t>теоретичні</a:t>
            </a:r>
            <a:r>
              <a:rPr lang="ru-RU" dirty="0" smtClean="0"/>
              <a:t> </a:t>
            </a:r>
            <a:r>
              <a:rPr lang="ru-RU" dirty="0" err="1" smtClean="0"/>
              <a:t>основи</a:t>
            </a:r>
            <a:r>
              <a:rPr lang="ru-RU" dirty="0" smtClean="0"/>
              <a:t> </a:t>
            </a:r>
            <a:r>
              <a:rPr lang="ru-RU" dirty="0" err="1" smtClean="0"/>
              <a:t>ланцюгової</a:t>
            </a:r>
            <a:r>
              <a:rPr lang="ru-RU" dirty="0" smtClean="0"/>
              <a:t> </a:t>
            </a:r>
            <a:r>
              <a:rPr lang="ru-RU" dirty="0" err="1" smtClean="0"/>
              <a:t>реакції</a:t>
            </a:r>
            <a:r>
              <a:rPr lang="ru-RU" dirty="0" smtClean="0"/>
              <a:t>, </a:t>
            </a:r>
            <a:r>
              <a:rPr lang="ru-RU" dirty="0" err="1" smtClean="0"/>
              <a:t>Вайцзеккер</a:t>
            </a:r>
            <a:r>
              <a:rPr lang="ru-RU" dirty="0" smtClean="0"/>
              <a:t> </a:t>
            </a:r>
            <a:r>
              <a:rPr lang="ru-RU" dirty="0" err="1" smtClean="0"/>
              <a:t>з</a:t>
            </a:r>
            <a:r>
              <a:rPr lang="ru-RU" dirty="0" smtClean="0"/>
              <a:t> </a:t>
            </a:r>
            <a:r>
              <a:rPr lang="ru-RU" dirty="0" err="1" smtClean="0"/>
              <a:t>групою</a:t>
            </a:r>
            <a:r>
              <a:rPr lang="ru-RU" dirty="0" smtClean="0"/>
              <a:t> </a:t>
            </a:r>
            <a:r>
              <a:rPr lang="ru-RU" dirty="0" err="1" smtClean="0"/>
              <a:t>учасників</a:t>
            </a:r>
            <a:r>
              <a:rPr lang="ru-RU" dirty="0" smtClean="0"/>
              <a:t> </a:t>
            </a:r>
            <a:r>
              <a:rPr lang="ru-RU" dirty="0" err="1" smtClean="0"/>
              <a:t>зосередився</a:t>
            </a:r>
            <a:r>
              <a:rPr lang="ru-RU" dirty="0" smtClean="0"/>
              <a:t> на </a:t>
            </a:r>
            <a:r>
              <a:rPr lang="ru-RU" dirty="0" err="1" smtClean="0"/>
              <a:t>створенні</a:t>
            </a:r>
            <a:r>
              <a:rPr lang="ru-RU" dirty="0" smtClean="0"/>
              <a:t> «</a:t>
            </a:r>
            <a:r>
              <a:rPr lang="ru-RU" dirty="0" err="1" smtClean="0"/>
              <a:t>уранової</a:t>
            </a:r>
            <a:r>
              <a:rPr lang="ru-RU" dirty="0" smtClean="0"/>
              <a:t> </a:t>
            </a:r>
            <a:r>
              <a:rPr lang="ru-RU" dirty="0" err="1" smtClean="0"/>
              <a:t>машини</a:t>
            </a:r>
            <a:r>
              <a:rPr lang="ru-RU" dirty="0" smtClean="0"/>
              <a:t>» — </a:t>
            </a:r>
            <a:r>
              <a:rPr lang="ru-RU" dirty="0" err="1" smtClean="0"/>
              <a:t>першого</a:t>
            </a:r>
            <a:r>
              <a:rPr lang="ru-RU" dirty="0" smtClean="0"/>
              <a:t> реактора. </a:t>
            </a:r>
            <a:r>
              <a:rPr lang="ru-RU" dirty="0" err="1" smtClean="0"/>
              <a:t>Пізньою</a:t>
            </a:r>
            <a:r>
              <a:rPr lang="ru-RU" dirty="0" smtClean="0"/>
              <a:t> весною 1940 року один </a:t>
            </a:r>
            <a:r>
              <a:rPr lang="ru-RU" dirty="0" err="1" smtClean="0"/>
              <a:t>з</a:t>
            </a:r>
            <a:r>
              <a:rPr lang="ru-RU" dirty="0" smtClean="0"/>
              <a:t> </a:t>
            </a:r>
            <a:r>
              <a:rPr lang="ru-RU" dirty="0" err="1" smtClean="0"/>
              <a:t>учених</a:t>
            </a:r>
            <a:r>
              <a:rPr lang="ru-RU" dirty="0" smtClean="0"/>
              <a:t> </a:t>
            </a:r>
            <a:r>
              <a:rPr lang="ru-RU" dirty="0" err="1" smtClean="0"/>
              <a:t>групи</a:t>
            </a:r>
            <a:r>
              <a:rPr lang="ru-RU" dirty="0" smtClean="0"/>
              <a:t> — </a:t>
            </a:r>
            <a:r>
              <a:rPr lang="ru-RU" dirty="0" err="1" smtClean="0"/>
              <a:t>Хартек</a:t>
            </a:r>
            <a:r>
              <a:rPr lang="ru-RU" dirty="0" smtClean="0"/>
              <a:t> — </a:t>
            </a:r>
            <a:r>
              <a:rPr lang="ru-RU" dirty="0" err="1" smtClean="0"/>
              <a:t>провів</a:t>
            </a:r>
            <a:r>
              <a:rPr lang="ru-RU" dirty="0" smtClean="0"/>
              <a:t> перше </a:t>
            </a:r>
            <a:r>
              <a:rPr lang="ru-RU" dirty="0" err="1" smtClean="0"/>
              <a:t>дослідження</a:t>
            </a:r>
            <a:r>
              <a:rPr lang="ru-RU" dirty="0" smtClean="0"/>
              <a:t> </a:t>
            </a:r>
            <a:r>
              <a:rPr lang="ru-RU" dirty="0" err="1" smtClean="0"/>
              <a:t>зі</a:t>
            </a:r>
            <a:r>
              <a:rPr lang="ru-RU" dirty="0" smtClean="0"/>
              <a:t> </a:t>
            </a:r>
            <a:r>
              <a:rPr lang="ru-RU" dirty="0" err="1" smtClean="0"/>
              <a:t>спробою</a:t>
            </a:r>
            <a:r>
              <a:rPr lang="ru-RU" dirty="0" smtClean="0"/>
              <a:t> </a:t>
            </a:r>
            <a:r>
              <a:rPr lang="ru-RU" dirty="0" err="1" smtClean="0"/>
              <a:t>створення</a:t>
            </a:r>
            <a:r>
              <a:rPr lang="ru-RU" dirty="0" smtClean="0"/>
              <a:t> </a:t>
            </a:r>
            <a:r>
              <a:rPr lang="ru-RU" dirty="0" err="1" smtClean="0"/>
              <a:t>ланцюгової</a:t>
            </a:r>
            <a:r>
              <a:rPr lang="ru-RU" dirty="0" smtClean="0"/>
              <a:t> </a:t>
            </a:r>
            <a:r>
              <a:rPr lang="ru-RU" dirty="0" err="1" smtClean="0"/>
              <a:t>реакції</a:t>
            </a:r>
            <a:r>
              <a:rPr lang="ru-RU" dirty="0" smtClean="0"/>
              <a:t>, </a:t>
            </a:r>
            <a:r>
              <a:rPr lang="ru-RU" dirty="0" err="1" smtClean="0"/>
              <a:t>використовуючи</a:t>
            </a:r>
            <a:r>
              <a:rPr lang="ru-RU" dirty="0" smtClean="0"/>
              <a:t> оксид урану </a:t>
            </a:r>
            <a:r>
              <a:rPr lang="ru-RU" dirty="0" err="1" smtClean="0"/>
              <a:t>і</a:t>
            </a:r>
            <a:r>
              <a:rPr lang="ru-RU" dirty="0" smtClean="0"/>
              <a:t> </a:t>
            </a:r>
            <a:r>
              <a:rPr lang="ru-RU" dirty="0" err="1" smtClean="0"/>
              <a:t>твердий</a:t>
            </a:r>
            <a:r>
              <a:rPr lang="ru-RU" dirty="0" smtClean="0"/>
              <a:t> </a:t>
            </a:r>
            <a:r>
              <a:rPr lang="ru-RU" dirty="0" err="1" smtClean="0"/>
              <a:t>графітовий</a:t>
            </a:r>
            <a:r>
              <a:rPr lang="ru-RU" dirty="0" smtClean="0"/>
              <a:t> </a:t>
            </a:r>
            <a:r>
              <a:rPr lang="ru-RU" dirty="0" err="1" smtClean="0"/>
              <a:t>сповільнювач</a:t>
            </a:r>
            <a:r>
              <a:rPr lang="ru-RU" dirty="0" smtClean="0"/>
              <a:t>. </a:t>
            </a:r>
            <a:r>
              <a:rPr lang="ru-RU" dirty="0" err="1" smtClean="0"/>
              <a:t>Однак</a:t>
            </a:r>
            <a:r>
              <a:rPr lang="ru-RU" dirty="0" smtClean="0"/>
              <a:t> </a:t>
            </a:r>
            <a:r>
              <a:rPr lang="ru-RU" dirty="0" err="1" smtClean="0"/>
              <a:t>наявного</a:t>
            </a:r>
            <a:r>
              <a:rPr lang="ru-RU" dirty="0" smtClean="0"/>
              <a:t> </a:t>
            </a:r>
            <a:r>
              <a:rPr lang="ru-RU" dirty="0" err="1" smtClean="0"/>
              <a:t>подільного</a:t>
            </a:r>
            <a:r>
              <a:rPr lang="ru-RU" dirty="0" smtClean="0"/>
              <a:t> </a:t>
            </a:r>
            <a:r>
              <a:rPr lang="ru-RU" dirty="0" err="1" smtClean="0"/>
              <a:t>матеріалу</a:t>
            </a:r>
            <a:r>
              <a:rPr lang="ru-RU" dirty="0" smtClean="0"/>
              <a:t> не </a:t>
            </a:r>
            <a:r>
              <a:rPr lang="ru-RU" dirty="0" err="1" smtClean="0"/>
              <a:t>вистачило</a:t>
            </a:r>
            <a:r>
              <a:rPr lang="ru-RU" dirty="0" smtClean="0"/>
              <a:t> для </a:t>
            </a:r>
            <a:r>
              <a:rPr lang="ru-RU" dirty="0" err="1" smtClean="0"/>
              <a:t>досягнення</a:t>
            </a:r>
            <a:r>
              <a:rPr lang="ru-RU" dirty="0" smtClean="0"/>
              <a:t> </a:t>
            </a:r>
            <a:r>
              <a:rPr lang="ru-RU" dirty="0" err="1" smtClean="0"/>
              <a:t>цієї</a:t>
            </a:r>
            <a:r>
              <a:rPr lang="ru-RU" dirty="0" smtClean="0"/>
              <a:t> мети. У 1941 </a:t>
            </a:r>
            <a:r>
              <a:rPr lang="ru-RU" dirty="0" err="1" smtClean="0"/>
              <a:t>році</a:t>
            </a:r>
            <a:r>
              <a:rPr lang="ru-RU" dirty="0" smtClean="0"/>
              <a:t> в </a:t>
            </a:r>
            <a:r>
              <a:rPr lang="ru-RU" dirty="0" err="1" smtClean="0">
                <a:hlinkClick r:id="rId7" tooltip="Лейпцизький університет"/>
              </a:rPr>
              <a:t>Лейпцігському</a:t>
            </a:r>
            <a:r>
              <a:rPr lang="ru-RU" dirty="0" smtClean="0">
                <a:hlinkClick r:id="rId7" tooltip="Лейпцизький університет"/>
              </a:rPr>
              <a:t> </a:t>
            </a:r>
            <a:r>
              <a:rPr lang="ru-RU" dirty="0" err="1" smtClean="0">
                <a:hlinkClick r:id="rId7" tooltip="Лейпцизький університет"/>
              </a:rPr>
              <a:t>університеті</a:t>
            </a:r>
            <a:r>
              <a:rPr lang="ru-RU" dirty="0" smtClean="0"/>
              <a:t> </a:t>
            </a:r>
            <a:r>
              <a:rPr lang="ru-RU" dirty="0" err="1" smtClean="0"/>
              <a:t>учасником</a:t>
            </a:r>
            <a:r>
              <a:rPr lang="ru-RU" dirty="0" smtClean="0"/>
              <a:t> </a:t>
            </a:r>
            <a:r>
              <a:rPr lang="ru-RU" dirty="0" err="1" smtClean="0"/>
              <a:t>групи</a:t>
            </a:r>
            <a:r>
              <a:rPr lang="ru-RU" dirty="0" smtClean="0"/>
              <a:t> Гейзенберга </a:t>
            </a:r>
            <a:r>
              <a:rPr lang="ru-RU" dirty="0" err="1" smtClean="0"/>
              <a:t>Депелем</a:t>
            </a:r>
            <a:r>
              <a:rPr lang="ru-RU" dirty="0" smtClean="0"/>
              <a:t> </a:t>
            </a:r>
            <a:r>
              <a:rPr lang="ru-RU" dirty="0" err="1" smtClean="0"/>
              <a:t>був</a:t>
            </a:r>
            <a:r>
              <a:rPr lang="ru-RU" dirty="0" smtClean="0"/>
              <a:t> </a:t>
            </a:r>
            <a:r>
              <a:rPr lang="ru-RU" dirty="0" err="1" smtClean="0"/>
              <a:t>побудований</a:t>
            </a:r>
            <a:r>
              <a:rPr lang="ru-RU" dirty="0" smtClean="0"/>
              <a:t> стенд </a:t>
            </a:r>
            <a:r>
              <a:rPr lang="ru-RU" dirty="0" err="1" smtClean="0"/>
              <a:t>з</a:t>
            </a:r>
            <a:r>
              <a:rPr lang="ru-RU" dirty="0" smtClean="0"/>
              <a:t> </a:t>
            </a:r>
            <a:r>
              <a:rPr lang="ru-RU" dirty="0" err="1" smtClean="0"/>
              <a:t>важководневим</a:t>
            </a:r>
            <a:r>
              <a:rPr lang="ru-RU" dirty="0" smtClean="0"/>
              <a:t> </a:t>
            </a:r>
            <a:r>
              <a:rPr lang="ru-RU" dirty="0" err="1" smtClean="0"/>
              <a:t>сповільнювачем</a:t>
            </a:r>
            <a:r>
              <a:rPr lang="ru-RU" dirty="0" smtClean="0"/>
              <a:t>, в </a:t>
            </a:r>
            <a:r>
              <a:rPr lang="ru-RU" dirty="0" err="1" smtClean="0"/>
              <a:t>експериментах</a:t>
            </a:r>
            <a:r>
              <a:rPr lang="ru-RU" dirty="0" smtClean="0"/>
              <a:t> на </a:t>
            </a:r>
            <a:r>
              <a:rPr lang="ru-RU" dirty="0" err="1" smtClean="0"/>
              <a:t>якому</a:t>
            </a:r>
            <a:r>
              <a:rPr lang="ru-RU" dirty="0" smtClean="0"/>
              <a:t> до </a:t>
            </a:r>
            <a:r>
              <a:rPr lang="ru-RU" dirty="0" err="1" smtClean="0"/>
              <a:t>травня</a:t>
            </a:r>
            <a:r>
              <a:rPr lang="ru-RU" dirty="0" smtClean="0"/>
              <a:t> 1942 року </a:t>
            </a:r>
            <a:r>
              <a:rPr lang="ru-RU" dirty="0" err="1" smtClean="0"/>
              <a:t>вдалося</a:t>
            </a:r>
            <a:r>
              <a:rPr lang="ru-RU" dirty="0" smtClean="0"/>
              <a:t> </a:t>
            </a:r>
            <a:r>
              <a:rPr lang="ru-RU" dirty="0" err="1" smtClean="0"/>
              <a:t>досягти</a:t>
            </a:r>
            <a:r>
              <a:rPr lang="ru-RU" dirty="0" smtClean="0"/>
              <a:t> </a:t>
            </a:r>
            <a:r>
              <a:rPr lang="ru-RU" dirty="0" err="1" smtClean="0"/>
              <a:t>виробництва</a:t>
            </a:r>
            <a:r>
              <a:rPr lang="ru-RU" dirty="0" smtClean="0"/>
              <a:t> </a:t>
            </a:r>
            <a:r>
              <a:rPr lang="ru-RU" dirty="0" err="1" smtClean="0"/>
              <a:t>нейтронів</a:t>
            </a:r>
            <a:r>
              <a:rPr lang="ru-RU" dirty="0" smtClean="0"/>
              <a:t> у </a:t>
            </a:r>
            <a:r>
              <a:rPr lang="ru-RU" dirty="0" err="1" smtClean="0"/>
              <a:t>кількості</a:t>
            </a:r>
            <a:r>
              <a:rPr lang="ru-RU" dirty="0" smtClean="0"/>
              <a:t>, </a:t>
            </a:r>
            <a:r>
              <a:rPr lang="ru-RU" dirty="0" err="1" smtClean="0"/>
              <a:t>що</a:t>
            </a:r>
            <a:r>
              <a:rPr lang="ru-RU" dirty="0" smtClean="0"/>
              <a:t> </a:t>
            </a:r>
            <a:r>
              <a:rPr lang="ru-RU" dirty="0" err="1" smtClean="0"/>
              <a:t>перевищує</a:t>
            </a:r>
            <a:r>
              <a:rPr lang="ru-RU" dirty="0" smtClean="0"/>
              <a:t> </a:t>
            </a:r>
            <a:r>
              <a:rPr lang="ru-RU" dirty="0" err="1" smtClean="0"/>
              <a:t>їх</a:t>
            </a:r>
            <a:r>
              <a:rPr lang="ru-RU" dirty="0" smtClean="0"/>
              <a:t> </a:t>
            </a:r>
            <a:r>
              <a:rPr lang="ru-RU" dirty="0" err="1" smtClean="0"/>
              <a:t>поглинання</a:t>
            </a:r>
            <a:r>
              <a:rPr lang="ru-RU" dirty="0" smtClean="0"/>
              <a:t>. </a:t>
            </a:r>
            <a:r>
              <a:rPr lang="ru-RU" dirty="0" err="1" smtClean="0"/>
              <a:t>Повноцінної</a:t>
            </a:r>
            <a:r>
              <a:rPr lang="ru-RU" dirty="0" smtClean="0"/>
              <a:t> </a:t>
            </a:r>
            <a:r>
              <a:rPr lang="ru-RU" dirty="0" err="1" smtClean="0"/>
              <a:t>ланцюгової</a:t>
            </a:r>
            <a:r>
              <a:rPr lang="ru-RU" dirty="0" smtClean="0"/>
              <a:t> </a:t>
            </a:r>
            <a:r>
              <a:rPr lang="ru-RU" dirty="0" err="1" smtClean="0"/>
              <a:t>реакції</a:t>
            </a:r>
            <a:r>
              <a:rPr lang="ru-RU" dirty="0" smtClean="0"/>
              <a:t> </a:t>
            </a:r>
            <a:r>
              <a:rPr lang="ru-RU" dirty="0" err="1" smtClean="0"/>
              <a:t>німецьким</a:t>
            </a:r>
            <a:r>
              <a:rPr lang="ru-RU" dirty="0" smtClean="0"/>
              <a:t> </a:t>
            </a:r>
            <a:r>
              <a:rPr lang="ru-RU" dirty="0" err="1" smtClean="0"/>
              <a:t>вченим</a:t>
            </a:r>
            <a:r>
              <a:rPr lang="ru-RU" dirty="0" smtClean="0"/>
              <a:t> </a:t>
            </a:r>
            <a:r>
              <a:rPr lang="ru-RU" dirty="0" err="1" smtClean="0"/>
              <a:t>вдалося</a:t>
            </a:r>
            <a:r>
              <a:rPr lang="ru-RU" dirty="0" smtClean="0"/>
              <a:t> </a:t>
            </a:r>
            <a:r>
              <a:rPr lang="ru-RU" dirty="0" err="1" smtClean="0"/>
              <a:t>досягти</a:t>
            </a:r>
            <a:r>
              <a:rPr lang="ru-RU" dirty="0" smtClean="0"/>
              <a:t> в лютому 1945 року в </a:t>
            </a:r>
            <a:r>
              <a:rPr lang="ru-RU" dirty="0" err="1" smtClean="0"/>
              <a:t>експерименті</a:t>
            </a:r>
            <a:r>
              <a:rPr lang="ru-RU" dirty="0" smtClean="0"/>
              <a:t>, </a:t>
            </a:r>
            <a:r>
              <a:rPr lang="ru-RU" dirty="0" err="1" smtClean="0"/>
              <a:t>проведеному</a:t>
            </a:r>
            <a:r>
              <a:rPr lang="ru-RU" dirty="0" smtClean="0"/>
              <a:t> </a:t>
            </a:r>
            <a:r>
              <a:rPr lang="ru-RU" dirty="0" err="1" smtClean="0"/>
              <a:t>в</a:t>
            </a:r>
            <a:r>
              <a:rPr lang="ru-RU" dirty="0" smtClean="0"/>
              <a:t> </a:t>
            </a:r>
            <a:r>
              <a:rPr lang="ru-RU" dirty="0" err="1" smtClean="0"/>
              <a:t>гірничій</a:t>
            </a:r>
            <a:r>
              <a:rPr lang="ru-RU" dirty="0" smtClean="0"/>
              <a:t> </a:t>
            </a:r>
            <a:r>
              <a:rPr lang="ru-RU" dirty="0" err="1" smtClean="0"/>
              <a:t>виробці</a:t>
            </a:r>
            <a:r>
              <a:rPr lang="ru-RU" dirty="0" smtClean="0"/>
              <a:t> </a:t>
            </a:r>
            <a:r>
              <a:rPr lang="ru-RU" dirty="0" err="1" smtClean="0"/>
              <a:t>поблизу</a:t>
            </a:r>
            <a:r>
              <a:rPr lang="ru-RU" dirty="0" smtClean="0"/>
              <a:t> </a:t>
            </a:r>
            <a:r>
              <a:rPr lang="ru-RU" dirty="0" err="1" smtClean="0">
                <a:hlinkClick r:id="rId8" tooltip="Гайгерлох"/>
              </a:rPr>
              <a:t>Хайгерлоха</a:t>
            </a:r>
            <a:r>
              <a:rPr lang="ru-RU" dirty="0" smtClean="0"/>
              <a:t>. </a:t>
            </a:r>
            <a:r>
              <a:rPr lang="ru-RU" dirty="0" err="1" smtClean="0"/>
              <a:t>Однак</a:t>
            </a:r>
            <a:r>
              <a:rPr lang="ru-RU" dirty="0" smtClean="0"/>
              <a:t> через </a:t>
            </a:r>
            <a:r>
              <a:rPr lang="ru-RU" dirty="0" err="1" smtClean="0"/>
              <a:t>кілька</a:t>
            </a:r>
            <a:r>
              <a:rPr lang="ru-RU" dirty="0" smtClean="0"/>
              <a:t> </a:t>
            </a:r>
            <a:r>
              <a:rPr lang="ru-RU" dirty="0" err="1" smtClean="0"/>
              <a:t>тижнів</a:t>
            </a:r>
            <a:r>
              <a:rPr lang="ru-RU" dirty="0" smtClean="0"/>
              <a:t> </a:t>
            </a:r>
            <a:r>
              <a:rPr lang="ru-RU" dirty="0" err="1" smtClean="0"/>
              <a:t>ядерна</a:t>
            </a:r>
            <a:r>
              <a:rPr lang="ru-RU" dirty="0" smtClean="0"/>
              <a:t> </a:t>
            </a:r>
            <a:r>
              <a:rPr lang="ru-RU" dirty="0" err="1" smtClean="0"/>
              <a:t>програма</a:t>
            </a:r>
            <a:r>
              <a:rPr lang="ru-RU" dirty="0" smtClean="0"/>
              <a:t> </a:t>
            </a:r>
            <a:r>
              <a:rPr lang="ru-RU" dirty="0" err="1" smtClean="0"/>
              <a:t>Німеччини</a:t>
            </a:r>
            <a:r>
              <a:rPr lang="ru-RU" dirty="0" smtClean="0"/>
              <a:t> </a:t>
            </a:r>
            <a:r>
              <a:rPr lang="ru-RU" dirty="0" err="1" smtClean="0"/>
              <a:t>припинила</a:t>
            </a:r>
            <a:r>
              <a:rPr lang="ru-RU" dirty="0" smtClean="0"/>
              <a:t> </a:t>
            </a:r>
            <a:r>
              <a:rPr lang="ru-RU" dirty="0" err="1" smtClean="0"/>
              <a:t>існування</a:t>
            </a:r>
            <a:r>
              <a:rPr lang="ru-RU" baseline="30000" dirty="0" smtClean="0">
                <a:hlinkClick r:id="rId9"/>
              </a:rPr>
              <a:t>[2]</a:t>
            </a:r>
            <a:r>
              <a:rPr lang="ru-RU" baseline="30000" dirty="0" smtClean="0">
                <a:hlinkClick r:id="rId9"/>
              </a:rPr>
              <a:t>[3]</a:t>
            </a:r>
            <a:r>
              <a:rPr lang="ru-RU" dirty="0" smtClean="0"/>
              <a:t>.</a:t>
            </a:r>
            <a:endParaRPr lang="ru-RU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uk-UA" dirty="0" smtClean="0"/>
              <a:t>Перший ядерний реактор у світі </a:t>
            </a:r>
            <a:endParaRPr lang="ru-RU" dirty="0"/>
          </a:p>
        </p:txBody>
      </p:sp>
      <p:pic>
        <p:nvPicPr>
          <p:cNvPr id="5" name="Содержимое 4" descr="1392039000_4.jpg"/>
          <p:cNvPicPr>
            <a:picLocks noGrp="1" noChangeAspect="1"/>
          </p:cNvPicPr>
          <p:nvPr>
            <p:ph sz="half" idx="1"/>
          </p:nvPr>
        </p:nvPicPr>
        <p:blipFill>
          <a:blip r:embed="rId2"/>
          <a:stretch>
            <a:fillRect/>
          </a:stretch>
        </p:blipFill>
        <p:spPr>
          <a:xfrm>
            <a:off x="766654" y="1371600"/>
            <a:ext cx="3108541" cy="4681538"/>
          </a:xfrm>
        </p:spPr>
      </p:pic>
      <p:pic>
        <p:nvPicPr>
          <p:cNvPr id="6" name="Содержимое 5" descr="341355_w_300.jpg"/>
          <p:cNvPicPr>
            <a:picLocks noGrp="1" noChangeAspect="1"/>
          </p:cNvPicPr>
          <p:nvPr>
            <p:ph sz="half" idx="2"/>
          </p:nvPr>
        </p:nvPicPr>
        <p:blipFill>
          <a:blip r:embed="rId3"/>
          <a:stretch>
            <a:fillRect/>
          </a:stretch>
        </p:blipFill>
        <p:spPr>
          <a:xfrm>
            <a:off x="4786314" y="1500174"/>
            <a:ext cx="3767684" cy="4603952"/>
          </a:xfr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uk-UA" dirty="0" smtClean="0"/>
              <a:t>Перший український ядерний реактор !</a:t>
            </a:r>
            <a:endParaRPr lang="ru-RU" dirty="0"/>
          </a:p>
        </p:txBody>
      </p:sp>
      <p:sp>
        <p:nvSpPr>
          <p:cNvPr id="6" name="Содержимое 5"/>
          <p:cNvSpPr>
            <a:spLocks noGrp="1"/>
          </p:cNvSpPr>
          <p:nvPr>
            <p:ph sz="quarter" idx="1"/>
          </p:nvPr>
        </p:nvSpPr>
        <p:spPr/>
        <p:txBody>
          <a:bodyPr>
            <a:normAutofit fontScale="92500" lnSpcReduction="20000"/>
          </a:bodyPr>
          <a:lstStyle/>
          <a:p>
            <a:r>
              <a:rPr lang="ru-RU" dirty="0" smtClean="0"/>
              <a:t>12 лютого 1960 у </a:t>
            </a:r>
            <a:r>
              <a:rPr lang="ru-RU" dirty="0" err="1" smtClean="0"/>
              <a:t>Києві</a:t>
            </a:r>
            <a:r>
              <a:rPr lang="ru-RU" dirty="0" smtClean="0"/>
              <a:t> в </a:t>
            </a:r>
            <a:r>
              <a:rPr lang="ru-RU" dirty="0" err="1" smtClean="0"/>
              <a:t>Інституті</a:t>
            </a:r>
            <a:r>
              <a:rPr lang="ru-RU" dirty="0" smtClean="0"/>
              <a:t> </a:t>
            </a:r>
            <a:r>
              <a:rPr lang="ru-RU" dirty="0" err="1" smtClean="0"/>
              <a:t>ядерних</a:t>
            </a:r>
            <a:r>
              <a:rPr lang="ru-RU" dirty="0" smtClean="0"/>
              <a:t> </a:t>
            </a:r>
            <a:r>
              <a:rPr lang="ru-RU" dirty="0" err="1" smtClean="0"/>
              <a:t>досліджень</a:t>
            </a:r>
            <a:r>
              <a:rPr lang="ru-RU" dirty="0" smtClean="0"/>
              <a:t> НАН </a:t>
            </a:r>
            <a:r>
              <a:rPr lang="ru-RU" dirty="0" err="1" smtClean="0"/>
              <a:t>України</a:t>
            </a:r>
            <a:r>
              <a:rPr lang="ru-RU" dirty="0" smtClean="0"/>
              <a:t> </a:t>
            </a:r>
            <a:r>
              <a:rPr lang="ru-RU" dirty="0" err="1" smtClean="0"/>
              <a:t>відбувся</a:t>
            </a:r>
            <a:r>
              <a:rPr lang="ru-RU" dirty="0" smtClean="0"/>
              <a:t> запуск </a:t>
            </a:r>
            <a:r>
              <a:rPr lang="ru-RU" dirty="0" err="1" smtClean="0"/>
              <a:t>першого</a:t>
            </a:r>
            <a:r>
              <a:rPr lang="ru-RU" dirty="0" smtClean="0"/>
              <a:t> </a:t>
            </a:r>
            <a:r>
              <a:rPr lang="ru-RU" dirty="0" err="1" smtClean="0"/>
              <a:t>вітчизняного</a:t>
            </a:r>
            <a:r>
              <a:rPr lang="ru-RU" dirty="0" smtClean="0"/>
              <a:t> </a:t>
            </a:r>
            <a:r>
              <a:rPr lang="ru-RU" dirty="0" err="1" smtClean="0"/>
              <a:t>дослідницького</a:t>
            </a:r>
            <a:r>
              <a:rPr lang="ru-RU" dirty="0" smtClean="0"/>
              <a:t> ядерного реактора ВВР-М.</a:t>
            </a:r>
          </a:p>
          <a:p>
            <a:r>
              <a:rPr lang="ru-RU" dirty="0" err="1" smtClean="0"/>
              <a:t>Рішення</a:t>
            </a:r>
            <a:r>
              <a:rPr lang="ru-RU" dirty="0" smtClean="0"/>
              <a:t> про </a:t>
            </a:r>
            <a:r>
              <a:rPr lang="ru-RU" dirty="0" err="1" smtClean="0"/>
              <a:t>створення</a:t>
            </a:r>
            <a:r>
              <a:rPr lang="ru-RU" dirty="0" smtClean="0"/>
              <a:t> в </a:t>
            </a:r>
            <a:r>
              <a:rPr lang="ru-RU" dirty="0" err="1" smtClean="0"/>
              <a:t>радянських</a:t>
            </a:r>
            <a:r>
              <a:rPr lang="ru-RU" dirty="0" smtClean="0"/>
              <a:t> </a:t>
            </a:r>
            <a:r>
              <a:rPr lang="ru-RU" dirty="0" err="1" smtClean="0"/>
              <a:t>містах</a:t>
            </a:r>
            <a:r>
              <a:rPr lang="ru-RU" dirty="0" smtClean="0"/>
              <a:t> </a:t>
            </a:r>
            <a:r>
              <a:rPr lang="ru-RU" dirty="0" err="1" smtClean="0"/>
              <a:t>ядерних</a:t>
            </a:r>
            <a:r>
              <a:rPr lang="ru-RU" dirty="0" smtClean="0"/>
              <a:t> </a:t>
            </a:r>
            <a:r>
              <a:rPr lang="ru-RU" dirty="0" err="1" smtClean="0"/>
              <a:t>центрів</a:t>
            </a:r>
            <a:r>
              <a:rPr lang="ru-RU" dirty="0" smtClean="0"/>
              <a:t> </a:t>
            </a:r>
            <a:r>
              <a:rPr lang="ru-RU" dirty="0" err="1" smtClean="0"/>
              <a:t>і</a:t>
            </a:r>
            <a:r>
              <a:rPr lang="ru-RU" dirty="0" smtClean="0"/>
              <a:t> </a:t>
            </a:r>
            <a:r>
              <a:rPr lang="ru-RU" dirty="0" err="1" smtClean="0"/>
              <a:t>будівництво</a:t>
            </a:r>
            <a:r>
              <a:rPr lang="ru-RU" dirty="0" smtClean="0"/>
              <a:t> </a:t>
            </a:r>
            <a:r>
              <a:rPr lang="ru-RU" dirty="0" err="1" smtClean="0"/>
              <a:t>в</a:t>
            </a:r>
            <a:r>
              <a:rPr lang="ru-RU" dirty="0" smtClean="0"/>
              <a:t> них </a:t>
            </a:r>
            <a:r>
              <a:rPr lang="ru-RU" dirty="0" err="1" smtClean="0"/>
              <a:t>дослідницьких</a:t>
            </a:r>
            <a:r>
              <a:rPr lang="ru-RU" dirty="0" smtClean="0"/>
              <a:t> </a:t>
            </a:r>
            <a:r>
              <a:rPr lang="ru-RU" dirty="0" err="1" smtClean="0"/>
              <a:t>водо-водяних</a:t>
            </a:r>
            <a:r>
              <a:rPr lang="ru-RU" dirty="0" smtClean="0"/>
              <a:t> </a:t>
            </a:r>
            <a:r>
              <a:rPr lang="ru-RU" dirty="0" err="1" smtClean="0"/>
              <a:t>ядерних</a:t>
            </a:r>
            <a:r>
              <a:rPr lang="ru-RU" dirty="0" smtClean="0"/>
              <a:t> </a:t>
            </a:r>
            <a:r>
              <a:rPr lang="ru-RU" dirty="0" err="1" smtClean="0"/>
              <a:t>реакторів</a:t>
            </a:r>
            <a:r>
              <a:rPr lang="ru-RU" dirty="0" smtClean="0"/>
              <a:t> уряд СРСР </a:t>
            </a:r>
            <a:r>
              <a:rPr lang="ru-RU" dirty="0" err="1" smtClean="0"/>
              <a:t>прийняв</a:t>
            </a:r>
            <a:r>
              <a:rPr lang="ru-RU" dirty="0" smtClean="0"/>
              <a:t> </a:t>
            </a:r>
            <a:r>
              <a:rPr lang="ru-RU" dirty="0" err="1" smtClean="0"/>
              <a:t>ще</a:t>
            </a:r>
            <a:r>
              <a:rPr lang="ru-RU" dirty="0" smtClean="0"/>
              <a:t> в 1954 р. Так, у </a:t>
            </a:r>
            <a:r>
              <a:rPr lang="ru-RU" dirty="0" err="1" smtClean="0"/>
              <a:t>Києві</a:t>
            </a:r>
            <a:r>
              <a:rPr lang="ru-RU" dirty="0" smtClean="0"/>
              <a:t> на </a:t>
            </a:r>
            <a:r>
              <a:rPr lang="ru-RU" dirty="0" err="1" smtClean="0"/>
              <a:t>базі</a:t>
            </a:r>
            <a:r>
              <a:rPr lang="ru-RU" dirty="0" smtClean="0"/>
              <a:t> </a:t>
            </a:r>
            <a:r>
              <a:rPr lang="ru-RU" dirty="0" err="1" smtClean="0"/>
              <a:t>відділу</a:t>
            </a:r>
            <a:r>
              <a:rPr lang="ru-RU" dirty="0" smtClean="0"/>
              <a:t> </a:t>
            </a:r>
            <a:r>
              <a:rPr lang="ru-RU" dirty="0" err="1" smtClean="0"/>
              <a:t>ядерної</a:t>
            </a:r>
            <a:r>
              <a:rPr lang="ru-RU" dirty="0" smtClean="0"/>
              <a:t> </a:t>
            </a:r>
            <a:r>
              <a:rPr lang="ru-RU" dirty="0" err="1" smtClean="0"/>
              <a:t>фізики</a:t>
            </a:r>
            <a:r>
              <a:rPr lang="ru-RU" dirty="0" smtClean="0"/>
              <a:t> </a:t>
            </a:r>
            <a:r>
              <a:rPr lang="ru-RU" dirty="0" err="1" smtClean="0"/>
              <a:t>Інституту</a:t>
            </a:r>
            <a:r>
              <a:rPr lang="ru-RU" dirty="0" smtClean="0"/>
              <a:t> </a:t>
            </a:r>
            <a:r>
              <a:rPr lang="ru-RU" dirty="0" err="1" smtClean="0"/>
              <a:t>фізики</a:t>
            </a:r>
            <a:r>
              <a:rPr lang="ru-RU" dirty="0" smtClean="0"/>
              <a:t> АН УРСР </a:t>
            </a:r>
            <a:r>
              <a:rPr lang="ru-RU" dirty="0" err="1" smtClean="0"/>
              <a:t>з’явився</a:t>
            </a:r>
            <a:r>
              <a:rPr lang="ru-RU" dirty="0" smtClean="0"/>
              <a:t> </a:t>
            </a:r>
            <a:r>
              <a:rPr lang="ru-RU" dirty="0" err="1" smtClean="0"/>
              <a:t>Інститут</a:t>
            </a:r>
            <a:r>
              <a:rPr lang="ru-RU" dirty="0" smtClean="0"/>
              <a:t> </a:t>
            </a:r>
            <a:r>
              <a:rPr lang="ru-RU" dirty="0" err="1" smtClean="0"/>
              <a:t>ядерних</a:t>
            </a:r>
            <a:r>
              <a:rPr lang="ru-RU" dirty="0" smtClean="0"/>
              <a:t> </a:t>
            </a:r>
            <a:r>
              <a:rPr lang="ru-RU" dirty="0" err="1" smtClean="0"/>
              <a:t>досліджень</a:t>
            </a:r>
            <a:r>
              <a:rPr lang="ru-RU" dirty="0" smtClean="0"/>
              <a:t> НАН </a:t>
            </a:r>
            <a:r>
              <a:rPr lang="ru-RU" dirty="0" err="1" smtClean="0"/>
              <a:t>України</a:t>
            </a:r>
            <a:r>
              <a:rPr lang="ru-RU" dirty="0" smtClean="0"/>
              <a:t>, де </a:t>
            </a:r>
            <a:r>
              <a:rPr lang="ru-RU" dirty="0" err="1" smtClean="0"/>
              <a:t>і</a:t>
            </a:r>
            <a:r>
              <a:rPr lang="ru-RU" dirty="0" smtClean="0"/>
              <a:t> </a:t>
            </a:r>
            <a:r>
              <a:rPr lang="ru-RU" dirty="0" err="1" smtClean="0"/>
              <a:t>відбувся</a:t>
            </a:r>
            <a:r>
              <a:rPr lang="ru-RU" dirty="0" smtClean="0"/>
              <a:t> пуск </a:t>
            </a:r>
            <a:r>
              <a:rPr lang="ru-RU" dirty="0" err="1" smtClean="0"/>
              <a:t>першого</a:t>
            </a:r>
            <a:r>
              <a:rPr lang="ru-RU" dirty="0" smtClean="0"/>
              <a:t> </a:t>
            </a:r>
            <a:r>
              <a:rPr lang="ru-RU" dirty="0" err="1" smtClean="0"/>
              <a:t>вітчизняного</a:t>
            </a:r>
            <a:r>
              <a:rPr lang="ru-RU" dirty="0" smtClean="0"/>
              <a:t> реактора. </a:t>
            </a:r>
            <a:r>
              <a:rPr lang="ru-RU" dirty="0" err="1" smtClean="0"/>
              <a:t>Його</a:t>
            </a:r>
            <a:r>
              <a:rPr lang="ru-RU" dirty="0" smtClean="0"/>
              <a:t> </a:t>
            </a:r>
            <a:r>
              <a:rPr lang="ru-RU" dirty="0" err="1" smtClean="0"/>
              <a:t>сконструювала</a:t>
            </a:r>
            <a:r>
              <a:rPr lang="ru-RU" dirty="0" smtClean="0"/>
              <a:t> </a:t>
            </a:r>
            <a:r>
              <a:rPr lang="ru-RU" dirty="0" err="1" smtClean="0"/>
              <a:t>група</a:t>
            </a:r>
            <a:r>
              <a:rPr lang="ru-RU" dirty="0" smtClean="0"/>
              <a:t> </a:t>
            </a:r>
            <a:r>
              <a:rPr lang="ru-RU" dirty="0" err="1" smtClean="0"/>
              <a:t>видатних</a:t>
            </a:r>
            <a:r>
              <a:rPr lang="ru-RU" dirty="0" smtClean="0"/>
              <a:t> </a:t>
            </a:r>
            <a:r>
              <a:rPr lang="ru-RU" dirty="0" err="1" smtClean="0"/>
              <a:t>радянських</a:t>
            </a:r>
            <a:r>
              <a:rPr lang="ru-RU" dirty="0" smtClean="0"/>
              <a:t> </a:t>
            </a:r>
            <a:r>
              <a:rPr lang="ru-RU" dirty="0" err="1" smtClean="0"/>
              <a:t>фізиків</a:t>
            </a:r>
            <a:r>
              <a:rPr lang="ru-RU" dirty="0" smtClean="0"/>
              <a:t> на </a:t>
            </a:r>
            <a:r>
              <a:rPr lang="ru-RU" dirty="0" err="1" smtClean="0"/>
              <a:t>чолі</a:t>
            </a:r>
            <a:r>
              <a:rPr lang="ru-RU" dirty="0" smtClean="0"/>
              <a:t> </a:t>
            </a:r>
            <a:r>
              <a:rPr lang="ru-RU" dirty="0" err="1" smtClean="0"/>
              <a:t>з</a:t>
            </a:r>
            <a:r>
              <a:rPr lang="ru-RU" dirty="0" smtClean="0"/>
              <a:t> </a:t>
            </a:r>
            <a:r>
              <a:rPr lang="ru-RU" dirty="0" err="1" smtClean="0"/>
              <a:t>Ігорем</a:t>
            </a:r>
            <a:r>
              <a:rPr lang="ru-RU" dirty="0" smtClean="0"/>
              <a:t> </a:t>
            </a:r>
            <a:r>
              <a:rPr lang="ru-RU" dirty="0" err="1" smtClean="0"/>
              <a:t>Курчатовим</a:t>
            </a:r>
            <a:r>
              <a:rPr lang="ru-RU" dirty="0" smtClean="0"/>
              <a:t>. </a:t>
            </a:r>
            <a:r>
              <a:rPr lang="ru-RU" dirty="0" err="1" smtClean="0"/>
              <a:t>Потужність</a:t>
            </a:r>
            <a:r>
              <a:rPr lang="ru-RU" dirty="0" smtClean="0"/>
              <a:t> </a:t>
            </a:r>
            <a:r>
              <a:rPr lang="ru-RU" dirty="0" err="1" smtClean="0"/>
              <a:t>першого</a:t>
            </a:r>
            <a:r>
              <a:rPr lang="ru-RU" dirty="0" smtClean="0"/>
              <a:t> реактора </a:t>
            </a:r>
            <a:r>
              <a:rPr lang="ru-RU" dirty="0" err="1" smtClean="0"/>
              <a:t>складала</a:t>
            </a:r>
            <a:r>
              <a:rPr lang="ru-RU" dirty="0" smtClean="0"/>
              <a:t> 10 МВт.</a:t>
            </a:r>
          </a:p>
          <a:p>
            <a:endParaRPr lang="ru-RU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uk-UA" dirty="0" smtClean="0"/>
              <a:t>Перший український ядерний реактор 2 </a:t>
            </a:r>
            <a:endParaRPr lang="ru-RU" dirty="0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0" y="1371600"/>
            <a:ext cx="4572000" cy="5486400"/>
          </a:xfrm>
        </p:spPr>
        <p:txBody>
          <a:bodyPr>
            <a:normAutofit fontScale="77500" lnSpcReduction="20000"/>
          </a:bodyPr>
          <a:lstStyle/>
          <a:p>
            <a:r>
              <a:rPr lang="ru-RU" dirty="0" smtClean="0"/>
              <a:t>Головною метою </a:t>
            </a:r>
            <a:r>
              <a:rPr lang="ru-RU" dirty="0" err="1" smtClean="0"/>
              <a:t>створення</a:t>
            </a:r>
            <a:r>
              <a:rPr lang="ru-RU" dirty="0" smtClean="0"/>
              <a:t> </a:t>
            </a:r>
            <a:r>
              <a:rPr lang="ru-RU" dirty="0" err="1" smtClean="0"/>
              <a:t>першого</a:t>
            </a:r>
            <a:r>
              <a:rPr lang="ru-RU" dirty="0" smtClean="0"/>
              <a:t> </a:t>
            </a:r>
            <a:r>
              <a:rPr lang="ru-RU" dirty="0" err="1" smtClean="0"/>
              <a:t>дослідного</a:t>
            </a:r>
            <a:r>
              <a:rPr lang="ru-RU" dirty="0" smtClean="0"/>
              <a:t> реактора </a:t>
            </a:r>
            <a:r>
              <a:rPr lang="ru-RU" dirty="0" err="1" smtClean="0"/>
              <a:t>було</a:t>
            </a:r>
            <a:r>
              <a:rPr lang="ru-RU" dirty="0" smtClean="0"/>
              <a:t> </a:t>
            </a:r>
            <a:r>
              <a:rPr lang="ru-RU" dirty="0" err="1" smtClean="0"/>
              <a:t>отримання</a:t>
            </a:r>
            <a:r>
              <a:rPr lang="ru-RU" dirty="0" smtClean="0"/>
              <a:t> потужного потоку </a:t>
            </a:r>
            <a:r>
              <a:rPr lang="ru-RU" dirty="0" err="1" smtClean="0"/>
              <a:t>нейтронів</a:t>
            </a:r>
            <a:r>
              <a:rPr lang="ru-RU" dirty="0" smtClean="0"/>
              <a:t>, </a:t>
            </a:r>
            <a:r>
              <a:rPr lang="ru-RU" dirty="0" err="1" smtClean="0"/>
              <a:t>які</a:t>
            </a:r>
            <a:r>
              <a:rPr lang="ru-RU" dirty="0" smtClean="0"/>
              <a:t> </a:t>
            </a:r>
            <a:r>
              <a:rPr lang="ru-RU" dirty="0" err="1" smtClean="0"/>
              <a:t>потім</a:t>
            </a:r>
            <a:r>
              <a:rPr lang="ru-RU" dirty="0" smtClean="0"/>
              <a:t> </a:t>
            </a:r>
            <a:r>
              <a:rPr lang="ru-RU" dirty="0" err="1" smtClean="0"/>
              <a:t>використовують</a:t>
            </a:r>
            <a:r>
              <a:rPr lang="ru-RU" dirty="0" smtClean="0"/>
              <a:t> для </a:t>
            </a:r>
            <a:r>
              <a:rPr lang="ru-RU" dirty="0" err="1" smtClean="0"/>
              <a:t>інших</a:t>
            </a:r>
            <a:r>
              <a:rPr lang="ru-RU" dirty="0" smtClean="0"/>
              <a:t> </a:t>
            </a:r>
            <a:r>
              <a:rPr lang="ru-RU" dirty="0" err="1" smtClean="0"/>
              <a:t>експериментів</a:t>
            </a:r>
            <a:r>
              <a:rPr lang="ru-RU" dirty="0" smtClean="0"/>
              <a:t>. </a:t>
            </a:r>
            <a:r>
              <a:rPr lang="ru-RU" dirty="0" err="1" smtClean="0"/>
              <a:t>Крім</a:t>
            </a:r>
            <a:r>
              <a:rPr lang="ru-RU" dirty="0" smtClean="0"/>
              <a:t> того, </a:t>
            </a:r>
            <a:r>
              <a:rPr lang="ru-RU" dirty="0" err="1" smtClean="0"/>
              <a:t>він</a:t>
            </a:r>
            <a:r>
              <a:rPr lang="ru-RU" dirty="0" smtClean="0"/>
              <a:t> </a:t>
            </a:r>
            <a:r>
              <a:rPr lang="ru-RU" dirty="0" err="1" smtClean="0"/>
              <a:t>міг</a:t>
            </a:r>
            <a:r>
              <a:rPr lang="ru-RU" dirty="0" smtClean="0"/>
              <a:t> </a:t>
            </a:r>
            <a:r>
              <a:rPr lang="ru-RU" dirty="0" err="1" smtClean="0"/>
              <a:t>виробляти</a:t>
            </a:r>
            <a:r>
              <a:rPr lang="ru-RU" dirty="0" smtClean="0"/>
              <a:t> </a:t>
            </a:r>
            <a:r>
              <a:rPr lang="ru-RU" dirty="0" err="1" smtClean="0"/>
              <a:t>і</a:t>
            </a:r>
            <a:r>
              <a:rPr lang="ru-RU" dirty="0" smtClean="0"/>
              <a:t> </a:t>
            </a:r>
            <a:r>
              <a:rPr lang="ru-RU" dirty="0" err="1" smtClean="0"/>
              <a:t>різноманітні</a:t>
            </a:r>
            <a:r>
              <a:rPr lang="ru-RU" dirty="0" smtClean="0"/>
              <a:t> </a:t>
            </a:r>
            <a:r>
              <a:rPr lang="ru-RU" dirty="0" err="1" smtClean="0"/>
              <a:t>ізотопи</a:t>
            </a:r>
            <a:r>
              <a:rPr lang="ru-RU" dirty="0" smtClean="0"/>
              <a:t>, </a:t>
            </a:r>
            <a:r>
              <a:rPr lang="ru-RU" dirty="0" err="1" smtClean="0"/>
              <a:t>які</a:t>
            </a:r>
            <a:r>
              <a:rPr lang="ru-RU" dirty="0" smtClean="0"/>
              <a:t> </a:t>
            </a:r>
            <a:r>
              <a:rPr lang="ru-RU" dirty="0" err="1" smtClean="0"/>
              <a:t>теж</a:t>
            </a:r>
            <a:r>
              <a:rPr lang="ru-RU" dirty="0" smtClean="0"/>
              <a:t> </a:t>
            </a:r>
            <a:r>
              <a:rPr lang="ru-RU" dirty="0" err="1" smtClean="0"/>
              <a:t>використовуються</a:t>
            </a:r>
            <a:r>
              <a:rPr lang="ru-RU" dirty="0" smtClean="0"/>
              <a:t> в </a:t>
            </a:r>
            <a:r>
              <a:rPr lang="ru-RU" dirty="0" err="1" smtClean="0"/>
              <a:t>різних</a:t>
            </a:r>
            <a:r>
              <a:rPr lang="ru-RU" dirty="0" smtClean="0"/>
              <a:t> </a:t>
            </a:r>
            <a:r>
              <a:rPr lang="ru-RU" dirty="0" err="1" smtClean="0"/>
              <a:t>галузях</a:t>
            </a:r>
            <a:r>
              <a:rPr lang="ru-RU" dirty="0" smtClean="0"/>
              <a:t> </a:t>
            </a:r>
            <a:r>
              <a:rPr lang="ru-RU" dirty="0" err="1" smtClean="0"/>
              <a:t>промисловості</a:t>
            </a:r>
            <a:r>
              <a:rPr lang="ru-RU" dirty="0" smtClean="0"/>
              <a:t> </a:t>
            </a:r>
            <a:r>
              <a:rPr lang="ru-RU" dirty="0" err="1" smtClean="0"/>
              <a:t>і</a:t>
            </a:r>
            <a:r>
              <a:rPr lang="ru-RU" dirty="0" smtClean="0"/>
              <a:t> </a:t>
            </a:r>
            <a:r>
              <a:rPr lang="ru-RU" dirty="0" err="1" smtClean="0"/>
              <a:t>медицині</a:t>
            </a:r>
            <a:r>
              <a:rPr lang="ru-RU" dirty="0" smtClean="0"/>
              <a:t>.</a:t>
            </a:r>
          </a:p>
          <a:p>
            <a:r>
              <a:rPr lang="ru-RU" dirty="0" smtClean="0"/>
              <a:t>У 2010 р. реактор </a:t>
            </a:r>
            <a:r>
              <a:rPr lang="ru-RU" dirty="0" err="1" smtClean="0"/>
              <a:t>був</a:t>
            </a:r>
            <a:r>
              <a:rPr lang="ru-RU" dirty="0" smtClean="0"/>
              <a:t> </a:t>
            </a:r>
            <a:r>
              <a:rPr lang="ru-RU" dirty="0" err="1" smtClean="0"/>
              <a:t>модернізований</a:t>
            </a:r>
            <a:r>
              <a:rPr lang="ru-RU" dirty="0" smtClean="0"/>
              <a:t>: </a:t>
            </a:r>
            <a:r>
              <a:rPr lang="ru-RU" dirty="0" err="1" smtClean="0"/>
              <a:t>вчені</a:t>
            </a:r>
            <a:r>
              <a:rPr lang="ru-RU" dirty="0" smtClean="0"/>
              <a:t> </a:t>
            </a:r>
            <a:r>
              <a:rPr lang="ru-RU" dirty="0" err="1" smtClean="0"/>
              <a:t>встановили</a:t>
            </a:r>
            <a:r>
              <a:rPr lang="ru-RU" dirty="0" smtClean="0"/>
              <a:t> </a:t>
            </a:r>
            <a:r>
              <a:rPr lang="ru-RU" dirty="0" err="1" smtClean="0"/>
              <a:t>нові</a:t>
            </a:r>
            <a:r>
              <a:rPr lang="ru-RU" dirty="0" smtClean="0"/>
              <a:t> </a:t>
            </a:r>
            <a:r>
              <a:rPr lang="ru-RU" dirty="0" err="1" smtClean="0"/>
              <a:t>сучасні</a:t>
            </a:r>
            <a:r>
              <a:rPr lang="ru-RU" dirty="0" smtClean="0"/>
              <a:t> </a:t>
            </a:r>
            <a:r>
              <a:rPr lang="ru-RU" dirty="0" err="1" smtClean="0"/>
              <a:t>системи</a:t>
            </a:r>
            <a:r>
              <a:rPr lang="ru-RU" dirty="0" smtClean="0"/>
              <a:t> </a:t>
            </a:r>
            <a:r>
              <a:rPr lang="ru-RU" dirty="0" err="1" smtClean="0"/>
              <a:t>управління</a:t>
            </a:r>
            <a:r>
              <a:rPr lang="ru-RU" dirty="0" smtClean="0"/>
              <a:t> </a:t>
            </a:r>
            <a:r>
              <a:rPr lang="ru-RU" dirty="0" err="1" smtClean="0"/>
              <a:t>і</a:t>
            </a:r>
            <a:r>
              <a:rPr lang="ru-RU" dirty="0" smtClean="0"/>
              <a:t> </a:t>
            </a:r>
            <a:r>
              <a:rPr lang="ru-RU" dirty="0" err="1" smtClean="0"/>
              <a:t>захисту</a:t>
            </a:r>
            <a:r>
              <a:rPr lang="ru-RU" dirty="0" smtClean="0"/>
              <a:t>, а </a:t>
            </a:r>
            <a:r>
              <a:rPr lang="ru-RU" dirty="0" err="1" smtClean="0"/>
              <a:t>також</a:t>
            </a:r>
            <a:r>
              <a:rPr lang="ru-RU" dirty="0" smtClean="0"/>
              <a:t> </a:t>
            </a:r>
            <a:r>
              <a:rPr lang="ru-RU" dirty="0" err="1" smtClean="0"/>
              <a:t>нове</a:t>
            </a:r>
            <a:r>
              <a:rPr lang="ru-RU" dirty="0" smtClean="0"/>
              <a:t> </a:t>
            </a:r>
            <a:r>
              <a:rPr lang="ru-RU" dirty="0" err="1" smtClean="0"/>
              <a:t>сховище</a:t>
            </a:r>
            <a:r>
              <a:rPr lang="ru-RU" dirty="0" smtClean="0"/>
              <a:t> для </a:t>
            </a:r>
            <a:r>
              <a:rPr lang="ru-RU" dirty="0" err="1" smtClean="0"/>
              <a:t>відпрацьованого</a:t>
            </a:r>
            <a:r>
              <a:rPr lang="ru-RU" dirty="0" smtClean="0"/>
              <a:t> ядерного </a:t>
            </a:r>
            <a:r>
              <a:rPr lang="ru-RU" dirty="0" err="1" smtClean="0"/>
              <a:t>палива</a:t>
            </a:r>
            <a:r>
              <a:rPr lang="ru-RU" dirty="0" smtClean="0"/>
              <a:t>. </a:t>
            </a:r>
            <a:r>
              <a:rPr lang="ru-RU" dirty="0" err="1" smtClean="0"/>
              <a:t>Завдяки</a:t>
            </a:r>
            <a:r>
              <a:rPr lang="ru-RU" dirty="0" smtClean="0"/>
              <a:t> </a:t>
            </a:r>
            <a:r>
              <a:rPr lang="ru-RU" dirty="0" err="1" smtClean="0"/>
              <a:t>цьому</a:t>
            </a:r>
            <a:r>
              <a:rPr lang="ru-RU" dirty="0" smtClean="0"/>
              <a:t> </a:t>
            </a:r>
            <a:r>
              <a:rPr lang="ru-RU" dirty="0" err="1" smtClean="0"/>
              <a:t>вже</a:t>
            </a:r>
            <a:r>
              <a:rPr lang="ru-RU" dirty="0" smtClean="0"/>
              <a:t> </a:t>
            </a:r>
            <a:r>
              <a:rPr lang="ru-RU" dirty="0" err="1" smtClean="0"/>
              <a:t>більше</a:t>
            </a:r>
            <a:r>
              <a:rPr lang="ru-RU" dirty="0" smtClean="0"/>
              <a:t> 50 </a:t>
            </a:r>
            <a:r>
              <a:rPr lang="ru-RU" dirty="0" err="1" smtClean="0"/>
              <a:t>років</a:t>
            </a:r>
            <a:r>
              <a:rPr lang="ru-RU" dirty="0" smtClean="0"/>
              <a:t> перший </a:t>
            </a:r>
            <a:r>
              <a:rPr lang="ru-RU" dirty="0" err="1" smtClean="0"/>
              <a:t>український</a:t>
            </a:r>
            <a:r>
              <a:rPr lang="ru-RU" dirty="0" smtClean="0"/>
              <a:t> реактор </a:t>
            </a:r>
            <a:r>
              <a:rPr lang="ru-RU" dirty="0" err="1" smtClean="0"/>
              <a:t>продовжує</a:t>
            </a:r>
            <a:r>
              <a:rPr lang="ru-RU" dirty="0" smtClean="0"/>
              <a:t> </a:t>
            </a:r>
            <a:r>
              <a:rPr lang="ru-RU" dirty="0" err="1" smtClean="0"/>
              <a:t>служити</a:t>
            </a:r>
            <a:r>
              <a:rPr lang="ru-RU" dirty="0" smtClean="0"/>
              <a:t> </a:t>
            </a:r>
            <a:r>
              <a:rPr lang="ru-RU" dirty="0" err="1" smtClean="0"/>
              <a:t>вітчизняній</a:t>
            </a:r>
            <a:r>
              <a:rPr lang="ru-RU" dirty="0" smtClean="0"/>
              <a:t> </a:t>
            </a:r>
            <a:r>
              <a:rPr lang="ru-RU" dirty="0" err="1" smtClean="0"/>
              <a:t>науці</a:t>
            </a:r>
            <a:r>
              <a:rPr lang="ru-RU" dirty="0" smtClean="0"/>
              <a:t>, </a:t>
            </a:r>
            <a:r>
              <a:rPr lang="ru-RU" dirty="0" err="1" smtClean="0"/>
              <a:t>проте</a:t>
            </a:r>
            <a:r>
              <a:rPr lang="ru-RU" dirty="0" smtClean="0"/>
              <a:t> </a:t>
            </a:r>
            <a:r>
              <a:rPr lang="ru-RU" dirty="0" err="1" smtClean="0"/>
              <a:t>вже</a:t>
            </a:r>
            <a:r>
              <a:rPr lang="ru-RU" dirty="0" smtClean="0"/>
              <a:t> в 2015 р. </a:t>
            </a:r>
            <a:r>
              <a:rPr lang="ru-RU" dirty="0" err="1" smtClean="0"/>
              <a:t>він</a:t>
            </a:r>
            <a:r>
              <a:rPr lang="ru-RU" dirty="0" smtClean="0"/>
              <a:t> остаточно </a:t>
            </a:r>
            <a:r>
              <a:rPr lang="ru-RU" dirty="0" err="1" smtClean="0"/>
              <a:t>вичерпає</a:t>
            </a:r>
            <a:r>
              <a:rPr lang="ru-RU" dirty="0" smtClean="0"/>
              <a:t> </a:t>
            </a:r>
            <a:r>
              <a:rPr lang="ru-RU" dirty="0" err="1" smtClean="0"/>
              <a:t>свій</a:t>
            </a:r>
            <a:r>
              <a:rPr lang="ru-RU" dirty="0" smtClean="0"/>
              <a:t> </a:t>
            </a:r>
            <a:r>
              <a:rPr lang="ru-RU" dirty="0" err="1" smtClean="0"/>
              <a:t>експлуатаційний</a:t>
            </a:r>
            <a:r>
              <a:rPr lang="ru-RU" dirty="0" smtClean="0"/>
              <a:t> ресурс.</a:t>
            </a:r>
          </a:p>
          <a:p>
            <a:endParaRPr lang="ru-RU" dirty="0"/>
          </a:p>
        </p:txBody>
      </p:sp>
      <p:pic>
        <p:nvPicPr>
          <p:cNvPr id="5" name="Содержимое 4" descr="40.jpg"/>
          <p:cNvPicPr>
            <a:picLocks noGrp="1" noChangeAspect="1"/>
          </p:cNvPicPr>
          <p:nvPr>
            <p:ph sz="half" idx="2"/>
          </p:nvPr>
        </p:nvPicPr>
        <p:blipFill>
          <a:blip r:embed="rId2"/>
          <a:stretch>
            <a:fillRect/>
          </a:stretch>
        </p:blipFill>
        <p:spPr>
          <a:xfrm>
            <a:off x="4643438" y="1643050"/>
            <a:ext cx="4286280" cy="4500594"/>
          </a:xfr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uk-UA" dirty="0" smtClean="0"/>
              <a:t>Класифікація реакторів :</a:t>
            </a:r>
            <a:endParaRPr lang="ru-RU" dirty="0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301752" y="1371600"/>
            <a:ext cx="3913058" cy="5200672"/>
          </a:xfrm>
        </p:spPr>
        <p:txBody>
          <a:bodyPr>
            <a:normAutofit fontScale="55000" lnSpcReduction="20000"/>
          </a:bodyPr>
          <a:lstStyle/>
          <a:p>
            <a:r>
              <a:rPr lang="ru-RU" b="1" dirty="0" err="1" smtClean="0"/>
              <a:t>Енергетичні</a:t>
            </a:r>
            <a:r>
              <a:rPr lang="ru-RU" b="1" dirty="0" smtClean="0"/>
              <a:t> </a:t>
            </a:r>
            <a:r>
              <a:rPr lang="ru-RU" b="1" dirty="0" err="1" smtClean="0"/>
              <a:t>реактори</a:t>
            </a:r>
            <a:r>
              <a:rPr lang="ru-RU" dirty="0" smtClean="0"/>
              <a:t>, </a:t>
            </a:r>
            <a:r>
              <a:rPr lang="ru-RU" dirty="0" err="1" smtClean="0"/>
              <a:t>призначені</a:t>
            </a:r>
            <a:r>
              <a:rPr lang="ru-RU" dirty="0" smtClean="0"/>
              <a:t> для </a:t>
            </a:r>
            <a:r>
              <a:rPr lang="ru-RU" dirty="0" err="1" smtClean="0"/>
              <a:t>отримання</a:t>
            </a:r>
            <a:r>
              <a:rPr lang="ru-RU" dirty="0" smtClean="0"/>
              <a:t> </a:t>
            </a:r>
            <a:r>
              <a:rPr lang="ru-RU" dirty="0" err="1" smtClean="0"/>
              <a:t>електричної</a:t>
            </a:r>
            <a:r>
              <a:rPr lang="ru-RU" dirty="0" smtClean="0"/>
              <a:t> та </a:t>
            </a:r>
            <a:r>
              <a:rPr lang="ru-RU" dirty="0" err="1" smtClean="0"/>
              <a:t>теплової</a:t>
            </a:r>
            <a:r>
              <a:rPr lang="ru-RU" dirty="0" smtClean="0"/>
              <a:t> </a:t>
            </a:r>
            <a:r>
              <a:rPr lang="ru-RU" dirty="0" err="1" smtClean="0"/>
              <a:t>енергії</a:t>
            </a:r>
            <a:r>
              <a:rPr lang="ru-RU" dirty="0" smtClean="0"/>
              <a:t>, </a:t>
            </a:r>
            <a:r>
              <a:rPr lang="ru-RU" dirty="0" err="1" smtClean="0"/>
              <a:t>використовуваної</a:t>
            </a:r>
            <a:r>
              <a:rPr lang="ru-RU" dirty="0" smtClean="0"/>
              <a:t> в </a:t>
            </a:r>
            <a:r>
              <a:rPr lang="ru-RU" dirty="0" err="1" smtClean="0"/>
              <a:t>енергетиці</a:t>
            </a:r>
            <a:r>
              <a:rPr lang="ru-RU" dirty="0" smtClean="0"/>
              <a:t>, а </a:t>
            </a:r>
            <a:r>
              <a:rPr lang="ru-RU" dirty="0" err="1" smtClean="0"/>
              <a:t>також</a:t>
            </a:r>
            <a:r>
              <a:rPr lang="ru-RU" dirty="0" smtClean="0"/>
              <a:t> для </a:t>
            </a:r>
            <a:r>
              <a:rPr lang="ru-RU" dirty="0" err="1" smtClean="0"/>
              <a:t>опріснення</a:t>
            </a:r>
            <a:r>
              <a:rPr lang="ru-RU" dirty="0" smtClean="0"/>
              <a:t> </a:t>
            </a:r>
            <a:r>
              <a:rPr lang="ru-RU" dirty="0" err="1" smtClean="0"/>
              <a:t>морської</a:t>
            </a:r>
            <a:r>
              <a:rPr lang="ru-RU" dirty="0" smtClean="0"/>
              <a:t> води (</a:t>
            </a:r>
            <a:r>
              <a:rPr lang="ru-RU" dirty="0" err="1" smtClean="0"/>
              <a:t>реактори</a:t>
            </a:r>
            <a:r>
              <a:rPr lang="ru-RU" dirty="0" smtClean="0"/>
              <a:t> для </a:t>
            </a:r>
            <a:r>
              <a:rPr lang="ru-RU" dirty="0" err="1" smtClean="0"/>
              <a:t>опріснення</a:t>
            </a:r>
            <a:r>
              <a:rPr lang="ru-RU" dirty="0" smtClean="0"/>
              <a:t> </a:t>
            </a:r>
            <a:r>
              <a:rPr lang="ru-RU" dirty="0" err="1" smtClean="0"/>
              <a:t>також</a:t>
            </a:r>
            <a:r>
              <a:rPr lang="ru-RU" dirty="0" smtClean="0"/>
              <a:t> </a:t>
            </a:r>
            <a:r>
              <a:rPr lang="ru-RU" dirty="0" err="1" smtClean="0"/>
              <a:t>відносять</a:t>
            </a:r>
            <a:r>
              <a:rPr lang="ru-RU" dirty="0" smtClean="0"/>
              <a:t> до </a:t>
            </a:r>
            <a:r>
              <a:rPr lang="ru-RU" dirty="0" err="1" smtClean="0"/>
              <a:t>промислових</a:t>
            </a:r>
            <a:r>
              <a:rPr lang="ru-RU" dirty="0" smtClean="0"/>
              <a:t>). </a:t>
            </a:r>
            <a:r>
              <a:rPr lang="ru-RU" dirty="0" err="1" smtClean="0"/>
              <a:t>Основне</a:t>
            </a:r>
            <a:r>
              <a:rPr lang="ru-RU" dirty="0" smtClean="0"/>
              <a:t> </a:t>
            </a:r>
            <a:r>
              <a:rPr lang="ru-RU" dirty="0" err="1" smtClean="0"/>
              <a:t>застосування</a:t>
            </a:r>
            <a:r>
              <a:rPr lang="ru-RU" dirty="0" smtClean="0"/>
              <a:t> </a:t>
            </a:r>
            <a:r>
              <a:rPr lang="ru-RU" dirty="0" err="1" smtClean="0"/>
              <a:t>такі</a:t>
            </a:r>
            <a:r>
              <a:rPr lang="ru-RU" dirty="0" smtClean="0"/>
              <a:t> </a:t>
            </a:r>
            <a:r>
              <a:rPr lang="ru-RU" dirty="0" err="1" smtClean="0"/>
              <a:t>реактори</a:t>
            </a:r>
            <a:r>
              <a:rPr lang="ru-RU" dirty="0" smtClean="0"/>
              <a:t> </a:t>
            </a:r>
            <a:r>
              <a:rPr lang="ru-RU" dirty="0" err="1" smtClean="0"/>
              <a:t>отримали</a:t>
            </a:r>
            <a:r>
              <a:rPr lang="ru-RU" dirty="0" smtClean="0"/>
              <a:t> на </a:t>
            </a:r>
            <a:r>
              <a:rPr lang="ru-RU" dirty="0" err="1" smtClean="0"/>
              <a:t>атомних</a:t>
            </a:r>
            <a:r>
              <a:rPr lang="ru-RU" dirty="0" smtClean="0"/>
              <a:t> </a:t>
            </a:r>
            <a:r>
              <a:rPr lang="ru-RU" dirty="0" err="1" smtClean="0"/>
              <a:t>електростанціях</a:t>
            </a:r>
            <a:r>
              <a:rPr lang="ru-RU" dirty="0" smtClean="0"/>
              <a:t>. Теплова </a:t>
            </a:r>
            <a:r>
              <a:rPr lang="ru-RU" dirty="0" err="1" smtClean="0"/>
              <a:t>потужність</a:t>
            </a:r>
            <a:r>
              <a:rPr lang="ru-RU" dirty="0" smtClean="0"/>
              <a:t> </a:t>
            </a:r>
            <a:r>
              <a:rPr lang="ru-RU" dirty="0" err="1" smtClean="0"/>
              <a:t>сучасних</a:t>
            </a:r>
            <a:r>
              <a:rPr lang="ru-RU" dirty="0" smtClean="0"/>
              <a:t> </a:t>
            </a:r>
            <a:r>
              <a:rPr lang="ru-RU" dirty="0" err="1" smtClean="0"/>
              <a:t>енергетичних</a:t>
            </a:r>
            <a:r>
              <a:rPr lang="ru-RU" dirty="0" smtClean="0"/>
              <a:t> </a:t>
            </a:r>
            <a:r>
              <a:rPr lang="ru-RU" dirty="0" err="1" smtClean="0"/>
              <a:t>реакторів</a:t>
            </a:r>
            <a:r>
              <a:rPr lang="ru-RU" dirty="0" smtClean="0"/>
              <a:t> </a:t>
            </a:r>
            <a:r>
              <a:rPr lang="ru-RU" dirty="0" err="1" smtClean="0"/>
              <a:t>досягає</a:t>
            </a:r>
            <a:r>
              <a:rPr lang="ru-RU" dirty="0" smtClean="0"/>
              <a:t> 5 ГВт. В </a:t>
            </a:r>
            <a:r>
              <a:rPr lang="ru-RU" dirty="0" err="1" smtClean="0"/>
              <a:t>окрему</a:t>
            </a:r>
            <a:r>
              <a:rPr lang="ru-RU" dirty="0" smtClean="0"/>
              <a:t> </a:t>
            </a:r>
            <a:r>
              <a:rPr lang="ru-RU" dirty="0" err="1" smtClean="0"/>
              <a:t>групу</a:t>
            </a:r>
            <a:r>
              <a:rPr lang="ru-RU" dirty="0" smtClean="0"/>
              <a:t> </a:t>
            </a:r>
            <a:r>
              <a:rPr lang="ru-RU" dirty="0" err="1" smtClean="0"/>
              <a:t>виділяють</a:t>
            </a:r>
            <a:r>
              <a:rPr lang="ru-RU" dirty="0" smtClean="0"/>
              <a:t>:</a:t>
            </a:r>
            <a:br>
              <a:rPr lang="ru-RU" dirty="0" smtClean="0"/>
            </a:br>
            <a:endParaRPr lang="ru-RU" dirty="0" smtClean="0"/>
          </a:p>
          <a:p>
            <a:pPr lvl="1"/>
            <a:r>
              <a:rPr lang="ru-RU" b="1" dirty="0" err="1" smtClean="0"/>
              <a:t>Транспортні</a:t>
            </a:r>
            <a:r>
              <a:rPr lang="ru-RU" b="1" dirty="0" smtClean="0"/>
              <a:t> </a:t>
            </a:r>
            <a:r>
              <a:rPr lang="ru-RU" b="1" dirty="0" err="1" smtClean="0"/>
              <a:t>реактори</a:t>
            </a:r>
            <a:r>
              <a:rPr lang="ru-RU" dirty="0" smtClean="0"/>
              <a:t>, </a:t>
            </a:r>
            <a:r>
              <a:rPr lang="ru-RU" dirty="0" err="1" smtClean="0"/>
              <a:t>призначені</a:t>
            </a:r>
            <a:r>
              <a:rPr lang="ru-RU" dirty="0" smtClean="0"/>
              <a:t> для </a:t>
            </a:r>
            <a:r>
              <a:rPr lang="ru-RU" dirty="0" err="1" smtClean="0"/>
              <a:t>постачання</a:t>
            </a:r>
            <a:r>
              <a:rPr lang="ru-RU" dirty="0" smtClean="0"/>
              <a:t> </a:t>
            </a:r>
            <a:r>
              <a:rPr lang="ru-RU" dirty="0" err="1" smtClean="0"/>
              <a:t>енергією</a:t>
            </a:r>
            <a:r>
              <a:rPr lang="ru-RU" dirty="0" smtClean="0"/>
              <a:t> </a:t>
            </a:r>
            <a:r>
              <a:rPr lang="ru-RU" dirty="0" err="1" smtClean="0"/>
              <a:t>двигунів</a:t>
            </a:r>
            <a:r>
              <a:rPr lang="ru-RU" dirty="0" smtClean="0"/>
              <a:t> </a:t>
            </a:r>
            <a:r>
              <a:rPr lang="ru-RU" dirty="0" err="1" smtClean="0"/>
              <a:t>транспортних</a:t>
            </a:r>
            <a:r>
              <a:rPr lang="ru-RU" dirty="0" smtClean="0"/>
              <a:t> </a:t>
            </a:r>
            <a:r>
              <a:rPr lang="ru-RU" dirty="0" err="1" smtClean="0"/>
              <a:t>засобів</a:t>
            </a:r>
            <a:r>
              <a:rPr lang="ru-RU" dirty="0" smtClean="0"/>
              <a:t>. </a:t>
            </a:r>
            <a:r>
              <a:rPr lang="ru-RU" dirty="0" err="1" smtClean="0"/>
              <a:t>Найбільш</a:t>
            </a:r>
            <a:r>
              <a:rPr lang="ru-RU" dirty="0" smtClean="0"/>
              <a:t> </a:t>
            </a:r>
            <a:r>
              <a:rPr lang="ru-RU" dirty="0" err="1" smtClean="0"/>
              <a:t>широкі</a:t>
            </a:r>
            <a:r>
              <a:rPr lang="ru-RU" dirty="0" smtClean="0"/>
              <a:t> </a:t>
            </a:r>
            <a:r>
              <a:rPr lang="ru-RU" dirty="0" err="1" smtClean="0"/>
              <a:t>групи</a:t>
            </a:r>
            <a:r>
              <a:rPr lang="ru-RU" dirty="0" smtClean="0"/>
              <a:t> </a:t>
            </a:r>
            <a:r>
              <a:rPr lang="ru-RU" dirty="0" err="1" smtClean="0"/>
              <a:t>застосування</a:t>
            </a:r>
            <a:r>
              <a:rPr lang="ru-RU" dirty="0" smtClean="0"/>
              <a:t> — </a:t>
            </a:r>
            <a:r>
              <a:rPr lang="ru-RU" dirty="0" err="1" smtClean="0"/>
              <a:t>морські</a:t>
            </a:r>
            <a:r>
              <a:rPr lang="ru-RU" dirty="0" smtClean="0"/>
              <a:t> </a:t>
            </a:r>
            <a:r>
              <a:rPr lang="ru-RU" dirty="0" err="1" smtClean="0"/>
              <a:t>транспортні</a:t>
            </a:r>
            <a:r>
              <a:rPr lang="ru-RU" dirty="0" smtClean="0"/>
              <a:t> </a:t>
            </a:r>
            <a:r>
              <a:rPr lang="ru-RU" dirty="0" err="1" smtClean="0"/>
              <a:t>реактори</a:t>
            </a:r>
            <a:r>
              <a:rPr lang="ru-RU" dirty="0" smtClean="0"/>
              <a:t>, </a:t>
            </a:r>
            <a:r>
              <a:rPr lang="ru-RU" dirty="0" err="1" smtClean="0"/>
              <a:t>що</a:t>
            </a:r>
            <a:r>
              <a:rPr lang="ru-RU" dirty="0" smtClean="0"/>
              <a:t> </a:t>
            </a:r>
            <a:r>
              <a:rPr lang="ru-RU" dirty="0" err="1" smtClean="0"/>
              <a:t>застосовуються</a:t>
            </a:r>
            <a:r>
              <a:rPr lang="ru-RU" dirty="0" smtClean="0"/>
              <a:t> на </a:t>
            </a:r>
            <a:r>
              <a:rPr lang="ru-RU" dirty="0" err="1" smtClean="0"/>
              <a:t>підводних</a:t>
            </a:r>
            <a:r>
              <a:rPr lang="ru-RU" dirty="0" smtClean="0"/>
              <a:t> </a:t>
            </a:r>
            <a:r>
              <a:rPr lang="ru-RU" dirty="0" err="1" smtClean="0"/>
              <a:t>човнах</a:t>
            </a:r>
            <a:r>
              <a:rPr lang="ru-RU" dirty="0" smtClean="0"/>
              <a:t> </a:t>
            </a:r>
            <a:r>
              <a:rPr lang="ru-RU" dirty="0" err="1" smtClean="0"/>
              <a:t>і</a:t>
            </a:r>
            <a:r>
              <a:rPr lang="ru-RU" dirty="0" smtClean="0"/>
              <a:t> </a:t>
            </a:r>
            <a:r>
              <a:rPr lang="ru-RU" dirty="0" err="1" smtClean="0"/>
              <a:t>різних</a:t>
            </a:r>
            <a:r>
              <a:rPr lang="ru-RU" dirty="0" smtClean="0"/>
              <a:t> </a:t>
            </a:r>
            <a:r>
              <a:rPr lang="ru-RU" dirty="0" err="1" smtClean="0"/>
              <a:t>надводних</a:t>
            </a:r>
            <a:r>
              <a:rPr lang="ru-RU" dirty="0" smtClean="0"/>
              <a:t> судах, а </a:t>
            </a:r>
            <a:r>
              <a:rPr lang="ru-RU" dirty="0" err="1" smtClean="0"/>
              <a:t>також</a:t>
            </a:r>
            <a:r>
              <a:rPr lang="ru-RU" dirty="0" smtClean="0"/>
              <a:t> </a:t>
            </a:r>
            <a:r>
              <a:rPr lang="ru-RU" dirty="0" err="1" smtClean="0"/>
              <a:t>реактори</a:t>
            </a:r>
            <a:r>
              <a:rPr lang="ru-RU" dirty="0" smtClean="0"/>
              <a:t>, </a:t>
            </a:r>
            <a:r>
              <a:rPr lang="ru-RU" dirty="0" err="1" smtClean="0"/>
              <a:t>що</a:t>
            </a:r>
            <a:r>
              <a:rPr lang="ru-RU" dirty="0" smtClean="0"/>
              <a:t> </a:t>
            </a:r>
            <a:r>
              <a:rPr lang="ru-RU" dirty="0" err="1" smtClean="0"/>
              <a:t>застосовуються</a:t>
            </a:r>
            <a:r>
              <a:rPr lang="ru-RU" dirty="0" smtClean="0"/>
              <a:t> в </a:t>
            </a:r>
            <a:r>
              <a:rPr lang="ru-RU" dirty="0" err="1" smtClean="0"/>
              <a:t>космічній</a:t>
            </a:r>
            <a:r>
              <a:rPr lang="ru-RU" dirty="0" smtClean="0"/>
              <a:t> </a:t>
            </a:r>
            <a:r>
              <a:rPr lang="ru-RU" dirty="0" err="1" smtClean="0"/>
              <a:t>техніці</a:t>
            </a:r>
            <a:r>
              <a:rPr lang="ru-RU" dirty="0" smtClean="0"/>
              <a:t>.</a:t>
            </a:r>
            <a:br>
              <a:rPr lang="ru-RU" dirty="0" smtClean="0"/>
            </a:br>
            <a:endParaRPr lang="ru-RU" dirty="0" smtClean="0"/>
          </a:p>
          <a:p>
            <a:r>
              <a:rPr lang="ru-RU" b="1" dirty="0" err="1" smtClean="0"/>
              <a:t>Експериментальні</a:t>
            </a:r>
            <a:r>
              <a:rPr lang="ru-RU" b="1" dirty="0" smtClean="0"/>
              <a:t> </a:t>
            </a:r>
            <a:r>
              <a:rPr lang="ru-RU" b="1" dirty="0" err="1" smtClean="0"/>
              <a:t>реактори</a:t>
            </a:r>
            <a:r>
              <a:rPr lang="ru-RU" dirty="0" smtClean="0"/>
              <a:t>, </a:t>
            </a:r>
            <a:r>
              <a:rPr lang="ru-RU" dirty="0" err="1" smtClean="0"/>
              <a:t>призначені</a:t>
            </a:r>
            <a:r>
              <a:rPr lang="ru-RU" dirty="0" smtClean="0"/>
              <a:t> для </a:t>
            </a:r>
            <a:r>
              <a:rPr lang="ru-RU" dirty="0" err="1" smtClean="0"/>
              <a:t>вивчення</a:t>
            </a:r>
            <a:r>
              <a:rPr lang="ru-RU" dirty="0" smtClean="0"/>
              <a:t> </a:t>
            </a:r>
            <a:r>
              <a:rPr lang="ru-RU" dirty="0" err="1" smtClean="0"/>
              <a:t>різних</a:t>
            </a:r>
            <a:r>
              <a:rPr lang="ru-RU" dirty="0" smtClean="0"/>
              <a:t> </a:t>
            </a:r>
            <a:r>
              <a:rPr lang="ru-RU" dirty="0" err="1" smtClean="0"/>
              <a:t>фізичних</a:t>
            </a:r>
            <a:r>
              <a:rPr lang="ru-RU" dirty="0" smtClean="0"/>
              <a:t> величин, </a:t>
            </a:r>
            <a:r>
              <a:rPr lang="ru-RU" dirty="0" err="1" smtClean="0"/>
              <a:t>значення</a:t>
            </a:r>
            <a:r>
              <a:rPr lang="ru-RU" dirty="0" smtClean="0"/>
              <a:t> </a:t>
            </a:r>
            <a:r>
              <a:rPr lang="ru-RU" dirty="0" err="1" smtClean="0"/>
              <a:t>яких</a:t>
            </a:r>
            <a:r>
              <a:rPr lang="ru-RU" dirty="0" smtClean="0"/>
              <a:t> </a:t>
            </a:r>
            <a:r>
              <a:rPr lang="ru-RU" dirty="0" err="1" smtClean="0"/>
              <a:t>необхідно</a:t>
            </a:r>
            <a:r>
              <a:rPr lang="ru-RU" dirty="0" smtClean="0"/>
              <a:t> для </a:t>
            </a:r>
            <a:r>
              <a:rPr lang="ru-RU" dirty="0" err="1" smtClean="0"/>
              <a:t>проектування</a:t>
            </a:r>
            <a:r>
              <a:rPr lang="ru-RU" dirty="0" smtClean="0"/>
              <a:t> </a:t>
            </a:r>
            <a:r>
              <a:rPr lang="ru-RU" dirty="0" err="1" smtClean="0"/>
              <a:t>і</a:t>
            </a:r>
            <a:r>
              <a:rPr lang="ru-RU" dirty="0" smtClean="0"/>
              <a:t> </a:t>
            </a:r>
            <a:r>
              <a:rPr lang="ru-RU" dirty="0" err="1" smtClean="0"/>
              <a:t>експлуатації</a:t>
            </a:r>
            <a:r>
              <a:rPr lang="ru-RU" dirty="0" smtClean="0"/>
              <a:t> </a:t>
            </a:r>
            <a:r>
              <a:rPr lang="ru-RU" dirty="0" err="1" smtClean="0"/>
              <a:t>ядерних</a:t>
            </a:r>
            <a:r>
              <a:rPr lang="ru-RU" dirty="0" smtClean="0"/>
              <a:t> </a:t>
            </a:r>
            <a:r>
              <a:rPr lang="ru-RU" dirty="0" err="1" smtClean="0"/>
              <a:t>реакторів</a:t>
            </a:r>
            <a:r>
              <a:rPr lang="ru-RU" dirty="0" smtClean="0"/>
              <a:t>; </a:t>
            </a:r>
            <a:r>
              <a:rPr lang="ru-RU" dirty="0" err="1" smtClean="0"/>
              <a:t>потужність</a:t>
            </a:r>
            <a:r>
              <a:rPr lang="ru-RU" dirty="0" smtClean="0"/>
              <a:t> таких </a:t>
            </a:r>
            <a:r>
              <a:rPr lang="ru-RU" dirty="0" err="1" smtClean="0"/>
              <a:t>реакторів</a:t>
            </a:r>
            <a:r>
              <a:rPr lang="ru-RU" dirty="0" smtClean="0"/>
              <a:t> не </a:t>
            </a:r>
            <a:r>
              <a:rPr lang="ru-RU" dirty="0" err="1" smtClean="0"/>
              <a:t>перевищує</a:t>
            </a:r>
            <a:r>
              <a:rPr lang="ru-RU" dirty="0" smtClean="0"/>
              <a:t> </a:t>
            </a:r>
            <a:r>
              <a:rPr lang="ru-RU" dirty="0" err="1" smtClean="0"/>
              <a:t>декількох</a:t>
            </a:r>
            <a:r>
              <a:rPr lang="ru-RU" dirty="0" smtClean="0"/>
              <a:t> </a:t>
            </a:r>
            <a:r>
              <a:rPr lang="ru-RU" dirty="0" smtClean="0">
                <a:hlinkClick r:id="rId2" tooltip="КВт"/>
              </a:rPr>
              <a:t>кВт</a:t>
            </a:r>
            <a:r>
              <a:rPr lang="ru-RU" dirty="0" smtClean="0"/>
              <a:t>.</a:t>
            </a:r>
          </a:p>
          <a:p>
            <a:endParaRPr lang="ru-RU" dirty="0"/>
          </a:p>
        </p:txBody>
      </p:sp>
      <p:pic>
        <p:nvPicPr>
          <p:cNvPr id="5" name="Содержимое 4" descr="300px-Advanced_Test_Reactor.jpg"/>
          <p:cNvPicPr>
            <a:picLocks noGrp="1" noChangeAspect="1"/>
          </p:cNvPicPr>
          <p:nvPr>
            <p:ph sz="half" idx="2"/>
          </p:nvPr>
        </p:nvPicPr>
        <p:blipFill>
          <a:blip r:embed="rId3"/>
          <a:stretch>
            <a:fillRect/>
          </a:stretch>
        </p:blipFill>
        <p:spPr>
          <a:xfrm>
            <a:off x="4929190" y="1714488"/>
            <a:ext cx="3786214" cy="4453379"/>
          </a:xfr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sz="quarter" idx="1"/>
          </p:nvPr>
        </p:nvSpPr>
        <p:spPr/>
        <p:txBody>
          <a:bodyPr>
            <a:normAutofit fontScale="62500" lnSpcReduction="20000"/>
          </a:bodyPr>
          <a:lstStyle/>
          <a:p>
            <a:r>
              <a:rPr lang="ru-RU" b="1" dirty="0" err="1" smtClean="0"/>
              <a:t>Дослідницькі</a:t>
            </a:r>
            <a:r>
              <a:rPr lang="ru-RU" b="1" dirty="0" smtClean="0"/>
              <a:t> </a:t>
            </a:r>
            <a:r>
              <a:rPr lang="ru-RU" b="1" dirty="0" err="1" smtClean="0"/>
              <a:t>реактори</a:t>
            </a:r>
            <a:r>
              <a:rPr lang="ru-RU" dirty="0" smtClean="0"/>
              <a:t>, в </a:t>
            </a:r>
            <a:r>
              <a:rPr lang="ru-RU" dirty="0" err="1" smtClean="0"/>
              <a:t>яких</a:t>
            </a:r>
            <a:r>
              <a:rPr lang="ru-RU" dirty="0" smtClean="0"/>
              <a:t> потоки </a:t>
            </a:r>
            <a:r>
              <a:rPr lang="ru-RU" dirty="0" err="1" smtClean="0"/>
              <a:t>нейтронів</a:t>
            </a:r>
            <a:r>
              <a:rPr lang="ru-RU" dirty="0" smtClean="0"/>
              <a:t> </a:t>
            </a:r>
            <a:r>
              <a:rPr lang="ru-RU" dirty="0" err="1" smtClean="0"/>
              <a:t>і</a:t>
            </a:r>
            <a:r>
              <a:rPr lang="ru-RU" dirty="0" smtClean="0"/>
              <a:t> </a:t>
            </a:r>
            <a:r>
              <a:rPr lang="ru-RU" dirty="0" err="1" smtClean="0">
                <a:hlinkClick r:id="rId2" tooltip="Гамма-квант"/>
              </a:rPr>
              <a:t>гамма-квантів</a:t>
            </a:r>
            <a:r>
              <a:rPr lang="ru-RU" dirty="0" smtClean="0"/>
              <a:t>, </a:t>
            </a:r>
            <a:r>
              <a:rPr lang="ru-RU" dirty="0" err="1" smtClean="0"/>
              <a:t>що</a:t>
            </a:r>
            <a:r>
              <a:rPr lang="ru-RU" dirty="0" smtClean="0"/>
              <a:t> </a:t>
            </a:r>
            <a:r>
              <a:rPr lang="ru-RU" dirty="0" err="1" smtClean="0"/>
              <a:t>створюються</a:t>
            </a:r>
            <a:r>
              <a:rPr lang="ru-RU" dirty="0" smtClean="0"/>
              <a:t> в </a:t>
            </a:r>
            <a:r>
              <a:rPr lang="ru-RU" dirty="0" err="1" smtClean="0"/>
              <a:t>активній</a:t>
            </a:r>
            <a:r>
              <a:rPr lang="ru-RU" dirty="0" smtClean="0"/>
              <a:t> </a:t>
            </a:r>
            <a:r>
              <a:rPr lang="ru-RU" dirty="0" err="1" smtClean="0"/>
              <a:t>зоні</a:t>
            </a:r>
            <a:r>
              <a:rPr lang="ru-RU" dirty="0" smtClean="0"/>
              <a:t>, </a:t>
            </a:r>
            <a:r>
              <a:rPr lang="ru-RU" dirty="0" err="1" smtClean="0"/>
              <a:t>використовуються</a:t>
            </a:r>
            <a:r>
              <a:rPr lang="ru-RU" dirty="0" smtClean="0"/>
              <a:t> для </a:t>
            </a:r>
            <a:r>
              <a:rPr lang="ru-RU" dirty="0" err="1" smtClean="0"/>
              <a:t>досліджень</a:t>
            </a:r>
            <a:r>
              <a:rPr lang="ru-RU" dirty="0" smtClean="0"/>
              <a:t> в </a:t>
            </a:r>
            <a:r>
              <a:rPr lang="ru-RU" dirty="0" err="1" smtClean="0"/>
              <a:t>області</a:t>
            </a:r>
            <a:r>
              <a:rPr lang="ru-RU" dirty="0" smtClean="0"/>
              <a:t> </a:t>
            </a:r>
            <a:r>
              <a:rPr lang="ru-RU" dirty="0" err="1" smtClean="0">
                <a:hlinkClick r:id="rId3" tooltip="Ядерна фізика"/>
              </a:rPr>
              <a:t>ядерної</a:t>
            </a:r>
            <a:r>
              <a:rPr lang="ru-RU" dirty="0" smtClean="0">
                <a:hlinkClick r:id="rId3" tooltip="Ядерна фізика"/>
              </a:rPr>
              <a:t> </a:t>
            </a:r>
            <a:r>
              <a:rPr lang="ru-RU" dirty="0" err="1" smtClean="0">
                <a:hlinkClick r:id="rId3" tooltip="Ядерна фізика"/>
              </a:rPr>
              <a:t>фізики</a:t>
            </a:r>
            <a:r>
              <a:rPr lang="ru-RU" dirty="0" smtClean="0"/>
              <a:t>, </a:t>
            </a:r>
            <a:r>
              <a:rPr lang="ru-RU" u="sng" dirty="0" err="1" smtClean="0">
                <a:hlinkClick r:id="rId4"/>
              </a:rPr>
              <a:t>фізики</a:t>
            </a:r>
            <a:r>
              <a:rPr lang="ru-RU" u="sng" dirty="0" smtClean="0">
                <a:hlinkClick r:id="rId4"/>
              </a:rPr>
              <a:t> твердого </a:t>
            </a:r>
            <a:r>
              <a:rPr lang="ru-RU" u="sng" dirty="0" err="1" smtClean="0">
                <a:hlinkClick r:id="rId4"/>
              </a:rPr>
              <a:t>тіла</a:t>
            </a:r>
            <a:r>
              <a:rPr lang="ru-RU" dirty="0" smtClean="0"/>
              <a:t>, </a:t>
            </a:r>
            <a:r>
              <a:rPr lang="ru-RU" dirty="0" err="1" smtClean="0">
                <a:hlinkClick r:id="rId5" tooltip="Радіаційна хімія"/>
              </a:rPr>
              <a:t>радіаційної</a:t>
            </a:r>
            <a:r>
              <a:rPr lang="ru-RU" dirty="0" smtClean="0">
                <a:hlinkClick r:id="rId5" tooltip="Радіаційна хімія"/>
              </a:rPr>
              <a:t> </a:t>
            </a:r>
            <a:r>
              <a:rPr lang="ru-RU" dirty="0" err="1" smtClean="0">
                <a:hlinkClick r:id="rId5" tooltip="Радіаційна хімія"/>
              </a:rPr>
              <a:t>хімії</a:t>
            </a:r>
            <a:r>
              <a:rPr lang="ru-RU" dirty="0" smtClean="0"/>
              <a:t>, </a:t>
            </a:r>
            <a:r>
              <a:rPr lang="ru-RU" dirty="0" err="1" smtClean="0">
                <a:hlinkClick r:id="rId6" tooltip="Біологія"/>
              </a:rPr>
              <a:t>біології</a:t>
            </a:r>
            <a:r>
              <a:rPr lang="ru-RU" dirty="0" smtClean="0"/>
              <a:t>, для </a:t>
            </a:r>
            <a:r>
              <a:rPr lang="ru-RU" dirty="0" err="1" smtClean="0"/>
              <a:t>випробування</a:t>
            </a:r>
            <a:r>
              <a:rPr lang="ru-RU" dirty="0" smtClean="0"/>
              <a:t> </a:t>
            </a:r>
            <a:r>
              <a:rPr lang="ru-RU" dirty="0" err="1" smtClean="0"/>
              <a:t>матеріалів</a:t>
            </a:r>
            <a:r>
              <a:rPr lang="ru-RU" dirty="0" smtClean="0"/>
              <a:t>, </a:t>
            </a:r>
            <a:r>
              <a:rPr lang="ru-RU" dirty="0" err="1" smtClean="0"/>
              <a:t>призначених</a:t>
            </a:r>
            <a:r>
              <a:rPr lang="ru-RU" dirty="0" smtClean="0"/>
              <a:t> </a:t>
            </a:r>
            <a:r>
              <a:rPr lang="ru-RU" dirty="0" err="1" smtClean="0"/>
              <a:t>для</a:t>
            </a:r>
            <a:r>
              <a:rPr lang="ru-RU" dirty="0" smtClean="0"/>
              <a:t> </a:t>
            </a:r>
            <a:r>
              <a:rPr lang="ru-RU" dirty="0" err="1" smtClean="0"/>
              <a:t>роботи</a:t>
            </a:r>
            <a:r>
              <a:rPr lang="ru-RU" dirty="0" smtClean="0"/>
              <a:t> в </a:t>
            </a:r>
            <a:r>
              <a:rPr lang="ru-RU" dirty="0" err="1" smtClean="0"/>
              <a:t>інтенсивних</a:t>
            </a:r>
            <a:r>
              <a:rPr lang="ru-RU" dirty="0" smtClean="0"/>
              <a:t> </a:t>
            </a:r>
            <a:r>
              <a:rPr lang="ru-RU" dirty="0" err="1" smtClean="0"/>
              <a:t>нейтронних</a:t>
            </a:r>
            <a:r>
              <a:rPr lang="ru-RU" dirty="0" smtClean="0"/>
              <a:t> потоках (в тому </a:t>
            </a:r>
            <a:r>
              <a:rPr lang="ru-RU" dirty="0" err="1" smtClean="0"/>
              <a:t>числі</a:t>
            </a:r>
            <a:r>
              <a:rPr lang="ru-RU" dirty="0" smtClean="0"/>
              <a:t> деталей </a:t>
            </a:r>
            <a:r>
              <a:rPr lang="ru-RU" dirty="0" err="1" smtClean="0"/>
              <a:t>ядерних</a:t>
            </a:r>
            <a:r>
              <a:rPr lang="ru-RU" dirty="0" smtClean="0"/>
              <a:t> </a:t>
            </a:r>
            <a:r>
              <a:rPr lang="ru-RU" dirty="0" err="1" smtClean="0"/>
              <a:t>реакторів</a:t>
            </a:r>
            <a:r>
              <a:rPr lang="ru-RU" dirty="0" smtClean="0"/>
              <a:t>), для </a:t>
            </a:r>
            <a:r>
              <a:rPr lang="ru-RU" dirty="0" err="1" smtClean="0"/>
              <a:t>виробництва</a:t>
            </a:r>
            <a:r>
              <a:rPr lang="ru-RU" dirty="0" smtClean="0"/>
              <a:t> </a:t>
            </a:r>
            <a:r>
              <a:rPr lang="ru-RU" dirty="0" err="1" smtClean="0"/>
              <a:t>ізотопів</a:t>
            </a:r>
            <a:r>
              <a:rPr lang="ru-RU" dirty="0" smtClean="0"/>
              <a:t>. </a:t>
            </a:r>
            <a:r>
              <a:rPr lang="ru-RU" dirty="0" err="1" smtClean="0"/>
              <a:t>Потужність</a:t>
            </a:r>
            <a:r>
              <a:rPr lang="ru-RU" dirty="0" smtClean="0"/>
              <a:t> </a:t>
            </a:r>
            <a:r>
              <a:rPr lang="ru-RU" dirty="0" err="1" smtClean="0"/>
              <a:t>дослідних</a:t>
            </a:r>
            <a:r>
              <a:rPr lang="ru-RU" dirty="0" smtClean="0"/>
              <a:t> </a:t>
            </a:r>
            <a:r>
              <a:rPr lang="ru-RU" dirty="0" err="1" smtClean="0"/>
              <a:t>реакторів</a:t>
            </a:r>
            <a:r>
              <a:rPr lang="ru-RU" dirty="0" smtClean="0"/>
              <a:t> не </a:t>
            </a:r>
            <a:r>
              <a:rPr lang="ru-RU" dirty="0" err="1" smtClean="0"/>
              <a:t>перевищує</a:t>
            </a:r>
            <a:r>
              <a:rPr lang="ru-RU" dirty="0" smtClean="0"/>
              <a:t> 100 МВт. </a:t>
            </a:r>
            <a:r>
              <a:rPr lang="ru-RU" dirty="0" err="1" smtClean="0"/>
              <a:t>Виділяється</a:t>
            </a:r>
            <a:r>
              <a:rPr lang="ru-RU" dirty="0" smtClean="0"/>
              <a:t> </a:t>
            </a:r>
            <a:r>
              <a:rPr lang="ru-RU" dirty="0" err="1" smtClean="0"/>
              <a:t>енергія</a:t>
            </a:r>
            <a:r>
              <a:rPr lang="ru-RU" dirty="0" smtClean="0"/>
              <a:t>, як правило, не </a:t>
            </a:r>
            <a:r>
              <a:rPr lang="ru-RU" dirty="0" err="1" smtClean="0"/>
              <a:t>використовується</a:t>
            </a:r>
            <a:r>
              <a:rPr lang="ru-RU" dirty="0" smtClean="0"/>
              <a:t>.</a:t>
            </a:r>
          </a:p>
          <a:p>
            <a:r>
              <a:rPr lang="ru-RU" b="1" dirty="0" err="1" smtClean="0"/>
              <a:t>Промислові</a:t>
            </a:r>
            <a:r>
              <a:rPr lang="ru-RU" dirty="0" smtClean="0"/>
              <a:t> (</a:t>
            </a:r>
            <a:r>
              <a:rPr lang="ru-RU" dirty="0" err="1" smtClean="0"/>
              <a:t>збройові</a:t>
            </a:r>
            <a:r>
              <a:rPr lang="ru-RU" dirty="0" smtClean="0"/>
              <a:t>, </a:t>
            </a:r>
            <a:r>
              <a:rPr lang="ru-RU" dirty="0" err="1" smtClean="0"/>
              <a:t>ізотопні</a:t>
            </a:r>
            <a:r>
              <a:rPr lang="ru-RU" dirty="0" smtClean="0"/>
              <a:t>) </a:t>
            </a:r>
            <a:r>
              <a:rPr lang="ru-RU" dirty="0" err="1" smtClean="0"/>
              <a:t>реактори</a:t>
            </a:r>
            <a:r>
              <a:rPr lang="ru-RU" dirty="0" smtClean="0"/>
              <a:t>, </a:t>
            </a:r>
            <a:r>
              <a:rPr lang="ru-RU" dirty="0" err="1" smtClean="0"/>
              <a:t>що</a:t>
            </a:r>
            <a:r>
              <a:rPr lang="ru-RU" dirty="0" smtClean="0"/>
              <a:t> </a:t>
            </a:r>
            <a:r>
              <a:rPr lang="ru-RU" dirty="0" err="1" smtClean="0"/>
              <a:t>використовуються</a:t>
            </a:r>
            <a:r>
              <a:rPr lang="ru-RU" dirty="0" smtClean="0"/>
              <a:t> для </a:t>
            </a:r>
            <a:r>
              <a:rPr lang="ru-RU" dirty="0" err="1" smtClean="0"/>
              <a:t>напрацювання</a:t>
            </a:r>
            <a:r>
              <a:rPr lang="ru-RU" dirty="0" smtClean="0"/>
              <a:t> </a:t>
            </a:r>
            <a:r>
              <a:rPr lang="ru-RU" dirty="0" err="1" smtClean="0"/>
              <a:t>ізотопів</a:t>
            </a:r>
            <a:r>
              <a:rPr lang="ru-RU" dirty="0" smtClean="0"/>
              <a:t>, </a:t>
            </a:r>
            <a:r>
              <a:rPr lang="ru-RU" dirty="0" err="1" smtClean="0"/>
              <a:t>що</a:t>
            </a:r>
            <a:r>
              <a:rPr lang="ru-RU" dirty="0" smtClean="0"/>
              <a:t> </a:t>
            </a:r>
            <a:r>
              <a:rPr lang="ru-RU" dirty="0" err="1" smtClean="0"/>
              <a:t>застосовуються</a:t>
            </a:r>
            <a:r>
              <a:rPr lang="ru-RU" dirty="0" smtClean="0"/>
              <a:t> в </a:t>
            </a:r>
            <a:r>
              <a:rPr lang="ru-RU" dirty="0" err="1" smtClean="0"/>
              <a:t>різних</a:t>
            </a:r>
            <a:r>
              <a:rPr lang="ru-RU" dirty="0" smtClean="0"/>
              <a:t> областях. </a:t>
            </a:r>
            <a:r>
              <a:rPr lang="ru-RU" dirty="0" err="1" smtClean="0"/>
              <a:t>Найбільш</a:t>
            </a:r>
            <a:r>
              <a:rPr lang="ru-RU" dirty="0" smtClean="0"/>
              <a:t> широко </a:t>
            </a:r>
            <a:r>
              <a:rPr lang="ru-RU" dirty="0" err="1" smtClean="0"/>
              <a:t>використовуються</a:t>
            </a:r>
            <a:r>
              <a:rPr lang="ru-RU" dirty="0" smtClean="0"/>
              <a:t> для </a:t>
            </a:r>
            <a:r>
              <a:rPr lang="ru-RU" dirty="0" err="1" smtClean="0"/>
              <a:t>виробництва</a:t>
            </a:r>
            <a:r>
              <a:rPr lang="ru-RU" dirty="0" smtClean="0"/>
              <a:t> </a:t>
            </a:r>
            <a:r>
              <a:rPr lang="ru-RU" dirty="0" err="1" smtClean="0"/>
              <a:t>ядерних</a:t>
            </a:r>
            <a:r>
              <a:rPr lang="ru-RU" dirty="0" smtClean="0"/>
              <a:t> </a:t>
            </a:r>
            <a:r>
              <a:rPr lang="ru-RU" dirty="0" err="1" smtClean="0"/>
              <a:t>збройових</a:t>
            </a:r>
            <a:r>
              <a:rPr lang="ru-RU" dirty="0" smtClean="0"/>
              <a:t> </a:t>
            </a:r>
            <a:r>
              <a:rPr lang="ru-RU" dirty="0" err="1" smtClean="0"/>
              <a:t>матеріалів</a:t>
            </a:r>
            <a:r>
              <a:rPr lang="ru-RU" dirty="0" smtClean="0"/>
              <a:t>, </a:t>
            </a:r>
            <a:r>
              <a:rPr lang="ru-RU" dirty="0" err="1" smtClean="0"/>
              <a:t>наприклад</a:t>
            </a:r>
            <a:r>
              <a:rPr lang="ru-RU" dirty="0" smtClean="0">
                <a:hlinkClick r:id="rId7" tooltip="Плутоній"/>
              </a:rPr>
              <a:t> 239</a:t>
            </a:r>
            <a:r>
              <a:rPr lang="en-US" dirty="0" err="1" smtClean="0">
                <a:hlinkClick r:id="rId7" tooltip="Плутоній"/>
              </a:rPr>
              <a:t>Pu</a:t>
            </a:r>
            <a:r>
              <a:rPr lang="en-US" dirty="0" smtClean="0"/>
              <a:t>. </a:t>
            </a:r>
            <a:r>
              <a:rPr lang="ru-RU" dirty="0" err="1" smtClean="0"/>
              <a:t>Також</a:t>
            </a:r>
            <a:r>
              <a:rPr lang="ru-RU" dirty="0" smtClean="0"/>
              <a:t> до </a:t>
            </a:r>
            <a:r>
              <a:rPr lang="ru-RU" dirty="0" err="1" smtClean="0"/>
              <a:t>промислових</a:t>
            </a:r>
            <a:r>
              <a:rPr lang="ru-RU" dirty="0" smtClean="0"/>
              <a:t> </a:t>
            </a:r>
            <a:r>
              <a:rPr lang="ru-RU" dirty="0" err="1" smtClean="0"/>
              <a:t>відносять</a:t>
            </a:r>
            <a:r>
              <a:rPr lang="ru-RU" dirty="0" smtClean="0"/>
              <a:t> </a:t>
            </a:r>
            <a:r>
              <a:rPr lang="ru-RU" dirty="0" err="1" smtClean="0"/>
              <a:t>реактори</a:t>
            </a:r>
            <a:r>
              <a:rPr lang="ru-RU" dirty="0" smtClean="0"/>
              <a:t>, </a:t>
            </a:r>
            <a:r>
              <a:rPr lang="ru-RU" dirty="0" err="1" smtClean="0"/>
              <a:t>що</a:t>
            </a:r>
            <a:r>
              <a:rPr lang="ru-RU" dirty="0" smtClean="0"/>
              <a:t> </a:t>
            </a:r>
            <a:r>
              <a:rPr lang="ru-RU" dirty="0" err="1" smtClean="0"/>
              <a:t>використовуються</a:t>
            </a:r>
            <a:r>
              <a:rPr lang="ru-RU" dirty="0" smtClean="0"/>
              <a:t> для </a:t>
            </a:r>
            <a:r>
              <a:rPr lang="ru-RU" dirty="0" err="1" smtClean="0"/>
              <a:t>опріснення</a:t>
            </a:r>
            <a:r>
              <a:rPr lang="ru-RU" dirty="0" smtClean="0"/>
              <a:t> </a:t>
            </a:r>
            <a:r>
              <a:rPr lang="ru-RU" dirty="0" err="1" smtClean="0"/>
              <a:t>морської</a:t>
            </a:r>
            <a:r>
              <a:rPr lang="ru-RU" dirty="0" smtClean="0"/>
              <a:t> води.</a:t>
            </a:r>
            <a:br>
              <a:rPr lang="ru-RU" dirty="0" smtClean="0"/>
            </a:br>
            <a:endParaRPr lang="ru-RU" dirty="0" smtClean="0"/>
          </a:p>
          <a:p>
            <a:r>
              <a:rPr lang="ru-RU" dirty="0" smtClean="0"/>
              <a:t>Часто </a:t>
            </a:r>
            <a:r>
              <a:rPr lang="ru-RU" dirty="0" err="1" smtClean="0"/>
              <a:t>реактори</a:t>
            </a:r>
            <a:r>
              <a:rPr lang="ru-RU" dirty="0" smtClean="0"/>
              <a:t> </a:t>
            </a:r>
            <a:r>
              <a:rPr lang="ru-RU" dirty="0" err="1" smtClean="0"/>
              <a:t>застосовуються</a:t>
            </a:r>
            <a:r>
              <a:rPr lang="ru-RU" dirty="0" smtClean="0"/>
              <a:t> для </a:t>
            </a:r>
            <a:r>
              <a:rPr lang="ru-RU" dirty="0" err="1" smtClean="0"/>
              <a:t>вирішення</a:t>
            </a:r>
            <a:r>
              <a:rPr lang="ru-RU" dirty="0" smtClean="0"/>
              <a:t> </a:t>
            </a:r>
            <a:r>
              <a:rPr lang="ru-RU" dirty="0" err="1" smtClean="0"/>
              <a:t>двох</a:t>
            </a:r>
            <a:r>
              <a:rPr lang="ru-RU" dirty="0" smtClean="0"/>
              <a:t> </a:t>
            </a:r>
            <a:r>
              <a:rPr lang="ru-RU" dirty="0" err="1" smtClean="0"/>
              <a:t>і</a:t>
            </a:r>
            <a:r>
              <a:rPr lang="ru-RU" dirty="0" smtClean="0"/>
              <a:t> </a:t>
            </a:r>
            <a:r>
              <a:rPr lang="ru-RU" dirty="0" err="1" smtClean="0"/>
              <a:t>більше</a:t>
            </a:r>
            <a:r>
              <a:rPr lang="ru-RU" dirty="0" smtClean="0"/>
              <a:t> </a:t>
            </a:r>
            <a:r>
              <a:rPr lang="ru-RU" dirty="0" err="1" smtClean="0"/>
              <a:t>різних</a:t>
            </a:r>
            <a:r>
              <a:rPr lang="ru-RU" dirty="0" smtClean="0"/>
              <a:t> </a:t>
            </a:r>
            <a:r>
              <a:rPr lang="ru-RU" dirty="0" err="1" smtClean="0"/>
              <a:t>завдань</a:t>
            </a:r>
            <a:r>
              <a:rPr lang="ru-RU" dirty="0" smtClean="0"/>
              <a:t>, в такому </a:t>
            </a:r>
            <a:r>
              <a:rPr lang="ru-RU" dirty="0" err="1" smtClean="0"/>
              <a:t>випадку</a:t>
            </a:r>
            <a:r>
              <a:rPr lang="ru-RU" dirty="0" smtClean="0"/>
              <a:t> вони </a:t>
            </a:r>
            <a:r>
              <a:rPr lang="ru-RU" dirty="0" err="1" smtClean="0"/>
              <a:t>називаються</a:t>
            </a:r>
            <a:r>
              <a:rPr lang="ru-RU" dirty="0" smtClean="0"/>
              <a:t> </a:t>
            </a:r>
            <a:r>
              <a:rPr lang="ru-RU" b="1" dirty="0" err="1" smtClean="0"/>
              <a:t>багатоцільовими</a:t>
            </a:r>
            <a:r>
              <a:rPr lang="ru-RU" dirty="0" smtClean="0"/>
              <a:t>. </a:t>
            </a:r>
            <a:r>
              <a:rPr lang="ru-RU" dirty="0" err="1" smtClean="0"/>
              <a:t>Наприклад</a:t>
            </a:r>
            <a:r>
              <a:rPr lang="ru-RU" dirty="0" smtClean="0"/>
              <a:t>, </a:t>
            </a:r>
            <a:r>
              <a:rPr lang="ru-RU" dirty="0" err="1" smtClean="0"/>
              <a:t>деякі</a:t>
            </a:r>
            <a:r>
              <a:rPr lang="ru-RU" dirty="0" smtClean="0"/>
              <a:t> </a:t>
            </a:r>
            <a:r>
              <a:rPr lang="ru-RU" dirty="0" err="1" smtClean="0"/>
              <a:t>енергетичні</a:t>
            </a:r>
            <a:r>
              <a:rPr lang="ru-RU" dirty="0" smtClean="0"/>
              <a:t> </a:t>
            </a:r>
            <a:r>
              <a:rPr lang="ru-RU" dirty="0" err="1" smtClean="0"/>
              <a:t>реактори</a:t>
            </a:r>
            <a:r>
              <a:rPr lang="ru-RU" dirty="0" smtClean="0"/>
              <a:t>, особливо на </a:t>
            </a:r>
            <a:r>
              <a:rPr lang="ru-RU" dirty="0" err="1" smtClean="0"/>
              <a:t>зорі</a:t>
            </a:r>
            <a:r>
              <a:rPr lang="ru-RU" dirty="0" smtClean="0"/>
              <a:t> </a:t>
            </a:r>
            <a:r>
              <a:rPr lang="ru-RU" dirty="0" err="1" smtClean="0"/>
              <a:t>атомної</a:t>
            </a:r>
            <a:r>
              <a:rPr lang="ru-RU" dirty="0" smtClean="0"/>
              <a:t> </a:t>
            </a:r>
            <a:r>
              <a:rPr lang="ru-RU" dirty="0" err="1" smtClean="0"/>
              <a:t>енергетики</a:t>
            </a:r>
            <a:r>
              <a:rPr lang="ru-RU" dirty="0" smtClean="0"/>
              <a:t>, </a:t>
            </a:r>
            <a:r>
              <a:rPr lang="ru-RU" dirty="0" err="1" smtClean="0"/>
              <a:t>призначалися</a:t>
            </a:r>
            <a:r>
              <a:rPr lang="ru-RU" dirty="0" smtClean="0"/>
              <a:t>, в основному, для </a:t>
            </a:r>
            <a:r>
              <a:rPr lang="ru-RU" dirty="0" err="1" smtClean="0"/>
              <a:t>експериментів</a:t>
            </a:r>
            <a:r>
              <a:rPr lang="ru-RU" dirty="0" smtClean="0"/>
              <a:t>. </a:t>
            </a:r>
            <a:r>
              <a:rPr lang="ru-RU" dirty="0" err="1" smtClean="0"/>
              <a:t>Реактори</a:t>
            </a:r>
            <a:r>
              <a:rPr lang="ru-RU" dirty="0" smtClean="0"/>
              <a:t> на </a:t>
            </a:r>
            <a:r>
              <a:rPr lang="ru-RU" dirty="0" err="1" smtClean="0"/>
              <a:t>швидких</a:t>
            </a:r>
            <a:r>
              <a:rPr lang="ru-RU" dirty="0" smtClean="0"/>
              <a:t> нейтронах </a:t>
            </a:r>
            <a:r>
              <a:rPr lang="ru-RU" dirty="0" err="1" smtClean="0"/>
              <a:t>можуть</a:t>
            </a:r>
            <a:r>
              <a:rPr lang="ru-RU" dirty="0" smtClean="0"/>
              <a:t> бути </a:t>
            </a:r>
            <a:r>
              <a:rPr lang="ru-RU" dirty="0" err="1" smtClean="0"/>
              <a:t>одночасно</a:t>
            </a:r>
            <a:r>
              <a:rPr lang="ru-RU" dirty="0" smtClean="0"/>
              <a:t> </a:t>
            </a:r>
            <a:r>
              <a:rPr lang="ru-RU" dirty="0" err="1" smtClean="0"/>
              <a:t>і</a:t>
            </a:r>
            <a:r>
              <a:rPr lang="ru-RU" dirty="0" smtClean="0"/>
              <a:t> </a:t>
            </a:r>
            <a:r>
              <a:rPr lang="ru-RU" dirty="0" err="1" smtClean="0"/>
              <a:t>енергетичними</a:t>
            </a:r>
            <a:r>
              <a:rPr lang="ru-RU" dirty="0" smtClean="0"/>
              <a:t>, </a:t>
            </a:r>
            <a:r>
              <a:rPr lang="ru-RU" dirty="0" err="1" smtClean="0"/>
              <a:t>і</a:t>
            </a:r>
            <a:r>
              <a:rPr lang="ru-RU" dirty="0" smtClean="0"/>
              <a:t> </a:t>
            </a:r>
            <a:r>
              <a:rPr lang="ru-RU" dirty="0" err="1" smtClean="0"/>
              <a:t>напрацьовувати</a:t>
            </a:r>
            <a:r>
              <a:rPr lang="ru-RU" dirty="0" smtClean="0"/>
              <a:t> </a:t>
            </a:r>
            <a:r>
              <a:rPr lang="ru-RU" dirty="0" err="1" smtClean="0"/>
              <a:t>ізотопи</a:t>
            </a:r>
            <a:r>
              <a:rPr lang="ru-RU" dirty="0" smtClean="0"/>
              <a:t>. </a:t>
            </a:r>
            <a:r>
              <a:rPr lang="ru-RU" dirty="0" err="1" smtClean="0"/>
              <a:t>Промислові</a:t>
            </a:r>
            <a:r>
              <a:rPr lang="ru-RU" dirty="0" smtClean="0"/>
              <a:t> </a:t>
            </a:r>
            <a:r>
              <a:rPr lang="ru-RU" dirty="0" err="1" smtClean="0"/>
              <a:t>реактори</a:t>
            </a:r>
            <a:r>
              <a:rPr lang="ru-RU" dirty="0" smtClean="0"/>
              <a:t> </a:t>
            </a:r>
            <a:r>
              <a:rPr lang="ru-RU" dirty="0" err="1" smtClean="0"/>
              <a:t>крім</a:t>
            </a:r>
            <a:r>
              <a:rPr lang="ru-RU" dirty="0" smtClean="0"/>
              <a:t> </a:t>
            </a:r>
            <a:r>
              <a:rPr lang="ru-RU" dirty="0" err="1" smtClean="0"/>
              <a:t>свого</a:t>
            </a:r>
            <a:r>
              <a:rPr lang="ru-RU" dirty="0" smtClean="0"/>
              <a:t> основного </a:t>
            </a:r>
            <a:r>
              <a:rPr lang="ru-RU" dirty="0" err="1" smtClean="0"/>
              <a:t>завдання</a:t>
            </a:r>
            <a:r>
              <a:rPr lang="ru-RU" dirty="0" smtClean="0"/>
              <a:t> часто </a:t>
            </a:r>
            <a:r>
              <a:rPr lang="ru-RU" dirty="0" err="1" smtClean="0"/>
              <a:t>виробляють</a:t>
            </a:r>
            <a:r>
              <a:rPr lang="ru-RU" dirty="0" smtClean="0"/>
              <a:t> </a:t>
            </a:r>
            <a:r>
              <a:rPr lang="ru-RU" dirty="0" err="1" smtClean="0"/>
              <a:t>електричну</a:t>
            </a:r>
            <a:r>
              <a:rPr lang="ru-RU" dirty="0" smtClean="0"/>
              <a:t> </a:t>
            </a:r>
            <a:r>
              <a:rPr lang="ru-RU" dirty="0" err="1" smtClean="0"/>
              <a:t>і</a:t>
            </a:r>
            <a:r>
              <a:rPr lang="ru-RU" dirty="0" smtClean="0"/>
              <a:t> </a:t>
            </a:r>
            <a:r>
              <a:rPr lang="ru-RU" dirty="0" err="1" smtClean="0"/>
              <a:t>теплову</a:t>
            </a:r>
            <a:r>
              <a:rPr lang="ru-RU" dirty="0" smtClean="0"/>
              <a:t> </a:t>
            </a:r>
            <a:r>
              <a:rPr lang="ru-RU" dirty="0" err="1" smtClean="0"/>
              <a:t>енергію</a:t>
            </a:r>
            <a:r>
              <a:rPr lang="ru-RU" dirty="0" smtClean="0"/>
              <a:t>.</a:t>
            </a:r>
          </a:p>
          <a:p>
            <a:endParaRPr lang="ru-RU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ru-RU"/>
          </a:p>
        </p:txBody>
      </p:sp>
      <p:pic>
        <p:nvPicPr>
          <p:cNvPr id="4" name="Содержимое 3" descr="img11.jpg"/>
          <p:cNvPicPr>
            <a:picLocks noGrp="1" noChangeAspect="1"/>
          </p:cNvPicPr>
          <p:nvPr>
            <p:ph sz="quarter" idx="1"/>
          </p:nvPr>
        </p:nvPicPr>
        <p:blipFill>
          <a:blip r:embed="rId2"/>
          <a:stretch>
            <a:fillRect/>
          </a:stretch>
        </p:blipFill>
        <p:spPr>
          <a:xfrm>
            <a:off x="0" y="0"/>
            <a:ext cx="9165749" cy="6858000"/>
          </a:xfrm>
        </p:spPr>
      </p:pic>
    </p:spTree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Официальная">
  <a:themeElements>
    <a:clrScheme name="Официальная">
      <a:dk1>
        <a:sysClr val="windowText" lastClr="000000"/>
      </a:dk1>
      <a:lt1>
        <a:sysClr val="window" lastClr="FFFFFF"/>
      </a:lt1>
      <a:dk2>
        <a:srgbClr val="646B86"/>
      </a:dk2>
      <a:lt2>
        <a:srgbClr val="C5D1D7"/>
      </a:lt2>
      <a:accent1>
        <a:srgbClr val="D16349"/>
      </a:accent1>
      <a:accent2>
        <a:srgbClr val="CCB400"/>
      </a:accent2>
      <a:accent3>
        <a:srgbClr val="8CADAE"/>
      </a:accent3>
      <a:accent4>
        <a:srgbClr val="8C7B70"/>
      </a:accent4>
      <a:accent5>
        <a:srgbClr val="8FB08C"/>
      </a:accent5>
      <a:accent6>
        <a:srgbClr val="D19049"/>
      </a:accent6>
      <a:hlink>
        <a:srgbClr val="00A3D6"/>
      </a:hlink>
      <a:folHlink>
        <a:srgbClr val="694F07"/>
      </a:folHlink>
    </a:clrScheme>
    <a:fontScheme name="Официальная">
      <a:majorFont>
        <a:latin typeface="Georgia"/>
        <a:ea typeface=""/>
        <a:cs typeface=""/>
        <a:font script="Jpan" typeface="ＭＳ Ｐゴシック"/>
        <a:font script="Hang" typeface="돋움"/>
        <a:font script="Hans" typeface="方正舒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Georgia"/>
        <a:ea typeface=""/>
        <a:cs typeface=""/>
        <a:font script="Jpan" typeface="ＭＳ Ｐ明朝"/>
        <a:font script="Hang" typeface="바탕"/>
        <a:font script="Hans" typeface="方正舒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inorFont>
    </a:fontScheme>
    <a:fmtScheme name="Официальная">
      <a:fillStyleLst>
        <a:solidFill>
          <a:schemeClr val="phClr"/>
        </a:solidFill>
        <a:solidFill>
          <a:schemeClr val="phClr">
            <a:tint val="45000"/>
          </a:schemeClr>
        </a:solidFill>
        <a:solidFill>
          <a:schemeClr val="phClr">
            <a:tint val="95000"/>
          </a:schemeClr>
        </a:solidFill>
      </a:fillStyleLst>
      <a:lnStyleLst>
        <a:ln w="9525" cap="flat" cmpd="sng" algn="ctr">
          <a:solidFill>
            <a:schemeClr val="phClr"/>
          </a:solidFill>
          <a:prstDash val="solid"/>
        </a:ln>
        <a:ln w="11429" cap="flat" cmpd="sng" algn="ctr">
          <a:solidFill>
            <a:schemeClr val="phClr"/>
          </a:solidFill>
          <a:prstDash val="sysDash"/>
        </a:ln>
        <a:ln w="200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0800" dist="254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25400" dir="5400000" rotWithShape="0">
              <a:srgbClr val="000000">
                <a:alpha val="45000"/>
              </a:srgbClr>
            </a:outerShdw>
          </a:effectLst>
          <a:scene3d>
            <a:camera prst="orthographicFront" fov="0">
              <a:rot lat="0" lon="0" rev="0"/>
            </a:camera>
            <a:lightRig rig="threePt" dir="t">
              <a:rot lat="0" lon="0" rev="0"/>
            </a:lightRig>
          </a:scene3d>
          <a:sp3d contourW="9525" prstMaterial="matte">
            <a:bevelT w="0" h="0"/>
            <a:contourClr>
              <a:schemeClr val="phClr">
                <a:shade val="70000"/>
                <a:satMod val="105000"/>
              </a:schemeClr>
            </a:contourClr>
          </a:sp3d>
        </a:effectStyle>
        <a:effectStyle>
          <a:effectLst>
            <a:outerShdw blurRad="50800" dist="25400" dir="5400000" rotWithShape="0">
              <a:srgbClr val="000000">
                <a:alpha val="45000"/>
              </a:srgbClr>
            </a:outerShdw>
          </a:effectLst>
          <a:scene3d>
            <a:camera prst="orthographicFront" fov="0">
              <a:rot lat="0" lon="0" rev="0"/>
            </a:camera>
            <a:lightRig rig="soft" dir="b">
              <a:rot lat="0" lon="0" rev="0"/>
            </a:lightRig>
          </a:scene3d>
          <a:sp3d prstMaterial="dkEdge">
            <a:bevelT w="63500" h="63500" prst="cross"/>
            <a:contourClr>
              <a:schemeClr val="phClr"/>
            </a:contourClr>
          </a:sp3d>
        </a:effectStyle>
      </a:effectStyleLst>
      <a:bgFillStyleLst>
        <a:solidFill>
          <a:schemeClr val="phClr"/>
        </a:solidFill>
        <a:blipFill>
          <a:blip xmlns:r="http://schemas.openxmlformats.org/officeDocument/2006/relationships" r:embed="rId1">
            <a:duotone>
              <a:schemeClr val="phClr">
                <a:shade val="70000"/>
                <a:satMod val="115000"/>
              </a:schemeClr>
              <a:schemeClr val="phClr">
                <a:tint val="85000"/>
              </a:schemeClr>
            </a:duotone>
          </a:blip>
          <a:tile tx="0" ty="0" sx="85000" sy="85000" flip="none" algn="tl"/>
        </a:blipFill>
        <a:blipFill>
          <a:blip xmlns:r="http://schemas.openxmlformats.org/officeDocument/2006/relationships" r:embed="rId2">
            <a:duotone>
              <a:schemeClr val="phClr">
                <a:shade val="65000"/>
                <a:satMod val="115000"/>
              </a:schemeClr>
              <a:schemeClr val="phClr">
                <a:tint val="85000"/>
              </a:schemeClr>
            </a:duotone>
          </a:blip>
          <a:tile tx="0" ty="0" sx="65000" sy="65000" flip="none" algn="tl"/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Civic</Template>
  <TotalTime>74</TotalTime>
  <Words>290</Words>
  <Application>Microsoft Office PowerPoint</Application>
  <PresentationFormat>Экран (4:3)</PresentationFormat>
  <Paragraphs>22</Paragraphs>
  <Slides>9</Slides>
  <Notes>0</Notes>
  <HiddenSlides>0</HiddenSlides>
  <MMClips>0</MMClips>
  <ScaleCrop>false</ScaleCrop>
  <HeadingPairs>
    <vt:vector size="4" baseType="variant">
      <vt:variant>
        <vt:lpstr>Тема</vt:lpstr>
      </vt:variant>
      <vt:variant>
        <vt:i4>1</vt:i4>
      </vt:variant>
      <vt:variant>
        <vt:lpstr>Заголовки слайдов</vt:lpstr>
      </vt:variant>
      <vt:variant>
        <vt:i4>9</vt:i4>
      </vt:variant>
    </vt:vector>
  </HeadingPairs>
  <TitlesOfParts>
    <vt:vector size="10" baseType="lpstr">
      <vt:lpstr>Официальная</vt:lpstr>
      <vt:lpstr>Проект на тему: «Історія створення ядерного реактора»</vt:lpstr>
      <vt:lpstr>Що таке ядерний реактор? </vt:lpstr>
      <vt:lpstr>Історія створення </vt:lpstr>
      <vt:lpstr>Перший ядерний реактор у світі </vt:lpstr>
      <vt:lpstr>Перший український ядерний реактор !</vt:lpstr>
      <vt:lpstr>Перший український ядерний реактор 2 </vt:lpstr>
      <vt:lpstr>Класифікація реакторів :</vt:lpstr>
      <vt:lpstr>Слайд 8</vt:lpstr>
      <vt:lpstr>Слайд 9</vt:lpstr>
    </vt:vector>
  </TitlesOfParts>
  <Company>User</Company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Проект на тему: «Історія створення ядерного реактора»</dc:title>
  <dc:creator>User</dc:creator>
  <cp:lastModifiedBy>User</cp:lastModifiedBy>
  <cp:revision>8</cp:revision>
  <dcterms:created xsi:type="dcterms:W3CDTF">2019-02-12T16:58:49Z</dcterms:created>
  <dcterms:modified xsi:type="dcterms:W3CDTF">2019-02-12T18:13:40Z</dcterms:modified>
</cp:coreProperties>
</file>