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74" r:id="rId4"/>
    <p:sldId id="275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BC9C-B3A4-47B3-8513-038D0BB319BC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F744-97CC-4B52-92FB-9C78B2F75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BC9C-B3A4-47B3-8513-038D0BB319BC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F744-97CC-4B52-92FB-9C78B2F75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BC9C-B3A4-47B3-8513-038D0BB319BC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F744-97CC-4B52-92FB-9C78B2F75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BC9C-B3A4-47B3-8513-038D0BB319BC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F744-97CC-4B52-92FB-9C78B2F75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BC9C-B3A4-47B3-8513-038D0BB319BC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F744-97CC-4B52-92FB-9C78B2F75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BC9C-B3A4-47B3-8513-038D0BB319BC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F744-97CC-4B52-92FB-9C78B2F75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BC9C-B3A4-47B3-8513-038D0BB319BC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F744-97CC-4B52-92FB-9C78B2F75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BC9C-B3A4-47B3-8513-038D0BB319BC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F744-97CC-4B52-92FB-9C78B2F75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BC9C-B3A4-47B3-8513-038D0BB319BC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F744-97CC-4B52-92FB-9C78B2F75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BC9C-B3A4-47B3-8513-038D0BB319BC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F744-97CC-4B52-92FB-9C78B2F75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BC9C-B3A4-47B3-8513-038D0BB319BC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F744-97CC-4B52-92FB-9C78B2F75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7BC9C-B3A4-47B3-8513-038D0BB319BC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0F744-97CC-4B52-92FB-9C78B2F75F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5429288"/>
          </a:xfrm>
        </p:spPr>
        <p:txBody>
          <a:bodyPr>
            <a:normAutofit/>
          </a:bodyPr>
          <a:lstStyle/>
          <a:p>
            <a:pPr lvl="0"/>
            <a:r>
              <a:rPr lang="uk-UA" dirty="0" smtClean="0">
                <a:solidFill>
                  <a:srgbClr val="8064A2">
                    <a:lumMod val="75000"/>
                  </a:srgbClr>
                </a:solidFill>
                <a:latin typeface="Monotype Corsiva" pitchFamily="66" charset="0"/>
              </a:rPr>
              <a:t>Презентація</a:t>
            </a:r>
            <a:br>
              <a:rPr lang="uk-UA" dirty="0" smtClean="0">
                <a:solidFill>
                  <a:srgbClr val="8064A2">
                    <a:lumMod val="75000"/>
                  </a:srgbClr>
                </a:solidFill>
                <a:latin typeface="Monotype Corsiva" pitchFamily="66" charset="0"/>
              </a:rPr>
            </a:br>
            <a:r>
              <a:rPr lang="uk-UA" dirty="0" smtClean="0">
                <a:solidFill>
                  <a:srgbClr val="8064A2">
                    <a:lumMod val="75000"/>
                  </a:srgbClr>
                </a:solidFill>
                <a:latin typeface="Monotype Corsiva" pitchFamily="66" charset="0"/>
              </a:rPr>
              <a:t>науково-дослідницької роботи МАН </a:t>
            </a:r>
            <a:br>
              <a:rPr lang="uk-UA" dirty="0" smtClean="0">
                <a:solidFill>
                  <a:srgbClr val="8064A2">
                    <a:lumMod val="75000"/>
                  </a:srgbClr>
                </a:solidFill>
                <a:latin typeface="Monotype Corsiva" pitchFamily="66" charset="0"/>
              </a:rPr>
            </a:br>
            <a:r>
              <a:rPr lang="uk-UA" dirty="0" smtClean="0">
                <a:solidFill>
                  <a:srgbClr val="3333FF"/>
                </a:solidFill>
                <a:latin typeface="Monotype Corsiva" pitchFamily="66" charset="0"/>
              </a:rPr>
              <a:t>учениці 8-Е класу гімназії № 107 «</a:t>
            </a:r>
            <a:r>
              <a:rPr lang="uk-UA" dirty="0" err="1" smtClean="0">
                <a:solidFill>
                  <a:srgbClr val="3333FF"/>
                </a:solidFill>
                <a:latin typeface="Monotype Corsiva" pitchFamily="66" charset="0"/>
              </a:rPr>
              <a:t>Введенська</a:t>
            </a:r>
            <a:r>
              <a:rPr lang="uk-UA" dirty="0" smtClean="0">
                <a:solidFill>
                  <a:srgbClr val="3333FF"/>
                </a:solidFill>
                <a:latin typeface="Monotype Corsiva" pitchFamily="66" charset="0"/>
              </a:rPr>
              <a:t>» </a:t>
            </a:r>
            <a:r>
              <a:rPr lang="uk-UA" b="1" dirty="0" smtClean="0">
                <a:solidFill>
                  <a:srgbClr val="FF0066"/>
                </a:solidFill>
                <a:latin typeface="Monotype Corsiva" pitchFamily="66" charset="0"/>
              </a:rPr>
              <a:t>Ткачук Вікторії </a:t>
            </a:r>
            <a:r>
              <a:rPr lang="uk-UA" dirty="0" smtClean="0">
                <a:solidFill>
                  <a:srgbClr val="3333FF"/>
                </a:solidFill>
                <a:latin typeface="Monotype Corsiva" pitchFamily="66" charset="0"/>
              </a:rPr>
              <a:t>– кандидата в дійсні члени МАН.  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uk-UA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572428" cy="4143380"/>
          </a:xfrm>
        </p:spPr>
        <p:txBody>
          <a:bodyPr>
            <a:normAutofit/>
          </a:bodyPr>
          <a:lstStyle/>
          <a:p>
            <a:pPr algn="l"/>
            <a:r>
              <a:rPr lang="uk-UA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У цьому вірші ми бачимо цінність дружби. Ми бачимо дружні жарти, посмішки і підтримку. Дружба не є цінністю </a:t>
            </a:r>
            <a:r>
              <a:rPr lang="uk-UA" sz="24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даосів</a:t>
            </a:r>
            <a:r>
              <a:rPr lang="uk-UA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, тож суцільним відлюдником Лі Бо не був – він не відрікся від людей. Дружба – це цінність конфуціанства. Тому вплив цього віровчення теж відчутний у поезії Лі Бо. Дружба мала великий вплив на поета. Нестача дружби виливалася у віршах про розлуку. Ці вірші відображують саме </a:t>
            </a:r>
            <a:br>
              <a:rPr lang="uk-UA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конфуціанство, яке закликало</a:t>
            </a:r>
            <a:r>
              <a:rPr lang="uk-UA" sz="2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працювати для суспільства</a:t>
            </a:r>
            <a:endParaRPr lang="ru-RU" sz="2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 descr="180px-Li_Bai_Du_F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000504"/>
            <a:ext cx="2956031" cy="285749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000628" y="3571876"/>
            <a:ext cx="3857652" cy="30003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B w="571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Засновник конфуціанства – китайський філософ Конфуцій. Конфуціанство прагнуло справедливості у суспільстві та насолоджуватися життям у ньому.  Золоте правило Конфуція: </a:t>
            </a:r>
            <a:r>
              <a:rPr lang="uk-UA" dirty="0" err="1" smtClean="0"/>
              <a:t>“Не</a:t>
            </a:r>
            <a:r>
              <a:rPr lang="uk-UA" dirty="0" smtClean="0"/>
              <a:t> чини іншому тому, чого не побажав би </a:t>
            </a:r>
            <a:r>
              <a:rPr lang="uk-UA" dirty="0" err="1" smtClean="0"/>
              <a:t>собі”</a:t>
            </a:r>
            <a:r>
              <a:rPr lang="uk-UA" dirty="0" smtClean="0"/>
              <a:t>. Також він відомий  за правилом </a:t>
            </a:r>
            <a:r>
              <a:rPr lang="uk-UA" dirty="0" err="1" smtClean="0"/>
              <a:t>“золотої</a:t>
            </a:r>
            <a:r>
              <a:rPr lang="uk-UA" dirty="0" smtClean="0"/>
              <a:t> </a:t>
            </a:r>
            <a:r>
              <a:rPr lang="uk-UA" dirty="0" err="1" smtClean="0"/>
              <a:t>середини”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6286512" cy="6715148"/>
          </a:xfrm>
        </p:spPr>
        <p:txBody>
          <a:bodyPr>
            <a:normAutofit fontScale="90000"/>
          </a:bodyPr>
          <a:lstStyle/>
          <a:p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Проводжаю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друга </a:t>
            </a:r>
            <a: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Темні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гори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північні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 </a:t>
            </a:r>
            <a: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за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містом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стоять,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мов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стіна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. </a:t>
            </a:r>
            <a: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Світлі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води за муром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міським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 </a:t>
            </a:r>
            <a: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пропливать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зі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сходу. </a:t>
            </a:r>
            <a: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Попрощаємось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тут: </a:t>
            </a:r>
            <a: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жде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тебе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неблизька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далина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, </a:t>
            </a:r>
            <a: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Піднімають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вітрила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, </a:t>
            </a:r>
            <a: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і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човен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виходить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на воду. </a:t>
            </a:r>
            <a: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Хмари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плинуть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і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думи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 </a:t>
            </a:r>
            <a: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мені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повідають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твої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, </a:t>
            </a:r>
            <a: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Будить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сум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у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душі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 </a:t>
            </a:r>
            <a: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це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повільне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прозоре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смеркання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 </a:t>
            </a:r>
            <a: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700" b="1" dirty="0" err="1" smtClean="0">
                <a:solidFill>
                  <a:schemeClr val="bg1"/>
                </a:solidFill>
                <a:latin typeface="Comic Sans MS" pitchFamily="66" charset="0"/>
              </a:rPr>
              <a:t>Ти</a:t>
            </a:r>
            <a: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рукою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махнеш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- </a:t>
            </a:r>
            <a: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і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схиляючись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до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течії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, </a:t>
            </a:r>
            <a: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700" b="1" dirty="0" err="1" smtClean="0">
                <a:solidFill>
                  <a:schemeClr val="bg1"/>
                </a:solidFill>
                <a:latin typeface="Comic Sans MS" pitchFamily="66" charset="0"/>
              </a:rPr>
              <a:t>Кінь</a:t>
            </a:r>
            <a: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мій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журно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в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цю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мить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 </a:t>
            </a:r>
            <a: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заірже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в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тишині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 на </a:t>
            </a:r>
            <a:r>
              <a:rPr lang="ru-RU" sz="2700" b="1" dirty="0" err="1">
                <a:solidFill>
                  <a:schemeClr val="bg1"/>
                </a:solidFill>
                <a:latin typeface="Comic Sans MS" pitchFamily="66" charset="0"/>
              </a:rPr>
              <a:t>прощання</a:t>
            </a:r>
            <a:r>
              <a:rPr lang="ru-RU" sz="2700" b="1" dirty="0">
                <a:solidFill>
                  <a:schemeClr val="bg1"/>
                </a:solidFill>
                <a:latin typeface="Comic Sans MS" pitchFamily="66" charset="0"/>
              </a:rPr>
              <a:t>.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_yuan-walking_in_spr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90" y="0"/>
            <a:ext cx="916979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7436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Даосизм і конфуціанство  -  два із трьох китів, на яких побудований весь Китай. Це дві абсолютні протилежності, але якимось чином вони поєднувалися і, ніби єдиним цілим,  творили єдину картину і єдину душу народу Китаю. І цей вірш є поєднанням цих двох антитез. Але даосизм все одно зіграв більшу роль. Як би не намагався  Лі Бо написати щось не </a:t>
            </a:r>
            <a:r>
              <a:rPr lang="uk-UA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по-даоськи</a:t>
            </a:r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але не виходить. У кожному вірші про дружбу, почуття  все одно присутня природа. У всіх віршах вона присутня, як основа, навколо якої крутиться все. Все із нею порівнюється, абсолютно все, адже природа – ідеальна. Отже, даосизм мав більший вплив і вся поезія Лі Бо знаходиться абсолютно впритул до даоських поглядів. </a:t>
            </a:r>
            <a:endParaRPr lang="ru-RU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uk-UA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Щойно ми з вами побачили тісний перепліт спогадів та почуттів Лі Бо із природою. Вірші на цю тему є неймовірно легкими і </a:t>
            </a:r>
            <a:r>
              <a:rPr lang="uk-UA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зачаровуючими</a:t>
            </a:r>
            <a:r>
              <a:rPr lang="uk-UA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Але є ще одна задушевна і по-справжньому болюча тема для Лі Бо – тема батьківщини.</a:t>
            </a:r>
            <a: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endParaRPr lang="uk-UA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Рабочий стол\картинки\065-1.jpg"/>
          <p:cNvPicPr/>
          <p:nvPr/>
        </p:nvPicPr>
        <p:blipFill>
          <a:blip r:embed="rId2" cstate="print">
            <a:lum bright="-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0246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Імператорське військо </a:t>
            </a:r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uk-UA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заходить в північні пустелі,</a:t>
            </a:r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uk-UA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Рвуться варварів коні</a:t>
            </a:r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uk-UA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із наших напитися рік.</a:t>
            </a:r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uk-UA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Проти стріл і списів</a:t>
            </a:r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uk-UA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стоїмо непохитно, як скелі,</a:t>
            </a:r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uk-UA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 безмежна любов до вітчизни</a:t>
            </a:r>
            <a: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uk-UA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З’єднала навік.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6215106" cy="350046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Цей наведений мною фрагмент з поетичного твору Лі Бо «По той бік кордону» показує , що Батьківщина є особливою і сердечною темою для поета . Безумовно, він був щирим патріотом своєї землі, він дуже любив свій народ , свою землю. Лі Бо ненавидів війну.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3571876"/>
            <a:ext cx="4714908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Війну...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4071942"/>
            <a:ext cx="5143536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 руйнує мрії, надії і сподівання. 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4572008"/>
            <a:ext cx="685804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Війну, що руйнує щасливе дитинство . Війну, що не дає розправити крила і вільно летіти мирним життям. 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214290"/>
            <a:ext cx="63579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Натура Лі Бо була </a:t>
            </a:r>
            <a:r>
              <a:rPr lang="uk-UA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миролюбивою</a:t>
            </a:r>
            <a:r>
              <a:rPr lang="uk-UA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7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4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2" presetClass="exit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 build="allAtOnce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4511684"/>
          </a:xfr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Autofit/>
            <a:sp3d extrusionH="57150">
              <a:bevelT w="69850" h="38100" prst="cross"/>
            </a:sp3d>
          </a:bodyPr>
          <a:lstStyle/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 на мене, саме тут видно усю щирість Лі Бо. Ніби поет написав ці строки не тільки від себе, а від усього народу. В цьому творі до нашого серця ніби вривається крик душі народу, душі невинного у війні простого люду. Адже саме люди страждають у першу чергу, адже стають іграшкою у руках правителів. Лі Бо показує одночасно і сльози, і мужність, і біль, і патріотизм, і пронизливий крик, і те, як зціпивши зуби і збираючи до кулаку усі останні сили, люди йдуть до своєї найзаповітнішої  мети - відстояти свою Батьківщину!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Вплив Лі Бо на поезію Китаю був просто величезний: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071678"/>
            <a:ext cx="8143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Здійснений ним переворот у традиційному віршуванні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2643182"/>
            <a:ext cx="6643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Поширення принципу паралелізму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3214686"/>
            <a:ext cx="87868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Створення нової віршованої форми – із п’яти або семи     </a:t>
            </a:r>
          </a:p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ієрогліфів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4071942"/>
            <a:ext cx="8358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Поширення даосизму, як основи кожного вірша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4572008"/>
            <a:ext cx="6143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Глибокий філософський світ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5000636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Природа – як основа всього, в тому числі і віршів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536894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«О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Досконалість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твоїх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віршів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І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вільну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думку твою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 за стилем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Сінсі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порівнювать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зможу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Чжао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Тебе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порівню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14942" y="642918"/>
            <a:ext cx="3214710" cy="25717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Автором цієї думки є вже згаданий мною </a:t>
            </a:r>
            <a:r>
              <a:rPr lang="uk-UA" dirty="0" err="1" smtClean="0"/>
              <a:t>Ду</a:t>
            </a:r>
            <a:r>
              <a:rPr lang="uk-UA" dirty="0" smtClean="0"/>
              <a:t> </a:t>
            </a:r>
            <a:r>
              <a:rPr lang="uk-UA" dirty="0" err="1" smtClean="0"/>
              <a:t>Фу</a:t>
            </a:r>
            <a:r>
              <a:rPr lang="uk-UA" dirty="0" smtClean="0"/>
              <a:t>. Дружба із Лі Бо була настільки сильною, що той часто снився йому уві сні, і результатом є вірші про їхню дружбу та захоплення один одним.</a:t>
            </a:r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558325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 </a:t>
            </a:r>
            <a:r>
              <a:rPr lang="uk-UA" sz="2400" b="1" dirty="0" smtClean="0">
                <a:solidFill>
                  <a:schemeClr val="accent2"/>
                </a:solidFill>
              </a:rPr>
              <a:t>Лі Бо належить до числа найбільш шановних поетів в історії китайської літератури і є одним з  найбільш відомих світових поетів . Він стоїть в одному ряді з такими іменами , як Данте і Петрарка , </a:t>
            </a:r>
            <a:r>
              <a:rPr lang="uk-UA" sz="2400" b="1" dirty="0" err="1" smtClean="0">
                <a:solidFill>
                  <a:schemeClr val="accent2"/>
                </a:solidFill>
              </a:rPr>
              <a:t>Нізамі</a:t>
            </a:r>
            <a:r>
              <a:rPr lang="uk-UA" sz="2400" b="1" dirty="0" smtClean="0">
                <a:solidFill>
                  <a:schemeClr val="accent2"/>
                </a:solidFill>
              </a:rPr>
              <a:t> та Фірдоусі . Він залишив після себе близько 1100 творів ( включаючи близько 900 віршів ) .</a:t>
            </a:r>
            <a:r>
              <a:rPr lang="ru-RU" sz="2400" b="1" dirty="0" smtClean="0">
                <a:solidFill>
                  <a:schemeClr val="accent2"/>
                </a:solidFill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uk-UA" sz="2400" b="1" dirty="0" smtClean="0">
                <a:solidFill>
                  <a:schemeClr val="accent2"/>
                </a:solidFill>
              </a:rPr>
              <a:t>Історія мистецтва говорить нам , що загальне визнання отримують саме ті твори , в яких найбільш повно виражені самобутність народу , його національні риси , колорит його життя , історія . «Чим вище поет , --- говорив В . Г. </a:t>
            </a:r>
            <a:r>
              <a:rPr lang="uk-UA" sz="2400" b="1" dirty="0" err="1" smtClean="0">
                <a:solidFill>
                  <a:schemeClr val="accent2"/>
                </a:solidFill>
              </a:rPr>
              <a:t>Белінський</a:t>
            </a:r>
            <a:r>
              <a:rPr lang="uk-UA" sz="2400" b="1" dirty="0" smtClean="0">
                <a:solidFill>
                  <a:schemeClr val="accent2"/>
                </a:solidFill>
              </a:rPr>
              <a:t> , </a:t>
            </a:r>
            <a:r>
              <a:rPr lang="uk-UA" sz="2400" b="1" dirty="0" err="1" smtClean="0">
                <a:solidFill>
                  <a:schemeClr val="accent2"/>
                </a:solidFill>
              </a:rPr>
              <a:t>-тим</a:t>
            </a:r>
            <a:r>
              <a:rPr lang="uk-UA" sz="2400" b="1" dirty="0" smtClean="0">
                <a:solidFill>
                  <a:schemeClr val="accent2"/>
                </a:solidFill>
              </a:rPr>
              <a:t> більше належить він суспільству , серед якого народився , тим тісніше пов'язаний розвиток , спрямування і навіть характер його таланту з історичним розвитком суспільства » .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Лі Бо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Філософія і символіка образів поезії 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Рисунок 3" descr="0023ae9bcf230f51fa881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857364"/>
            <a:ext cx="3213505" cy="4811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3654428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 Поезія Китаю - це поезія думки , що </a:t>
            </a:r>
            <a:r>
              <a:rPr lang="uk-UA" sz="2000" b="1" dirty="0" err="1" smtClean="0">
                <a:solidFill>
                  <a:schemeClr val="bg1"/>
                </a:solidFill>
              </a:rPr>
              <a:t>плекалася</a:t>
            </a:r>
            <a:r>
              <a:rPr lang="uk-UA" sz="2000" b="1" dirty="0" smtClean="0">
                <a:solidFill>
                  <a:schemeClr val="bg1"/>
                </a:solidFill>
              </a:rPr>
              <a:t> і шліфувалася митцем, який старанно вчився у своїх попередників. Китайська лірика - це лірика спілкування, це лірика Лі Бо, який  відкрив свої сокровенні думки для всіх, який поруч з людьми і пише для людей.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uk-UA" sz="2000" b="1" dirty="0" smtClean="0">
                <a:solidFill>
                  <a:schemeClr val="bg1"/>
                </a:solidFill>
              </a:rPr>
              <a:t>      Як і великі даоські мудреці, великий поет любив повторювати, що в поезії мовчання, натяк - виразніше багатьох слів. Як шкода, що навіть переклади не доносять до нас всієї краси його віршів,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uk-UA" sz="2000" b="1" dirty="0" smtClean="0">
                <a:solidFill>
                  <a:schemeClr val="bg1"/>
                </a:solidFill>
              </a:rPr>
              <a:t>але все ж віриться, що нам без точного підтексту близька ця «</a:t>
            </a:r>
            <a:r>
              <a:rPr lang="uk-UA" sz="2000" b="1" dirty="0" err="1" smtClean="0">
                <a:solidFill>
                  <a:schemeClr val="bg1"/>
                </a:solidFill>
              </a:rPr>
              <a:t>вітротекучість</a:t>
            </a:r>
            <a:r>
              <a:rPr lang="uk-UA" sz="2000" b="1" dirty="0" smtClean="0">
                <a:solidFill>
                  <a:schemeClr val="bg1"/>
                </a:solidFill>
              </a:rPr>
              <a:t>» і наш внутрішній досвід поступово і заповнить, і </a:t>
            </a:r>
            <a:r>
              <a:rPr lang="uk-UA" sz="2000" b="1" dirty="0" err="1" smtClean="0">
                <a:solidFill>
                  <a:schemeClr val="bg1"/>
                </a:solidFill>
              </a:rPr>
              <a:t>розбарвить</a:t>
            </a:r>
            <a:r>
              <a:rPr lang="uk-UA" sz="2000" b="1" dirty="0" smtClean="0">
                <a:solidFill>
                  <a:schemeClr val="bg1"/>
                </a:solidFill>
              </a:rPr>
              <a:t>, і домалює словесну картину.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J:\МАН\фото\LiBa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996338"/>
            <a:ext cx="2316340" cy="2861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571472" y="1857364"/>
            <a:ext cx="8229600" cy="3214688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Мета дослідження </a:t>
            </a:r>
            <a:r>
              <a:rPr lang="uk-UA" b="1" i="1" dirty="0" smtClean="0"/>
              <a:t>-</a:t>
            </a:r>
            <a:r>
              <a:rPr lang="uk-UA" dirty="0" smtClean="0"/>
              <a:t> обґрунтувати значення китайського поета Лі Бо у китайській, східній та світовій культурі  та літературі.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Під цією метою об'єднані такі </a:t>
            </a:r>
            <a:r>
              <a:rPr lang="uk-UA" sz="4000" b="1" i="1" dirty="0" smtClean="0">
                <a:solidFill>
                  <a:srgbClr val="FF0000"/>
                </a:solidFill>
              </a:rPr>
              <a:t>завдання</a:t>
            </a:r>
            <a:r>
              <a:rPr lang="uk-UA" sz="4000" dirty="0" smtClean="0"/>
              <a:t>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357298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  <a:ea typeface="+mj-ea"/>
                <a:cs typeface="+mj-cs"/>
              </a:rPr>
              <a:t>1) </a:t>
            </a:r>
            <a:r>
              <a:rPr lang="uk-UA" sz="3600" dirty="0" smtClean="0">
                <a:latin typeface="+mj-lt"/>
                <a:ea typeface="+mj-ea"/>
                <a:cs typeface="+mj-cs"/>
              </a:rPr>
              <a:t>Сформулювати головні філософські  принципи та особливості світобачення поета;</a:t>
            </a:r>
            <a:endParaRPr lang="ru-RU" sz="36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3214686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  <a:ea typeface="+mj-ea"/>
                <a:cs typeface="+mj-cs"/>
              </a:rPr>
              <a:t>2) </a:t>
            </a:r>
            <a:r>
              <a:rPr lang="uk-UA" sz="3600" dirty="0" smtClean="0">
                <a:latin typeface="+mj-lt"/>
                <a:ea typeface="+mj-ea"/>
                <a:cs typeface="+mj-cs"/>
              </a:rPr>
              <a:t>Показати вплив поета на сучасників, китайську та світову літературу;</a:t>
            </a:r>
            <a:endParaRPr lang="ru-RU" sz="36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4786322"/>
            <a:ext cx="7429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SzPct val="83000"/>
            </a:pPr>
            <a:r>
              <a:rPr lang="uk-UA" sz="3600" dirty="0" smtClean="0">
                <a:latin typeface="+mj-lt"/>
                <a:ea typeface="+mj-ea"/>
                <a:cs typeface="+mj-cs"/>
              </a:rPr>
              <a:t>3)  Розшифрувати символіку зображених образів.</a:t>
            </a:r>
            <a:endParaRPr lang="ru-RU" sz="3600" dirty="0" smtClean="0">
              <a:latin typeface="+mj-lt"/>
              <a:ea typeface="+mj-ea"/>
              <a:cs typeface="+mj-cs"/>
            </a:endParaRP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0000">
              <a:schemeClr val="accent6">
                <a:lumMod val="40000"/>
                <a:lumOff val="60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357166"/>
            <a:ext cx="2750914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3857652" cy="1500198"/>
          </a:xfrm>
        </p:spPr>
        <p:txBody>
          <a:bodyPr>
            <a:noAutofit/>
          </a:bodyPr>
          <a:lstStyle/>
          <a:p>
            <a:r>
              <a:rPr lang="uk-UA" sz="3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Ім’я поета – легендарне, як і сам поет.</a:t>
            </a:r>
            <a:endParaRPr lang="ru-RU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166937"/>
            <a:ext cx="5072098" cy="4691063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Сторінки його життя оповиті легендами. Ці легенди виправдані любов’ю до поета та до його таланту. 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428604"/>
            <a:ext cx="2643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«Безсмертний, скинутий з небес</a:t>
            </a:r>
            <a:r>
              <a:rPr lang="uk-UA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», </a:t>
            </a:r>
            <a:r>
              <a:rPr lang="uk-UA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«безсмертний поет», «поет-геній», «поет-святий», </a:t>
            </a:r>
            <a:r>
              <a:rPr lang="uk-UA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“вигнаний</a:t>
            </a:r>
            <a:r>
              <a:rPr lang="uk-UA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сянь”</a:t>
            </a:r>
            <a:r>
              <a:rPr lang="uk-UA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r>
              <a:rPr lang="uk-UA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Синій Лотос, Біла Слива, Квітка Сливи</a:t>
            </a:r>
            <a:endParaRPr lang="ru-RU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3143240" cy="5857916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Поезія Китаю надзвичайно тісно пов’язана із його філософією. Найбільше цей зв’язок проявляється саме у творчості цього поета.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religious-ppt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928670"/>
            <a:ext cx="3112087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LiBa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920" y="857232"/>
            <a:ext cx="163554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2071678"/>
            <a:ext cx="18573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 Бо (701-762) – великий китайський поет епохи династії </a:t>
            </a:r>
            <a:r>
              <a:rPr lang="uk-UA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02407_6046-0x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429527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285720" y="214290"/>
            <a:ext cx="3286148" cy="285752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4942" y="500042"/>
            <a:ext cx="3929058" cy="557216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Чути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дому чужого в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темряві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флейти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ніжної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тихий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спів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 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Вітерець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весняний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мелодію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"Верб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поламаних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підхопив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 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Лояном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вона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колишеться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 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в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душі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моїй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постає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Рідний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край за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дальніми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далями 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білім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цвіті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рідних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садів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428604"/>
            <a:ext cx="3214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Зверніть увагу, як багато значить для поета Батьківщина. Мандри втомили Лі Бо і спів флейти є ніби останньою соломинкою, що пов’язує поета з рідним краєм. 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Поламані верби     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нагадують  квітучі сади рідного краю.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fcaa94d20b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5072066" cy="6286544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Природа є головним, основним для поета. Вона нагадує йому минуле, друзів, Батьківщину. У цьому вірші сум за Батьківщиною є красою флейти. </a:t>
            </a:r>
            <a:r>
              <a:rPr lang="uk-UA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“Поламані</a:t>
            </a: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верби”</a:t>
            </a: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чужини ототожнюються з </a:t>
            </a:r>
            <a:r>
              <a:rPr lang="uk-UA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“білим</a:t>
            </a: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цвітом рідних </a:t>
            </a:r>
            <a:r>
              <a:rPr lang="uk-UA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садів”</a:t>
            </a: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“Чужий</a:t>
            </a: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дім”</a:t>
            </a: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чимось нагадує </a:t>
            </a:r>
            <a:r>
              <a:rPr lang="uk-UA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“рідний</a:t>
            </a: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край”</a:t>
            </a: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Оцю роль </a:t>
            </a:r>
            <a:r>
              <a:rPr lang="uk-UA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“щоденника</a:t>
            </a: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спогадів”</a:t>
            </a: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природи зумовлює даоський погляд Лі Бо. Даосизм проповідує </a:t>
            </a:r>
            <a:r>
              <a:rPr lang="uk-UA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з’єднаність</a:t>
            </a:r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із природою. І основу майже всій поезії Лі Бо, основу сторінок життя Лі Бо заклав саме даосизм.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00760" y="285728"/>
            <a:ext cx="2928926" cy="22145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Даосизм заснував </a:t>
            </a:r>
            <a:r>
              <a:rPr lang="uk-UA" sz="1600" dirty="0" err="1" smtClean="0"/>
              <a:t>китйський</a:t>
            </a:r>
            <a:r>
              <a:rPr lang="uk-UA" sz="1600" dirty="0" smtClean="0"/>
              <a:t> філософ </a:t>
            </a:r>
            <a:r>
              <a:rPr lang="uk-UA" sz="1600" dirty="0" err="1" smtClean="0"/>
              <a:t>Лао-цзи</a:t>
            </a:r>
            <a:r>
              <a:rPr lang="uk-UA" sz="1600" dirty="0" smtClean="0"/>
              <a:t>.</a:t>
            </a:r>
            <a:r>
              <a:rPr lang="uk-UA" sz="1600" dirty="0"/>
              <a:t> Даосизм - вічність, прихильники цієї релігії за вченням </a:t>
            </a:r>
            <a:r>
              <a:rPr lang="uk-UA" sz="1600" dirty="0" err="1"/>
              <a:t>Лао-цзи</a:t>
            </a:r>
            <a:r>
              <a:rPr lang="uk-UA" sz="1600" dirty="0"/>
              <a:t> прагнули поєднання із </a:t>
            </a:r>
            <a:r>
              <a:rPr lang="uk-UA" sz="1600" dirty="0" smtClean="0"/>
              <a:t>природою, тому ставали відлюдниками. Лі Бо </a:t>
            </a:r>
            <a:r>
              <a:rPr lang="uk-UA" sz="1600" dirty="0" err="1" smtClean="0"/>
              <a:t>–не</a:t>
            </a:r>
            <a:r>
              <a:rPr lang="uk-UA" sz="1600" dirty="0" smtClean="0"/>
              <a:t> виключення</a:t>
            </a:r>
            <a:endParaRPr lang="ru-RU" sz="16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4786346" cy="5368940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гірській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верховині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вибігли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сосни на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схили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Випадково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зійшлися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ополудні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стежки. 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Ох,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шановний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друже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же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зблідли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змарніли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 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важка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 то робота - 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віршах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рядки? 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5008" y="928670"/>
            <a:ext cx="2714644" cy="25003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Ду</a:t>
            </a:r>
            <a:r>
              <a:rPr lang="uk-UA" dirty="0" smtClean="0"/>
              <a:t> </a:t>
            </a:r>
            <a:r>
              <a:rPr lang="uk-UA" dirty="0" err="1" smtClean="0"/>
              <a:t>Фу</a:t>
            </a:r>
            <a:r>
              <a:rPr lang="uk-UA" dirty="0" smtClean="0"/>
              <a:t> </a:t>
            </a:r>
            <a:r>
              <a:rPr lang="ru-RU" dirty="0" smtClean="0"/>
              <a:t> (712 - 770)- </a:t>
            </a:r>
            <a:r>
              <a:rPr lang="ru-RU" dirty="0" err="1" smtClean="0"/>
              <a:t>китайський</a:t>
            </a:r>
            <a:r>
              <a:rPr lang="ru-RU" dirty="0" smtClean="0"/>
              <a:t> поет </a:t>
            </a:r>
            <a:r>
              <a:rPr lang="ru-RU" dirty="0" err="1" smtClean="0"/>
              <a:t>епохи</a:t>
            </a:r>
            <a:r>
              <a:rPr lang="ru-RU" dirty="0" smtClean="0"/>
              <a:t> Тан. Хороший друг </a:t>
            </a:r>
            <a:r>
              <a:rPr lang="ru-RU" dirty="0" err="1" smtClean="0"/>
              <a:t>Лі</a:t>
            </a:r>
            <a:r>
              <a:rPr lang="ru-RU" dirty="0" smtClean="0"/>
              <a:t> </a:t>
            </a:r>
            <a:r>
              <a:rPr lang="ru-RU" dirty="0" err="1" smtClean="0"/>
              <a:t>Бо</a:t>
            </a:r>
            <a:r>
              <a:rPr lang="ru-RU" dirty="0" smtClean="0"/>
              <a:t>, вони часто </a:t>
            </a:r>
            <a:r>
              <a:rPr lang="ru-RU" dirty="0" err="1" smtClean="0"/>
              <a:t>присвячували</a:t>
            </a:r>
            <a:r>
              <a:rPr lang="ru-RU" dirty="0" smtClean="0"/>
              <a:t> один одному </a:t>
            </a:r>
            <a:r>
              <a:rPr lang="ru-RU" dirty="0" err="1" smtClean="0"/>
              <a:t>вірші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жартівливі</a:t>
            </a:r>
            <a:r>
              <a:rPr lang="ru-RU" dirty="0"/>
              <a:t> </a:t>
            </a:r>
            <a:r>
              <a:rPr lang="ru-RU" dirty="0" smtClean="0"/>
              <a:t>– як </a:t>
            </a:r>
            <a:r>
              <a:rPr lang="ru-RU" dirty="0" err="1" smtClean="0"/>
              <a:t>цей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609</TotalTime>
  <Words>1000</Words>
  <Application>Microsoft Office PowerPoint</Application>
  <PresentationFormat>Экран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Презентація науково-дослідницької роботи МАН  учениці 8-Е класу гімназії № 107 «Введенська» Ткачук Вікторії – кандидата в дійсні члени МАН.   </vt:lpstr>
      <vt:lpstr>Лі Бо. Філософія і символіка образів поезії </vt:lpstr>
      <vt:lpstr>Мета дослідження - обґрунтувати значення китайського поета Лі Бо у китайській, східній та світовій культурі  та літературі. </vt:lpstr>
      <vt:lpstr>Під цією метою об'єднані такі завдання:</vt:lpstr>
      <vt:lpstr>Ім’я поета – легендарне, як і сам поет.</vt:lpstr>
      <vt:lpstr>Поезія Китаю надзвичайно тісно пов’язана із його філософією. Найбільше цей зв’язок проявляється саме у творчості цього поета.</vt:lpstr>
      <vt:lpstr>Слайд 7</vt:lpstr>
      <vt:lpstr>Слайд 8</vt:lpstr>
      <vt:lpstr>На гірській верховині,  де вибігли сосни на схили,   Випадково зійшлися  ополудні наші стежки.   - Ох, шановний мій друже,  та й як же ви зблідли й змарніли!   Чи важка ж то робота -  складати у віршах рядки? </vt:lpstr>
      <vt:lpstr>У цьому вірші ми бачимо цінність дружби. Ми бачимо дружні жарти, посмішки і підтримку. Дружба не є цінністю даосів, тож суцільним відлюдником Лі Бо не був – він не відрікся від людей. Дружба – це цінність конфуціанства. Тому вплив цього віровчення теж відчутний у поезії Лі Бо. Дружба мала великий вплив на поета. Нестача дружби виливалася у віршах про розлуку. Ці вірші відображують саме  конфуціанство, яке закликало  працювати для суспільства</vt:lpstr>
      <vt:lpstr>Проводжаю друга   Темні гори північні  за містом стоять, мов стіна.  Світлі води за муром міським  пропливать зі сходу.  Попрощаємось тут:  жде тебе неблизька далина,  Піднімають вітрила,  і човен виходить на воду.  Хмари плинуть, і думи  мені повідають твої,  Будить сум у душі  це повільне прозоре смеркання  Ти рукою махнеш -  і, схиляючись до течії,  Кінь мій журно в цю мить  заірже в тишині на прощання.  </vt:lpstr>
      <vt:lpstr>Даосизм і конфуціанство  -  два із трьох китів, на яких побудований весь Китай. Це дві абсолютні протилежності, але якимось чином вони поєднувалися і, ніби єдиним цілим,  творили єдину картину і єдину душу народу Китаю. І цей вірш є поєднанням цих двох антитез. Але даосизм все одно зіграв більшу роль. Як би не намагався  Лі Бо написати щось не по-даоськи, але не виходить. У кожному вірші про дружбу, почуття  все одно присутня природа. У всіх віршах вона присутня, як основа, навколо якої крутиться все. Все із нею порівнюється, абсолютно все, адже природа – ідеальна. Отже, даосизм мав більший вплив і вся поезія Лі Бо знаходиться абсолютно впритул до даоських поглядів. </vt:lpstr>
      <vt:lpstr>Щойно ми з вами побачили тісний перепліт спогадів та почуттів Лі Бо із природою. Вірші на цю тему є неймовірно легкими і зачаровуючими. Але є ще одна задушевна і по-справжньому болюча тема для Лі Бо – тема батьківщини. </vt:lpstr>
      <vt:lpstr> Імператорське військо  заходить в північні пустелі, Рвуться варварів коні із наших напитися рік. Проти стріл і списів стоїмо непохитно, як скелі, Нас безмежна любов до вітчизни З’єднала навік. </vt:lpstr>
      <vt:lpstr>Цей наведений мною фрагмент з поетичного твору Лі Бо «По той бік кордону» показує , що Батьківщина є особливою і сердечною темою для поета . Безумовно, він був щирим патріотом своєї землі, він дуже любив свій народ , свою землю. Лі Бо ненавидів війну.</vt:lpstr>
      <vt:lpstr>Як на мене, саме тут видно усю щирість Лі Бо. Ніби поет написав ці строки не тільки від себе, а від усього народу. В цьому творі до нашого серця ніби вривається крик душі народу, душі невинного у війні простого люду. Адже саме люди страждають у першу чергу, адже стають іграшкою у руках правителів. Лі Бо показує одночасно і сльози, і мужність, і біль, і патріотизм, і пронизливий крик, і те, як зціпивши зуби і збираючи до кулаку усі останні сили, люди йдуть до своєї найзаповітнішої  мети - відстояти свою Батьківщину!</vt:lpstr>
      <vt:lpstr>Вплив Лі Бо на поезію Китаю був просто величезний:</vt:lpstr>
      <vt:lpstr>«О Лі Бо!  Досконалість твоїх віршів  І вільну думку твою  Я за стилем З Юй Сінсі порівнювать зможу, З Бао Чжао Тебе порівню»</vt:lpstr>
      <vt:lpstr> Лі Бо належить до числа найбільш шановних поетів в історії китайської літератури і є одним з  найбільш відомих світових поетів . Він стоїть в одному ряді з такими іменами , як Данте і Петрарка , Нізамі та Фірдоусі . Він залишив після себе близько 1100 творів ( включаючи близько 900 віршів ) . Історія мистецтва говорить нам , що загальне визнання отримують саме ті твори , в яких найбільш повно виражені самобутність народу , його національні риси , колорит його життя , історія . «Чим вище поет , --- говорив В . Г. Белінський , -тим більше належить він суспільству , серед якого народився , тим тісніше пов'язаний розвиток , спрямування і навіть характер його таланту з історичним розвитком суспільства » .</vt:lpstr>
      <vt:lpstr> Поезія Китаю - це поезія думки , що плекалася і шліфувалася митцем, який старанно вчився у своїх попередників. Китайська лірика - це лірика спілкування, це лірика Лі Бо, який  відкрив свої сокровенні думки для всіх, який поруч з людьми і пише для людей.       Як і великі даоські мудреці, великий поет любив повторювати, що в поезії мовчання, натяк - виразніше багатьох слів. Як шкода, що навіть переклади не доносять до нас всієї краси його віршів,  але все ж віриться, що нам без точного підтексту близька ця «вітротекучість» і наш внутрішній досвід поступово і заповнить, і розбарвить, і домалює словесну картину.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Філософія образів китайського поета Лі Бо</dc:title>
  <dc:creator>Cвета</dc:creator>
  <cp:lastModifiedBy>Cвета</cp:lastModifiedBy>
  <cp:revision>55</cp:revision>
  <dcterms:created xsi:type="dcterms:W3CDTF">2012-12-15T18:13:22Z</dcterms:created>
  <dcterms:modified xsi:type="dcterms:W3CDTF">2013-01-30T15:38:54Z</dcterms:modified>
</cp:coreProperties>
</file>