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9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B05EEF4-CF3C-4FDD-AB9E-0C06A7D0E1DB}" type="datetimeFigureOut">
              <a:rPr lang="ru-RU" smtClean="0"/>
              <a:t>25.02.2020</a:t>
            </a:fld>
            <a:endParaRPr lang="ru-RU"/>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922348A5-B411-437B-9396-65E607E745E2}" type="slidenum">
              <a:rPr lang="ru-RU" smtClean="0"/>
              <a:t>‹#›</a:t>
            </a:fld>
            <a:endParaRPr lang="ru-RU"/>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81906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B05EEF4-CF3C-4FDD-AB9E-0C06A7D0E1DB}" type="datetimeFigureOut">
              <a:rPr lang="ru-RU" smtClean="0"/>
              <a:t>25.02.2020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138671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B05EEF4-CF3C-4FDD-AB9E-0C06A7D0E1DB}" type="datetimeFigureOut">
              <a:rPr lang="ru-RU" smtClean="0"/>
              <a:t>25.02.2020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109789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B05EEF4-CF3C-4FDD-AB9E-0C06A7D0E1DB}" type="datetimeFigureOut">
              <a:rPr lang="ru-RU" smtClean="0"/>
              <a:t>25.02.2020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33154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B05EEF4-CF3C-4FDD-AB9E-0C06A7D0E1DB}" type="datetimeFigureOut">
              <a:rPr lang="ru-RU" smtClean="0"/>
              <a:t>25.02.2020</a:t>
            </a:fld>
            <a:endParaRPr lang="ru-RU"/>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922348A5-B411-437B-9396-65E607E745E2}" type="slidenum">
              <a:rPr lang="ru-RU" smtClean="0"/>
              <a:t>‹#›</a:t>
            </a:fld>
            <a:endParaRPr lang="ru-RU"/>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16981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B05EEF4-CF3C-4FDD-AB9E-0C06A7D0E1DB}" type="datetimeFigureOut">
              <a:rPr lang="ru-RU" smtClean="0"/>
              <a:t>25.02.2020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251774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B05EEF4-CF3C-4FDD-AB9E-0C06A7D0E1DB}" type="datetimeFigureOut">
              <a:rPr lang="ru-RU" smtClean="0"/>
              <a:t>25.02.2020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424483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B05EEF4-CF3C-4FDD-AB9E-0C06A7D0E1DB}" type="datetimeFigureOut">
              <a:rPr lang="ru-RU" smtClean="0"/>
              <a:t>25.02.2020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114179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5EEF4-CF3C-4FDD-AB9E-0C06A7D0E1DB}" type="datetimeFigureOut">
              <a:rPr lang="ru-RU" smtClean="0"/>
              <a:t>25.02.2020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22348A5-B411-437B-9396-65E607E745E2}" type="slidenum">
              <a:rPr lang="ru-RU" smtClean="0"/>
              <a:t>‹#›</a:t>
            </a:fld>
            <a:endParaRPr lang="ru-RU"/>
          </a:p>
        </p:txBody>
      </p:sp>
    </p:spTree>
    <p:extLst>
      <p:ext uri="{BB962C8B-B14F-4D97-AF65-F5344CB8AC3E}">
        <p14:creationId xmlns:p14="http://schemas.microsoft.com/office/powerpoint/2010/main" val="193995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B05EEF4-CF3C-4FDD-AB9E-0C06A7D0E1DB}" type="datetimeFigureOut">
              <a:rPr lang="ru-RU" smtClean="0"/>
              <a:t>25.02.2020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22348A5-B411-437B-9396-65E607E745E2}" type="slidenum">
              <a:rPr lang="ru-RU" smtClean="0"/>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7540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B05EEF4-CF3C-4FDD-AB9E-0C06A7D0E1DB}" type="datetimeFigureOut">
              <a:rPr lang="ru-RU" smtClean="0"/>
              <a:t>25.02.2020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22348A5-B411-437B-9396-65E607E745E2}" type="slidenum">
              <a:rPr lang="ru-RU" smtClean="0"/>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5094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B05EEF4-CF3C-4FDD-AB9E-0C06A7D0E1DB}" type="datetimeFigureOut">
              <a:rPr lang="ru-RU" smtClean="0"/>
              <a:t>25.02.2020</a:t>
            </a:fld>
            <a:endParaRPr lang="ru-RU"/>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ru-RU"/>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922348A5-B411-437B-9396-65E607E745E2}" type="slidenum">
              <a:rPr lang="ru-RU" smtClean="0"/>
              <a:t>‹#›</a:t>
            </a:fld>
            <a:endParaRPr lang="ru-RU"/>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847306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38C012F4-9E91-4045-A290-5B893361770E}"/>
              </a:ext>
            </a:extLst>
          </p:cNvPr>
          <p:cNvSpPr>
            <a:spLocks noGrp="1"/>
          </p:cNvSpPr>
          <p:nvPr>
            <p:ph type="title"/>
          </p:nvPr>
        </p:nvSpPr>
        <p:spPr/>
        <p:txBody>
          <a:bodyPr/>
          <a:lstStyle/>
          <a:p>
            <a:endParaRPr lang="ru-UA"/>
          </a:p>
        </p:txBody>
      </p:sp>
      <p:pic>
        <p:nvPicPr>
          <p:cNvPr id="3" name="Picture 4" descr="Картинки по запросу &quot;фони на презентацию бежевый&quot;">
            <a:extLst>
              <a:ext uri="{FF2B5EF4-FFF2-40B4-BE49-F238E27FC236}">
                <a16:creationId xmlns:a16="http://schemas.microsoft.com/office/drawing/2014/main" id="{FF9C594F-EFE4-4A93-8610-1FACEE0511DF}"/>
              </a:ext>
            </a:extLst>
          </p:cNvPr>
          <p:cNvPicPr>
            <a:picLocks noChangeAspect="1" noChangeArrowheads="1"/>
          </p:cNvPicPr>
          <p:nvPr/>
        </p:nvPicPr>
        <p:blipFill>
          <a:blip r:embed="rId2" cstate="print"/>
          <a:srcRect b="3588"/>
          <a:stretch>
            <a:fillRect/>
          </a:stretch>
        </p:blipFill>
        <p:spPr bwMode="auto">
          <a:xfrm>
            <a:off x="-108520" y="11876"/>
            <a:ext cx="9144000" cy="6858000"/>
          </a:xfrm>
          <a:prstGeom prst="rect">
            <a:avLst/>
          </a:prstGeom>
          <a:noFill/>
        </p:spPr>
      </p:pic>
      <p:sp>
        <p:nvSpPr>
          <p:cNvPr id="5" name="TextBox 4">
            <a:extLst>
              <a:ext uri="{FF2B5EF4-FFF2-40B4-BE49-F238E27FC236}">
                <a16:creationId xmlns:a16="http://schemas.microsoft.com/office/drawing/2014/main" id="{2073F7F6-18AD-470C-A93D-0A7F40E9B3DC}"/>
              </a:ext>
            </a:extLst>
          </p:cNvPr>
          <p:cNvSpPr txBox="1"/>
          <p:nvPr/>
        </p:nvSpPr>
        <p:spPr>
          <a:xfrm>
            <a:off x="2555776" y="1102218"/>
            <a:ext cx="5040560" cy="369332"/>
          </a:xfrm>
          <a:prstGeom prst="rect">
            <a:avLst/>
          </a:prstGeom>
          <a:noFill/>
        </p:spPr>
        <p:txBody>
          <a:bodyPr wrap="square" rtlCol="0">
            <a:spAutoFit/>
          </a:bodyPr>
          <a:lstStyle/>
          <a:p>
            <a:r>
              <a:rPr lang="uk-UA" dirty="0"/>
              <a:t>Кафедра української та іноземних мов</a:t>
            </a:r>
            <a:endParaRPr lang="ru-UA" dirty="0"/>
          </a:p>
        </p:txBody>
      </p:sp>
      <p:sp>
        <p:nvSpPr>
          <p:cNvPr id="6" name="TextBox 5">
            <a:extLst>
              <a:ext uri="{FF2B5EF4-FFF2-40B4-BE49-F238E27FC236}">
                <a16:creationId xmlns:a16="http://schemas.microsoft.com/office/drawing/2014/main" id="{32AB547C-638D-41EF-A3AA-7571A6FDFC8B}"/>
              </a:ext>
            </a:extLst>
          </p:cNvPr>
          <p:cNvSpPr txBox="1"/>
          <p:nvPr/>
        </p:nvSpPr>
        <p:spPr>
          <a:xfrm>
            <a:off x="2339752" y="125070"/>
            <a:ext cx="5688632" cy="646331"/>
          </a:xfrm>
          <a:prstGeom prst="rect">
            <a:avLst/>
          </a:prstGeom>
          <a:noFill/>
        </p:spPr>
        <p:txBody>
          <a:bodyPr wrap="square" rtlCol="0">
            <a:spAutoFit/>
          </a:bodyPr>
          <a:lstStyle/>
          <a:p>
            <a:r>
              <a:rPr lang="uk-UA" dirty="0"/>
              <a:t>Національний університет фізичного виховання та          спорту України</a:t>
            </a:r>
            <a:endParaRPr lang="ru-UA" dirty="0"/>
          </a:p>
        </p:txBody>
      </p:sp>
      <p:sp>
        <p:nvSpPr>
          <p:cNvPr id="7" name="TextBox 6">
            <a:extLst>
              <a:ext uri="{FF2B5EF4-FFF2-40B4-BE49-F238E27FC236}">
                <a16:creationId xmlns:a16="http://schemas.microsoft.com/office/drawing/2014/main" id="{9CA80F55-C9BF-4DBD-A2F6-F7FFD2EA7AD9}"/>
              </a:ext>
            </a:extLst>
          </p:cNvPr>
          <p:cNvSpPr txBox="1"/>
          <p:nvPr/>
        </p:nvSpPr>
        <p:spPr>
          <a:xfrm>
            <a:off x="1979712" y="2638620"/>
            <a:ext cx="5832648" cy="1692771"/>
          </a:xfrm>
          <a:prstGeom prst="rect">
            <a:avLst/>
          </a:prstGeom>
          <a:noFill/>
        </p:spPr>
        <p:txBody>
          <a:bodyPr wrap="square" rtlCol="0">
            <a:spAutoFit/>
          </a:bodyPr>
          <a:lstStyle/>
          <a:p>
            <a:r>
              <a:rPr lang="uk-UA" sz="2800" dirty="0"/>
              <a:t>             Презентація на тему : </a:t>
            </a:r>
          </a:p>
          <a:p>
            <a:endParaRPr lang="uk-UA" sz="2800" dirty="0"/>
          </a:p>
          <a:p>
            <a:r>
              <a:rPr lang="uk-UA" sz="2400" dirty="0"/>
              <a:t>Вживання ,,по батькові</a:t>
            </a:r>
            <a:r>
              <a:rPr lang="en-US" sz="2400" dirty="0"/>
              <a:t>’’</a:t>
            </a:r>
            <a:r>
              <a:rPr lang="uk-UA" sz="2400" dirty="0"/>
              <a:t>: традиції та       сучасний етикет      взаємин.</a:t>
            </a:r>
            <a:endParaRPr lang="ru-UA" sz="2400" dirty="0"/>
          </a:p>
        </p:txBody>
      </p:sp>
      <p:sp>
        <p:nvSpPr>
          <p:cNvPr id="9" name="TextBox 8">
            <a:extLst>
              <a:ext uri="{FF2B5EF4-FFF2-40B4-BE49-F238E27FC236}">
                <a16:creationId xmlns:a16="http://schemas.microsoft.com/office/drawing/2014/main" id="{0097E1FD-868A-4781-9706-6911D477556F}"/>
              </a:ext>
            </a:extLst>
          </p:cNvPr>
          <p:cNvSpPr txBox="1"/>
          <p:nvPr/>
        </p:nvSpPr>
        <p:spPr>
          <a:xfrm>
            <a:off x="6516216" y="5506199"/>
            <a:ext cx="2519264" cy="923330"/>
          </a:xfrm>
          <a:prstGeom prst="rect">
            <a:avLst/>
          </a:prstGeom>
          <a:noFill/>
        </p:spPr>
        <p:txBody>
          <a:bodyPr wrap="square" rtlCol="0">
            <a:spAutoFit/>
          </a:bodyPr>
          <a:lstStyle/>
          <a:p>
            <a:r>
              <a:rPr lang="uk-UA" dirty="0"/>
              <a:t>Виконала студентка 1 курсу групи 13-ЗФ3</a:t>
            </a:r>
          </a:p>
          <a:p>
            <a:r>
              <a:rPr lang="uk-UA" dirty="0"/>
              <a:t>Корнєва Юлія</a:t>
            </a:r>
            <a:endParaRPr lang="ru-UA" dirty="0"/>
          </a:p>
        </p:txBody>
      </p:sp>
      <p:sp>
        <p:nvSpPr>
          <p:cNvPr id="11" name="TextBox 10">
            <a:extLst>
              <a:ext uri="{FF2B5EF4-FFF2-40B4-BE49-F238E27FC236}">
                <a16:creationId xmlns:a16="http://schemas.microsoft.com/office/drawing/2014/main" id="{C61AE9D0-28EB-4914-BCD6-622595D8A604}"/>
              </a:ext>
            </a:extLst>
          </p:cNvPr>
          <p:cNvSpPr txBox="1"/>
          <p:nvPr/>
        </p:nvSpPr>
        <p:spPr>
          <a:xfrm>
            <a:off x="3909070" y="6500544"/>
            <a:ext cx="1440160" cy="369332"/>
          </a:xfrm>
          <a:prstGeom prst="rect">
            <a:avLst/>
          </a:prstGeom>
          <a:noFill/>
        </p:spPr>
        <p:txBody>
          <a:bodyPr wrap="square" rtlCol="0">
            <a:spAutoFit/>
          </a:bodyPr>
          <a:lstStyle/>
          <a:p>
            <a:r>
              <a:rPr lang="uk-UA" dirty="0"/>
              <a:t>Київ 2020</a:t>
            </a:r>
            <a:endParaRPr lang="ru-UA" dirty="0"/>
          </a:p>
        </p:txBody>
      </p:sp>
    </p:spTree>
    <p:extLst>
      <p:ext uri="{BB962C8B-B14F-4D97-AF65-F5344CB8AC3E}">
        <p14:creationId xmlns:p14="http://schemas.microsoft.com/office/powerpoint/2010/main" val="11102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620788" y="1988840"/>
            <a:ext cx="5902424" cy="2554545"/>
          </a:xfrm>
          <a:prstGeom prst="rect">
            <a:avLst/>
          </a:prstGeom>
          <a:noFill/>
        </p:spPr>
        <p:txBody>
          <a:bodyPr wrap="square" rtlCol="0">
            <a:spAutoFit/>
          </a:bodyPr>
          <a:lstStyle/>
          <a:p>
            <a:pPr algn="ctr"/>
            <a:r>
              <a:rPr lang="uk-UA" sz="8000" b="1" dirty="0">
                <a:solidFill>
                  <a:schemeClr val="accent6">
                    <a:lumMod val="50000"/>
                  </a:schemeClr>
                </a:solidFill>
                <a:latin typeface="Bookman Old Style" panose="02050604050505020204" pitchFamily="18" charset="0"/>
              </a:rPr>
              <a:t>ДЯКУЮ </a:t>
            </a:r>
          </a:p>
          <a:p>
            <a:pPr algn="ctr"/>
            <a:r>
              <a:rPr lang="uk-UA" sz="8000" b="1" dirty="0">
                <a:solidFill>
                  <a:schemeClr val="accent6">
                    <a:lumMod val="50000"/>
                  </a:schemeClr>
                </a:solidFill>
                <a:latin typeface="Bookman Old Style" panose="02050604050505020204" pitchFamily="18" charset="0"/>
              </a:rPr>
              <a:t>ЗА УВАГУ!</a:t>
            </a:r>
            <a:endParaRPr lang="ru-RU" sz="8000" b="1" dirty="0">
              <a:solidFill>
                <a:schemeClr val="accent6">
                  <a:lumMod val="50000"/>
                </a:schemeClr>
              </a:solidFill>
              <a:latin typeface="Bookman Old Style" panose="0205060405050502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9" name="Rectangle 3"/>
          <p:cNvSpPr>
            <a:spLocks noChangeArrowheads="1"/>
          </p:cNvSpPr>
          <p:nvPr/>
        </p:nvSpPr>
        <p:spPr bwMode="auto">
          <a:xfrm>
            <a:off x="0" y="404664"/>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Багато суперечок дотепер викликає питання: яка форма звертання – на ім’я чи ім’я і по батькові – є традиційною для українців? Одні вчені категорично виступають проти вживання форми імені й по батькові, вважаючи її «московським звичаєм», «способом творення «безлицьої людини в УРСР». Їхні аргументи ґрунтуються на тім, що, на їх думку, український мовленнєвий етикет прийняв таку форму звертання від росіян. Подібну точку зору </a:t>
            </a:r>
            <a:r>
              <a:rPr lang="uk-UA" sz="2000" dirty="0">
                <a:ea typeface="Times New Roman" pitchFamily="18" charset="0"/>
                <a:cs typeface="Times New Roman" pitchFamily="18" charset="0"/>
              </a:rPr>
              <a:t>відстоювали</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і деякі українські письменники.</a:t>
            </a:r>
            <a:endParaRPr kumimoji="0" lang="uk-UA" sz="2000" b="0" i="0" u="none" strike="noStrike" cap="none" normalizeH="0" baseline="0" dirty="0">
              <a:ln>
                <a:noFill/>
              </a:ln>
              <a:solidFill>
                <a:schemeClr val="tx1"/>
              </a:solidFill>
              <a:effectLst/>
              <a:cs typeface="Arial" pitchFamily="34" charset="0"/>
            </a:endParaRPr>
          </a:p>
        </p:txBody>
      </p:sp>
      <p:pic>
        <p:nvPicPr>
          <p:cNvPr id="4101" name="Picture 5" descr="Картинки по запросу &quot;украънська мова&quot;"/>
          <p:cNvPicPr>
            <a:picLocks noChangeAspect="1" noChangeArrowheads="1"/>
          </p:cNvPicPr>
          <p:nvPr/>
        </p:nvPicPr>
        <p:blipFill>
          <a:blip r:embed="rId3" cstate="print"/>
          <a:srcRect/>
          <a:stretch>
            <a:fillRect/>
          </a:stretch>
        </p:blipFill>
        <p:spPr bwMode="auto">
          <a:xfrm>
            <a:off x="1259632" y="2708920"/>
            <a:ext cx="6717860" cy="3778796"/>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рямоугольник 5"/>
          <p:cNvSpPr/>
          <p:nvPr/>
        </p:nvSpPr>
        <p:spPr>
          <a:xfrm>
            <a:off x="179512" y="188640"/>
            <a:ext cx="8784976" cy="1631216"/>
          </a:xfrm>
          <a:prstGeom prst="rect">
            <a:avLst/>
          </a:prstGeom>
        </p:spPr>
        <p:txBody>
          <a:bodyPr wrap="square">
            <a:spAutoFit/>
          </a:bodyPr>
          <a:lstStyle/>
          <a:p>
            <a:r>
              <a:rPr lang="uk-UA" sz="2000" dirty="0"/>
              <a:t>Прихильники вживання імені й по батькові (І. Огієнко, П. </a:t>
            </a:r>
            <a:r>
              <a:rPr lang="uk-UA" sz="2000" dirty="0" err="1"/>
              <a:t>Одарченко</a:t>
            </a:r>
            <a:r>
              <a:rPr lang="uk-UA" sz="2000" dirty="0"/>
              <a:t> та ін.), навпаки, переконують, що така форма є давнім українським звичаєм, оскільки вона трапляється в найдавніших писемних пам’ятках: грамотах часів Київської Русі, документах Богдана Хмельницького. Слід зазначити,що в Київській Русі ім'я по батькові виконувало функцію прізвища, наприклад, Анна Ярославна.</a:t>
            </a:r>
            <a:endParaRPr lang="ru-RU" sz="2000" dirty="0"/>
          </a:p>
        </p:txBody>
      </p:sp>
      <p:sp>
        <p:nvSpPr>
          <p:cNvPr id="7" name="Прямоугольник 6"/>
          <p:cNvSpPr/>
          <p:nvPr/>
        </p:nvSpPr>
        <p:spPr>
          <a:xfrm>
            <a:off x="251520" y="1844824"/>
            <a:ext cx="3672408" cy="4708981"/>
          </a:xfrm>
          <a:prstGeom prst="rect">
            <a:avLst/>
          </a:prstGeom>
        </p:spPr>
        <p:txBody>
          <a:bodyPr wrap="square">
            <a:spAutoFit/>
          </a:bodyPr>
          <a:lstStyle/>
          <a:p>
            <a:endParaRPr lang="uk-UA" sz="2000" dirty="0"/>
          </a:p>
          <a:p>
            <a:r>
              <a:rPr lang="uk-UA" sz="2000" dirty="0"/>
              <a:t>І тільки тоді, коли узвичаїлося прізвисько, будова найменувань стала двокомпонентною, наприклад, Ярослав (Володимирович) Мудрий. </a:t>
            </a:r>
          </a:p>
          <a:p>
            <a:r>
              <a:rPr lang="uk-UA" sz="2000" dirty="0"/>
              <a:t>Однак треба наголосити на тому, що не по-українськи звучить звертання Олександрівно! Миколайовичу! Така традиція звертання і справді здавна відома російській мові й не слід її переймати! </a:t>
            </a:r>
            <a:endParaRPr lang="ru-RU" sz="2000" dirty="0"/>
          </a:p>
        </p:txBody>
      </p:sp>
      <p:pic>
        <p:nvPicPr>
          <p:cNvPr id="5122" name="Picture 2" descr="Картинки по запросу &quot;рукописи богдана хмельницького&quot;"/>
          <p:cNvPicPr>
            <a:picLocks noChangeAspect="1" noChangeArrowheads="1"/>
          </p:cNvPicPr>
          <p:nvPr/>
        </p:nvPicPr>
        <p:blipFill>
          <a:blip r:embed="rId3" cstate="print"/>
          <a:srcRect/>
          <a:stretch>
            <a:fillRect/>
          </a:stretch>
        </p:blipFill>
        <p:spPr bwMode="auto">
          <a:xfrm>
            <a:off x="4499992" y="1988840"/>
            <a:ext cx="4178358" cy="43204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385" name="Rectangle 1"/>
          <p:cNvSpPr>
            <a:spLocks noChangeArrowheads="1"/>
          </p:cNvSpPr>
          <p:nvPr/>
        </p:nvSpPr>
        <p:spPr bwMode="auto">
          <a:xfrm>
            <a:off x="251520" y="260648"/>
            <a:ext cx="856895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Суттєвим у вираженні цієї проблеми, очевидно, може стати усно-розмовна традиція українського народу, яка надає перевагу звертанню на ім’я або пане/ пані/ панно/ паничу + ім’я у товаристві, в родинному колі, серед колег чи друзів (пане Андрію, панно Олю) або пане/пані/панно/ паничу + ім’я по батькові в офіційній обстановці (пане Кузьменко Кириле Івановичу, пані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Михайлюк</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Світлано Михайлівно). Особливою диференційною ознакою мовного етикету українців є уживання кличного відмінка при звертанні до співрозмовника.</a:t>
            </a:r>
            <a:endParaRPr kumimoji="0" lang="uk-UA" sz="2000" b="0" i="0" u="none" strike="noStrike" cap="none" normalizeH="0" baseline="0" dirty="0">
              <a:ln>
                <a:noFill/>
              </a:ln>
              <a:solidFill>
                <a:schemeClr val="tx1"/>
              </a:solidFill>
              <a:effectLst/>
              <a:cs typeface="Arial" pitchFamily="34" charset="0"/>
            </a:endParaRPr>
          </a:p>
        </p:txBody>
      </p:sp>
      <p:pic>
        <p:nvPicPr>
          <p:cNvPr id="16387" name="Picture 3" descr="Картинки по запросу &quot;українська родина&quot;"/>
          <p:cNvPicPr>
            <a:picLocks noChangeAspect="1" noChangeArrowheads="1"/>
          </p:cNvPicPr>
          <p:nvPr/>
        </p:nvPicPr>
        <p:blipFill>
          <a:blip r:embed="rId3" cstate="print"/>
          <a:srcRect/>
          <a:stretch>
            <a:fillRect/>
          </a:stretch>
        </p:blipFill>
        <p:spPr bwMode="auto">
          <a:xfrm>
            <a:off x="1331640" y="2852936"/>
            <a:ext cx="6899920" cy="3829457"/>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7409" name="Rectangle 1"/>
          <p:cNvSpPr>
            <a:spLocks noChangeArrowheads="1"/>
          </p:cNvSpPr>
          <p:nvPr/>
        </p:nvSpPr>
        <p:spPr bwMode="auto">
          <a:xfrm>
            <a:off x="251520" y="146972"/>
            <a:ext cx="424847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Зараз нова епоха і звертання набули іншого значення. У розмові з колегами, звертаючись до керівників установи,старших за віком, узвичаєною є форма звертання на ім'я та по батькові, напр.: Вікторе Андрійовичу, Іване Степановичу, Юліє Володимирівно. Найбільше звертання по батькові вживається саме у діловому формальному спілкуванні. Неприпустимо назвати старшу  людину на ти,або лише на ім’я. На Ви звертаються також до незнайомих людей за якоїсь потреби. Причина цьому повага та увічливе ставлення до співрозмовника, що свідчить про вихованість людини, знання нею етикету, правил поведінки.</a:t>
            </a:r>
            <a:endParaRPr kumimoji="0" lang="uk-UA" sz="2000" b="0" i="0" u="none" strike="noStrike" cap="none" normalizeH="0" baseline="0" dirty="0">
              <a:ln>
                <a:noFill/>
              </a:ln>
              <a:solidFill>
                <a:schemeClr val="tx1"/>
              </a:solidFill>
              <a:effectLst/>
              <a:cs typeface="Arial" pitchFamily="34" charset="0"/>
            </a:endParaRPr>
          </a:p>
        </p:txBody>
      </p:sp>
      <p:pic>
        <p:nvPicPr>
          <p:cNvPr id="17411" name="Picture 3" descr="Картинки по запросу &quot;етикет спілкування&quot;"/>
          <p:cNvPicPr>
            <a:picLocks noChangeAspect="1" noChangeArrowheads="1"/>
          </p:cNvPicPr>
          <p:nvPr/>
        </p:nvPicPr>
        <p:blipFill>
          <a:blip r:embed="rId3" cstate="print"/>
          <a:srcRect/>
          <a:stretch>
            <a:fillRect/>
          </a:stretch>
        </p:blipFill>
        <p:spPr bwMode="auto">
          <a:xfrm>
            <a:off x="4572000" y="332656"/>
            <a:ext cx="3840426" cy="2880320"/>
          </a:xfrm>
          <a:prstGeom prst="rect">
            <a:avLst/>
          </a:prstGeom>
          <a:ln>
            <a:noFill/>
          </a:ln>
          <a:effectLst>
            <a:softEdge rad="112500"/>
          </a:effectLst>
        </p:spPr>
      </p:pic>
      <p:pic>
        <p:nvPicPr>
          <p:cNvPr id="17413" name="Picture 5" descr="Картинки по запросу &quot;етикет спілкування&quot;"/>
          <p:cNvPicPr>
            <a:picLocks noChangeAspect="1" noChangeArrowheads="1"/>
          </p:cNvPicPr>
          <p:nvPr/>
        </p:nvPicPr>
        <p:blipFill>
          <a:blip r:embed="rId4" cstate="print"/>
          <a:srcRect/>
          <a:stretch>
            <a:fillRect/>
          </a:stretch>
        </p:blipFill>
        <p:spPr bwMode="auto">
          <a:xfrm>
            <a:off x="5508104" y="3284984"/>
            <a:ext cx="2376264" cy="3273964"/>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рямоугольник 5"/>
          <p:cNvSpPr/>
          <p:nvPr/>
        </p:nvSpPr>
        <p:spPr>
          <a:xfrm>
            <a:off x="251520" y="188640"/>
            <a:ext cx="8640960" cy="1631216"/>
          </a:xfrm>
          <a:prstGeom prst="rect">
            <a:avLst/>
          </a:prstGeom>
        </p:spPr>
        <p:txBody>
          <a:bodyPr wrap="square">
            <a:spAutoFit/>
          </a:bodyPr>
          <a:lstStyle/>
          <a:p>
            <a:r>
              <a:rPr lang="uk-UA" sz="2000" dirty="0"/>
              <a:t>Вживання імені по батькові в українських мовознавців діаспори має як прихильників, так і противників. «Противники вживання форми по батькові, з-поміж яких був і А. Вовк, аргументували свою позицію тим, що такої форми не знає українська традиція (точніше – західноукраїнська, бо саме на неї вони спиралися). “</a:t>
            </a:r>
            <a:endParaRPr lang="ru-RU" sz="2000" dirty="0"/>
          </a:p>
        </p:txBody>
      </p:sp>
      <p:sp>
        <p:nvSpPr>
          <p:cNvPr id="7" name="Прямоугольник 6"/>
          <p:cNvSpPr/>
          <p:nvPr/>
        </p:nvSpPr>
        <p:spPr>
          <a:xfrm>
            <a:off x="323528" y="1844824"/>
            <a:ext cx="3600400" cy="3785652"/>
          </a:xfrm>
          <a:prstGeom prst="rect">
            <a:avLst/>
          </a:prstGeom>
        </p:spPr>
        <p:txBody>
          <a:bodyPr wrap="square">
            <a:spAutoFit/>
          </a:bodyPr>
          <a:lstStyle/>
          <a:p>
            <a:r>
              <a:rPr lang="uk-UA" sz="2000" dirty="0"/>
              <a:t>Інші мовознавці доводили, що вживання імені по батькові є давнім українським звичаєм. Зокрема, відомий лінгвіст П. </a:t>
            </a:r>
            <a:r>
              <a:rPr lang="uk-UA" sz="2000" dirty="0" err="1"/>
              <a:t>Одарченко</a:t>
            </a:r>
            <a:r>
              <a:rPr lang="uk-UA" sz="2000" dirty="0"/>
              <a:t> присвятив цьому питанню цілу низку статей: «Називання по батькові», «Назви по батькові в українській мові», «Ще про називання по батькові», де навів багато прикладів на користь своєї думки». </a:t>
            </a:r>
            <a:endParaRPr lang="ru-RU" sz="2000" dirty="0"/>
          </a:p>
        </p:txBody>
      </p:sp>
      <p:pic>
        <p:nvPicPr>
          <p:cNvPr id="18434" name="Picture 2" descr="Картинки по запросу &quot;українська мова&quot;"/>
          <p:cNvPicPr>
            <a:picLocks noChangeAspect="1" noChangeArrowheads="1"/>
          </p:cNvPicPr>
          <p:nvPr/>
        </p:nvPicPr>
        <p:blipFill>
          <a:blip r:embed="rId3" cstate="print"/>
          <a:srcRect/>
          <a:stretch>
            <a:fillRect/>
          </a:stretch>
        </p:blipFill>
        <p:spPr bwMode="auto">
          <a:xfrm>
            <a:off x="4139952" y="1988840"/>
            <a:ext cx="4576946" cy="417646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9457" name="Rectangle 1"/>
          <p:cNvSpPr>
            <a:spLocks noChangeArrowheads="1"/>
          </p:cNvSpPr>
          <p:nvPr/>
        </p:nvSpPr>
        <p:spPr bwMode="auto">
          <a:xfrm>
            <a:off x="251520" y="332656"/>
            <a:ext cx="856895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Лише на ім’я та прізвище (без по батькові) називають письменників, акторів, музикантів, політичних діячів у писемній формі (радіо, телебачення, прилюдний виступ письменника та ін.). У писемному мовленні можна вказувати ініціал імені П. Тичина, М. Рильський та ін.; а в усному офіційному Павло Грабовський, Наталя Ужвій, Оксана Петрусенко та ін. У приватному спілкуванні їх слід називати на ім’я та по батькові.</a:t>
            </a:r>
            <a:endParaRPr kumimoji="0" lang="uk-UA" sz="2000" b="0" i="0" u="none" strike="noStrike" cap="none" normalizeH="0" baseline="0" dirty="0">
              <a:ln>
                <a:noFill/>
              </a:ln>
              <a:solidFill>
                <a:schemeClr val="tx1"/>
              </a:solidFill>
              <a:effectLst/>
              <a:cs typeface="Arial" pitchFamily="34" charset="0"/>
            </a:endParaRPr>
          </a:p>
        </p:txBody>
      </p:sp>
      <p:pic>
        <p:nvPicPr>
          <p:cNvPr id="19459" name="Picture 3" descr="Картинки по запросу &quot;українська мова&quot;"/>
          <p:cNvPicPr>
            <a:picLocks noChangeAspect="1" noChangeArrowheads="1"/>
          </p:cNvPicPr>
          <p:nvPr/>
        </p:nvPicPr>
        <p:blipFill>
          <a:blip r:embed="rId3" cstate="print"/>
          <a:srcRect/>
          <a:stretch>
            <a:fillRect/>
          </a:stretch>
        </p:blipFill>
        <p:spPr bwMode="auto">
          <a:xfrm>
            <a:off x="1691680" y="2348880"/>
            <a:ext cx="5976664" cy="41489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481" name="Rectangle 1"/>
          <p:cNvSpPr>
            <a:spLocks noChangeArrowheads="1"/>
          </p:cNvSpPr>
          <p:nvPr/>
        </p:nvSpPr>
        <p:spPr bwMode="auto">
          <a:xfrm>
            <a:off x="0" y="260648"/>
            <a:ext cx="914400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При творенні чоловічих імен по батькові вживається суфікс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-ович</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Васильович, Семенович, Ігорович та інші.</a:t>
            </a:r>
            <a:endParaRPr kumimoji="0" lang="ru-RU" sz="2000" b="0" i="0" u="none" strike="noStrike" cap="none" normalizeH="0" baseline="0" dirty="0">
              <a:ln>
                <a:noFill/>
              </a:ln>
              <a:solidFill>
                <a:schemeClr val="tx1"/>
              </a:solidFill>
              <a:effectLst/>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При творенні жіночих імен по батькові вживається суфікс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-ївн</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(а),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-івна</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Гордіївна, Тимофіївна, Миколаївна, Кузьмівна та інші.</a:t>
            </a:r>
            <a:endParaRPr kumimoji="0" lang="ru-RU" sz="2000" b="0" i="0" u="none" strike="noStrike" cap="none" normalizeH="0" baseline="0" dirty="0">
              <a:ln>
                <a:noFill/>
              </a:ln>
              <a:solidFill>
                <a:schemeClr val="tx1"/>
              </a:solidFill>
              <a:effectLst/>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У родовому відмінку жіночі імена по батькові мають закінчення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-івн</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(и),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-ївн</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(и): Марії Петрівни, Ольги Пилипівни (неправильно: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Петрівної</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Пилипівної</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a:t>
            </a:r>
            <a:endParaRPr kumimoji="0" lang="ru-RU" sz="2000" b="0" i="0" u="none" strike="noStrike" cap="none" normalizeH="0" baseline="0" dirty="0">
              <a:ln>
                <a:noFill/>
              </a:ln>
              <a:solidFill>
                <a:schemeClr val="tx1"/>
              </a:solidFill>
              <a:effectLst/>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У давальному відмінку жіночі імена по батькові мають закінчення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-івн</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(і),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ївн</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(і): Марії Петрівні, Ользі Пилипівні (неправильно: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Петрівній</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Пилипівній</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a:t>
            </a:r>
            <a:endParaRPr kumimoji="0" lang="ru-RU" sz="2000" b="0" i="0" u="none" strike="noStrike" cap="none" normalizeH="0" baseline="0" dirty="0">
              <a:ln>
                <a:noFill/>
              </a:ln>
              <a:solidFill>
                <a:schemeClr val="tx1"/>
              </a:solidFill>
              <a:effectLst/>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Деякі з імен по батькові випадають із загальних правил, їх слід просто запам’ятати: Григорій – Григорович, Григорівна; Сава – Савич (Савович), Савівна; Лука – Лукич, Луківна; Ілля – Ілліч, Іллівна; Микита – Микитович, Микитівна; Хома – Хомич, Хомівна; Кузьма – Кузьмич (Кузьмович), Кузьмівна; Микола – Миколайович, Миколаївна; Яків – Якович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Яковлевич</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 Яківна (</a:t>
            </a:r>
            <a:r>
              <a:rPr kumimoji="0" lang="uk-UA" sz="2000" b="0" i="0" u="none" strike="noStrike" cap="none" normalizeH="0" baseline="0" dirty="0" err="1">
                <a:ln>
                  <a:noFill/>
                </a:ln>
                <a:solidFill>
                  <a:schemeClr val="tx1"/>
                </a:solidFill>
                <a:effectLst/>
                <a:ea typeface="Times New Roman" pitchFamily="18" charset="0"/>
                <a:cs typeface="Times New Roman" pitchFamily="18" charset="0"/>
              </a:rPr>
              <a:t>Яковлівна</a:t>
            </a:r>
            <a:r>
              <a:rPr kumimoji="0" lang="uk-UA" sz="2000" b="0" i="0" u="none" strike="noStrike" cap="none" normalizeH="0" baseline="0" dirty="0">
                <a:ln>
                  <a:noFill/>
                </a:ln>
                <a:solidFill>
                  <a:schemeClr val="tx1"/>
                </a:solidFill>
                <a:effectLst/>
                <a:ea typeface="Times New Roman" pitchFamily="18" charset="0"/>
                <a:cs typeface="Times New Roman" pitchFamily="18" charset="0"/>
              </a:rPr>
              <a:t>).</a:t>
            </a:r>
            <a:endParaRPr kumimoji="0" lang="ru-RU" sz="2000" b="0" i="0" u="none" strike="noStrike" cap="none" normalizeH="0" baseline="0" dirty="0">
              <a:ln>
                <a:noFill/>
              </a:ln>
              <a:solidFill>
                <a:schemeClr val="tx1"/>
              </a:solidFill>
              <a:effectLst/>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pic>
        <p:nvPicPr>
          <p:cNvPr id="20483" name="Picture 3" descr="Картинки по запросу &quot;українська мова квіти&quot;"/>
          <p:cNvPicPr>
            <a:picLocks noChangeAspect="1" noChangeArrowheads="1"/>
          </p:cNvPicPr>
          <p:nvPr/>
        </p:nvPicPr>
        <p:blipFill>
          <a:blip r:embed="rId3" cstate="print"/>
          <a:srcRect/>
          <a:stretch>
            <a:fillRect/>
          </a:stretch>
        </p:blipFill>
        <p:spPr bwMode="auto">
          <a:xfrm>
            <a:off x="611560" y="4149080"/>
            <a:ext cx="7992888" cy="24208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
        <p:nvSpPr>
          <p:cNvPr id="1026" name="AutoShape 2" descr="Картинки по запросу &quot;фони на презентацию бежевый&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8" name="Picture 2" descr="Картинки по запросу &quot;фони на презентацию бежевый&quo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1505" name="Rectangle 1"/>
          <p:cNvSpPr>
            <a:spLocks noChangeArrowheads="1"/>
          </p:cNvSpPr>
          <p:nvPr/>
        </p:nvSpPr>
        <p:spPr bwMode="auto">
          <a:xfrm>
            <a:off x="251520" y="332656"/>
            <a:ext cx="867645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Форми по батькові від офіційних подвійних імен на зразок Богдан-Юрій утворюються звичайно від першого імені: Олена Богданівна, Олексій Богданович. Але за бажанням батьків під час реєстрації дитини може бути записана форма подвійна: Ірина Богдан-Юріївна, Олексій Богдан-Юрійович.</a:t>
            </a:r>
            <a:endParaRPr kumimoji="0" lang="ru-RU" sz="2000" b="0" i="0" u="none" strike="noStrike" cap="none" normalizeH="0" baseline="0" dirty="0">
              <a:ln>
                <a:noFill/>
              </a:ln>
              <a:solidFill>
                <a:schemeClr val="tx1"/>
              </a:solidFill>
              <a:effectLst/>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У цьому випадку перший компонент імені не відмінюється: книжка Олексія Богдан-Юрійовича, стаття Ірини Богдан-Юріївни.</a:t>
            </a:r>
            <a:endParaRPr kumimoji="0" lang="ru-RU" sz="2000" b="0" i="0" u="none" strike="noStrike" cap="none" normalizeH="0" baseline="0" dirty="0">
              <a:ln>
                <a:noFill/>
              </a:ln>
              <a:solidFill>
                <a:schemeClr val="tx1"/>
              </a:solidFill>
              <a:effectLst/>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ea typeface="Times New Roman" pitchFamily="18" charset="0"/>
                <a:cs typeface="Times New Roman" pitchFamily="18" charset="0"/>
              </a:rPr>
              <a:t>Отже, з давніх часів і до 21 ст. культура звертань і мовленнєвий етикет загалом зазнавав змін. Але як і тоді, так і зараз, шанобливе звернення на ім`я та по батькові вважається показником високої моральності та гарного виховання людини.</a:t>
            </a:r>
            <a:endParaRPr kumimoji="0" lang="uk-UA" sz="2000" b="0" i="0" u="none" strike="noStrike" cap="none" normalizeH="0" baseline="0" dirty="0">
              <a:ln>
                <a:noFill/>
              </a:ln>
              <a:solidFill>
                <a:schemeClr val="tx1"/>
              </a:solidFill>
              <a:effectLst/>
              <a:cs typeface="Arial" pitchFamily="34" charset="0"/>
            </a:endParaRPr>
          </a:p>
        </p:txBody>
      </p:sp>
      <p:pic>
        <p:nvPicPr>
          <p:cNvPr id="21507" name="Picture 3" descr="Картинки по запросу &quot;українська мова квіти&quot;"/>
          <p:cNvPicPr>
            <a:picLocks noChangeAspect="1" noChangeArrowheads="1"/>
          </p:cNvPicPr>
          <p:nvPr/>
        </p:nvPicPr>
        <p:blipFill>
          <a:blip r:embed="rId3" cstate="print"/>
          <a:srcRect/>
          <a:stretch>
            <a:fillRect/>
          </a:stretch>
        </p:blipFill>
        <p:spPr bwMode="auto">
          <a:xfrm>
            <a:off x="1547664" y="3429000"/>
            <a:ext cx="6648450" cy="2838450"/>
          </a:xfrm>
          <a:prstGeom prst="rect">
            <a:avLst/>
          </a:prstGeom>
          <a:noFill/>
        </p:spPr>
      </p:pic>
    </p:spTree>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70</TotalTime>
  <Words>908</Words>
  <Application>Microsoft Office PowerPoint</Application>
  <PresentationFormat>Экран (4:3)</PresentationFormat>
  <Paragraphs>28</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Bookman Old Style</vt:lpstr>
      <vt:lpstr>Franklin Gothic Book</vt:lpstr>
      <vt:lpstr>Уголки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Unicorn</cp:lastModifiedBy>
  <cp:revision>10</cp:revision>
  <dcterms:created xsi:type="dcterms:W3CDTF">2020-02-24T10:56:01Z</dcterms:created>
  <dcterms:modified xsi:type="dcterms:W3CDTF">2020-02-25T19:17:50Z</dcterms:modified>
</cp:coreProperties>
</file>