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9" r:id="rId8"/>
    <p:sldId id="258" r:id="rId9"/>
    <p:sldId id="266" r:id="rId10"/>
    <p:sldId id="269" r:id="rId11"/>
    <p:sldId id="268" r:id="rId12"/>
    <p:sldId id="267" r:id="rId13"/>
    <p:sldId id="271" r:id="rId14"/>
    <p:sldId id="270" r:id="rId15"/>
    <p:sldId id="273" r:id="rId16"/>
    <p:sldId id="274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C1AE72-C729-4183-A259-9A70C5438430}" type="datetimeFigureOut">
              <a:rPr lang="uk-UA" smtClean="0"/>
              <a:pPr/>
              <a:t>11.04.2012</a:t>
            </a:fld>
            <a:endParaRPr lang="uk-UA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5D22714-00A8-40FF-952B-5105E3068C9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635" y="213633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uk-UA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1357313" y="1000125"/>
            <a:ext cx="7407275" cy="147161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Розв’язування задач за</a:t>
            </a:r>
            <a:br>
              <a:rPr lang="uk-U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допомогою рівнянь</a:t>
            </a:r>
            <a:endParaRPr lang="uk-UA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32238" y="2962275"/>
            <a:ext cx="25685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6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клас </a:t>
            </a:r>
            <a:endParaRPr lang="uk-UA" sz="6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D:\52912c17e57b286f77766c1d8da4808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3071813"/>
            <a:ext cx="221456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1071563" y="5511800"/>
            <a:ext cx="778668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uk-UA" sz="2000" b="1" i="1" dirty="0">
                <a:latin typeface="Corbel" pitchFamily="34" charset="0"/>
              </a:rPr>
              <a:t>Виконав Підмогильний Олег Анатолійович </a:t>
            </a:r>
          </a:p>
          <a:p>
            <a:pPr algn="r"/>
            <a:r>
              <a:rPr lang="uk-UA" sz="2000" b="1" i="1" dirty="0">
                <a:latin typeface="Corbel" pitchFamily="34" charset="0"/>
              </a:rPr>
              <a:t>вчитель математики </a:t>
            </a:r>
          </a:p>
          <a:p>
            <a:pPr algn="r"/>
            <a:r>
              <a:rPr lang="uk-UA" sz="2000" b="1" i="1" dirty="0">
                <a:latin typeface="Corbel" pitchFamily="34" charset="0"/>
              </a:rPr>
              <a:t>Смілянської ЗОШ І-ІІІ ступенів №10</a:t>
            </a:r>
          </a:p>
          <a:p>
            <a:pPr algn="r"/>
            <a:endParaRPr lang="uk-UA" sz="2000" b="1" i="1" dirty="0">
              <a:latin typeface="Corbel" pitchFamily="34" charset="0"/>
            </a:endParaRPr>
          </a:p>
          <a:p>
            <a:pPr algn="r"/>
            <a:endParaRPr lang="uk-UA" sz="2000" b="1" i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00174"/>
            <a:ext cx="1709739" cy="207170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428728" y="142852"/>
            <a:ext cx="76177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В одній шафі було в 4 рази менше книжок, ніж у другій.</a:t>
            </a:r>
          </a:p>
          <a:p>
            <a:r>
              <a:rPr lang="uk-UA" sz="2200" b="1" i="1" dirty="0" smtClean="0"/>
              <a:t>Коли в першу шафу поклали 17 книжок, а з другої взяли 25,</a:t>
            </a:r>
          </a:p>
          <a:p>
            <a:r>
              <a:rPr lang="uk-UA" sz="2200" b="1" i="1" dirty="0" smtClean="0"/>
              <a:t>то в обох шафах книжок стало порівну. Скільки книжок</a:t>
            </a:r>
          </a:p>
          <a:p>
            <a:r>
              <a:rPr lang="uk-UA" sz="2200" b="1" i="1" dirty="0" smtClean="0"/>
              <a:t>було в кожній шафі спочатку? </a:t>
            </a:r>
            <a:endParaRPr lang="uk-UA" sz="2200" b="1" i="1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1500174"/>
            <a:ext cx="207170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7154" y="4794908"/>
            <a:ext cx="1615440" cy="192024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6" name="TextBox 5"/>
          <p:cNvSpPr txBox="1"/>
          <p:nvPr/>
        </p:nvSpPr>
        <p:spPr>
          <a:xfrm>
            <a:off x="5152659" y="1857364"/>
            <a:ext cx="9909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4х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8926" y="1857364"/>
            <a:ext cx="5854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554" y="1857364"/>
            <a:ext cx="13302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+17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3765" y="1857364"/>
            <a:ext cx="11800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-25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3438" y="1857364"/>
            <a:ext cx="5902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=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3143248"/>
            <a:ext cx="214430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х+17=4х-25</a:t>
            </a:r>
          </a:p>
          <a:p>
            <a:r>
              <a:rPr lang="uk-UA" sz="3200" dirty="0" smtClean="0"/>
              <a:t>х-4х=-25-17</a:t>
            </a:r>
          </a:p>
          <a:p>
            <a:r>
              <a:rPr lang="uk-UA" sz="3200" dirty="0" smtClean="0"/>
              <a:t>-3х=-42</a:t>
            </a:r>
          </a:p>
          <a:p>
            <a:r>
              <a:rPr lang="uk-UA" sz="3200" dirty="0" smtClean="0"/>
              <a:t>х=-42:</a:t>
            </a:r>
            <a:r>
              <a:rPr lang="uk-UA" sz="3200" dirty="0" smtClean="0">
                <a:sym typeface="Wingdings" pitchFamily="2" charset="2"/>
              </a:rPr>
              <a:t>(-3)</a:t>
            </a:r>
          </a:p>
          <a:p>
            <a:r>
              <a:rPr lang="uk-UA" sz="3200" u="sng" dirty="0" smtClean="0">
                <a:sym typeface="Wingdings" pitchFamily="2" charset="2"/>
              </a:rPr>
              <a:t>х=14</a:t>
            </a:r>
            <a:endParaRPr lang="uk-UA" sz="3200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4644393" y="3643314"/>
            <a:ext cx="38566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 шафа: 14 книжок</a:t>
            </a:r>
          </a:p>
          <a:p>
            <a:r>
              <a:rPr lang="uk-UA" sz="2800" dirty="0" smtClean="0"/>
              <a:t>2 шафа: 4·14=56 книжок</a:t>
            </a:r>
            <a:endParaRPr lang="uk-UA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5929330"/>
            <a:ext cx="2956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i="1" dirty="0" smtClean="0"/>
              <a:t>Відповідь: 14 і 56.</a:t>
            </a:r>
            <a:endParaRPr lang="uk-UA" sz="2800" b="1" i="1" dirty="0"/>
          </a:p>
        </p:txBody>
      </p:sp>
    </p:spTree>
    <p:extLst>
      <p:ext uri="{BB962C8B-B14F-4D97-AF65-F5344CB8AC3E}">
        <p14:creationId xmlns:p14="http://schemas.microsoft.com/office/powerpoint/2010/main" val="35005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42852"/>
            <a:ext cx="80441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У Василька і Маші було порівну грошей. коли Василько </a:t>
            </a:r>
          </a:p>
          <a:p>
            <a:r>
              <a:rPr lang="uk-UA" sz="2200" b="1" i="1" dirty="0" smtClean="0"/>
              <a:t>купив книжку за 14 </a:t>
            </a:r>
            <a:r>
              <a:rPr lang="uk-UA" sz="2200" b="1" i="1" dirty="0" err="1" smtClean="0"/>
              <a:t>грн</a:t>
            </a:r>
            <a:r>
              <a:rPr lang="uk-UA" sz="2200" b="1" i="1" dirty="0" smtClean="0"/>
              <a:t>, а Маша журнал за 6 </a:t>
            </a:r>
            <a:r>
              <a:rPr lang="uk-UA" sz="2200" b="1" i="1" dirty="0" err="1" smtClean="0"/>
              <a:t>грн</a:t>
            </a:r>
            <a:r>
              <a:rPr lang="uk-UA" sz="2200" b="1" i="1" dirty="0" smtClean="0"/>
              <a:t>, то </a:t>
            </a:r>
          </a:p>
          <a:p>
            <a:r>
              <a:rPr lang="uk-UA" sz="2200" b="1" i="1" dirty="0" smtClean="0"/>
              <a:t>у дівчини залишилось грошей у 3 рази більше, ніж у хлопчика.</a:t>
            </a:r>
          </a:p>
          <a:p>
            <a:r>
              <a:rPr lang="uk-UA" sz="2200" b="1" i="1" dirty="0" smtClean="0"/>
              <a:t>Скільки грошей було в кожного з них спочатку? </a:t>
            </a:r>
            <a:endParaRPr lang="uk-UA" sz="2200" b="1" i="1" dirty="0"/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6929454" y="1714488"/>
            <a:ext cx="928694" cy="1714512"/>
            <a:chOff x="2592" y="1584"/>
            <a:chExt cx="1348" cy="2304"/>
          </a:xfrm>
        </p:grpSpPr>
        <p:pic>
          <p:nvPicPr>
            <p:cNvPr id="6" name="Picture 28" descr="girl4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92" y="1584"/>
              <a:ext cx="1348" cy="2208"/>
            </a:xfrm>
            <a:prstGeom prst="rect">
              <a:avLst/>
            </a:prstGeom>
            <a:noFill/>
          </p:spPr>
        </p:pic>
        <p:sp>
          <p:nvSpPr>
            <p:cNvPr id="7" name="Freeform 29"/>
            <p:cNvSpPr>
              <a:spLocks/>
            </p:cNvSpPr>
            <p:nvPr/>
          </p:nvSpPr>
          <p:spPr bwMode="auto">
            <a:xfrm>
              <a:off x="3503" y="2516"/>
              <a:ext cx="198" cy="416"/>
            </a:xfrm>
            <a:custGeom>
              <a:avLst/>
              <a:gdLst/>
              <a:ahLst/>
              <a:cxnLst>
                <a:cxn ang="0">
                  <a:pos x="43" y="391"/>
                </a:cxn>
                <a:cxn ang="0">
                  <a:pos x="127" y="319"/>
                </a:cxn>
                <a:cxn ang="0">
                  <a:pos x="163" y="271"/>
                </a:cxn>
                <a:cxn ang="0">
                  <a:pos x="193" y="271"/>
                </a:cxn>
                <a:cxn ang="0">
                  <a:pos x="193" y="175"/>
                </a:cxn>
                <a:cxn ang="0">
                  <a:pos x="193" y="76"/>
                </a:cxn>
                <a:cxn ang="0">
                  <a:pos x="169" y="43"/>
                </a:cxn>
                <a:cxn ang="0">
                  <a:pos x="139" y="13"/>
                </a:cxn>
                <a:cxn ang="0">
                  <a:pos x="31" y="121"/>
                </a:cxn>
                <a:cxn ang="0">
                  <a:pos x="1" y="124"/>
                </a:cxn>
                <a:cxn ang="0">
                  <a:pos x="37" y="181"/>
                </a:cxn>
                <a:cxn ang="0">
                  <a:pos x="43" y="391"/>
                </a:cxn>
              </a:cxnLst>
              <a:rect l="0" t="0" r="r" b="b"/>
              <a:pathLst>
                <a:path w="198" h="416">
                  <a:moveTo>
                    <a:pt x="43" y="391"/>
                  </a:moveTo>
                  <a:cubicBezTo>
                    <a:pt x="56" y="416"/>
                    <a:pt x="107" y="339"/>
                    <a:pt x="127" y="319"/>
                  </a:cubicBezTo>
                  <a:cubicBezTo>
                    <a:pt x="147" y="299"/>
                    <a:pt x="152" y="279"/>
                    <a:pt x="163" y="271"/>
                  </a:cubicBezTo>
                  <a:cubicBezTo>
                    <a:pt x="174" y="263"/>
                    <a:pt x="188" y="287"/>
                    <a:pt x="193" y="271"/>
                  </a:cubicBezTo>
                  <a:cubicBezTo>
                    <a:pt x="198" y="255"/>
                    <a:pt x="193" y="207"/>
                    <a:pt x="193" y="175"/>
                  </a:cubicBezTo>
                  <a:cubicBezTo>
                    <a:pt x="193" y="143"/>
                    <a:pt x="197" y="98"/>
                    <a:pt x="193" y="76"/>
                  </a:cubicBezTo>
                  <a:cubicBezTo>
                    <a:pt x="189" y="54"/>
                    <a:pt x="178" y="53"/>
                    <a:pt x="169" y="43"/>
                  </a:cubicBezTo>
                  <a:cubicBezTo>
                    <a:pt x="160" y="33"/>
                    <a:pt x="162" y="0"/>
                    <a:pt x="139" y="13"/>
                  </a:cubicBezTo>
                  <a:cubicBezTo>
                    <a:pt x="116" y="26"/>
                    <a:pt x="54" y="102"/>
                    <a:pt x="31" y="121"/>
                  </a:cubicBezTo>
                  <a:cubicBezTo>
                    <a:pt x="8" y="140"/>
                    <a:pt x="0" y="114"/>
                    <a:pt x="1" y="124"/>
                  </a:cubicBezTo>
                  <a:cubicBezTo>
                    <a:pt x="2" y="134"/>
                    <a:pt x="30" y="137"/>
                    <a:pt x="37" y="181"/>
                  </a:cubicBezTo>
                  <a:cubicBezTo>
                    <a:pt x="44" y="225"/>
                    <a:pt x="42" y="347"/>
                    <a:pt x="43" y="391"/>
                  </a:cubicBez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sp>
          <p:nvSpPr>
            <p:cNvPr id="8" name="Freeform 30"/>
            <p:cNvSpPr>
              <a:spLocks/>
            </p:cNvSpPr>
            <p:nvPr/>
          </p:nvSpPr>
          <p:spPr bwMode="auto">
            <a:xfrm>
              <a:off x="2847" y="2525"/>
              <a:ext cx="225" cy="405"/>
            </a:xfrm>
            <a:custGeom>
              <a:avLst/>
              <a:gdLst/>
              <a:ahLst/>
              <a:cxnLst>
                <a:cxn ang="0">
                  <a:pos x="201" y="382"/>
                </a:cxn>
                <a:cxn ang="0">
                  <a:pos x="98" y="338"/>
                </a:cxn>
                <a:cxn ang="0">
                  <a:pos x="57" y="298"/>
                </a:cxn>
                <a:cxn ang="0">
                  <a:pos x="9" y="292"/>
                </a:cxn>
                <a:cxn ang="0">
                  <a:pos x="3" y="196"/>
                </a:cxn>
                <a:cxn ang="0">
                  <a:pos x="9" y="94"/>
                </a:cxn>
                <a:cxn ang="0">
                  <a:pos x="27" y="52"/>
                </a:cxn>
                <a:cxn ang="0">
                  <a:pos x="63" y="10"/>
                </a:cxn>
                <a:cxn ang="0">
                  <a:pos x="195" y="112"/>
                </a:cxn>
                <a:cxn ang="0">
                  <a:pos x="224" y="143"/>
                </a:cxn>
                <a:cxn ang="0">
                  <a:pos x="188" y="200"/>
                </a:cxn>
                <a:cxn ang="0">
                  <a:pos x="201" y="382"/>
                </a:cxn>
              </a:cxnLst>
              <a:rect l="0" t="0" r="r" b="b"/>
              <a:pathLst>
                <a:path w="225" h="405">
                  <a:moveTo>
                    <a:pt x="201" y="382"/>
                  </a:moveTo>
                  <a:cubicBezTo>
                    <a:pt x="186" y="405"/>
                    <a:pt x="122" y="352"/>
                    <a:pt x="98" y="338"/>
                  </a:cubicBezTo>
                  <a:cubicBezTo>
                    <a:pt x="74" y="324"/>
                    <a:pt x="72" y="306"/>
                    <a:pt x="57" y="298"/>
                  </a:cubicBezTo>
                  <a:cubicBezTo>
                    <a:pt x="42" y="290"/>
                    <a:pt x="18" y="309"/>
                    <a:pt x="9" y="292"/>
                  </a:cubicBezTo>
                  <a:cubicBezTo>
                    <a:pt x="0" y="275"/>
                    <a:pt x="3" y="229"/>
                    <a:pt x="3" y="196"/>
                  </a:cubicBezTo>
                  <a:cubicBezTo>
                    <a:pt x="3" y="163"/>
                    <a:pt x="5" y="118"/>
                    <a:pt x="9" y="94"/>
                  </a:cubicBezTo>
                  <a:cubicBezTo>
                    <a:pt x="13" y="70"/>
                    <a:pt x="18" y="66"/>
                    <a:pt x="27" y="52"/>
                  </a:cubicBezTo>
                  <a:cubicBezTo>
                    <a:pt x="36" y="38"/>
                    <a:pt x="35" y="0"/>
                    <a:pt x="63" y="10"/>
                  </a:cubicBezTo>
                  <a:cubicBezTo>
                    <a:pt x="91" y="20"/>
                    <a:pt x="168" y="90"/>
                    <a:pt x="195" y="112"/>
                  </a:cubicBezTo>
                  <a:cubicBezTo>
                    <a:pt x="222" y="134"/>
                    <a:pt x="225" y="128"/>
                    <a:pt x="224" y="143"/>
                  </a:cubicBezTo>
                  <a:cubicBezTo>
                    <a:pt x="223" y="158"/>
                    <a:pt x="192" y="160"/>
                    <a:pt x="188" y="200"/>
                  </a:cubicBezTo>
                  <a:cubicBezTo>
                    <a:pt x="184" y="240"/>
                    <a:pt x="216" y="359"/>
                    <a:pt x="201" y="382"/>
                  </a:cubicBez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sp>
          <p:nvSpPr>
            <p:cNvPr id="9" name="Freeform 31"/>
            <p:cNvSpPr>
              <a:spLocks/>
            </p:cNvSpPr>
            <p:nvPr/>
          </p:nvSpPr>
          <p:spPr bwMode="auto">
            <a:xfrm>
              <a:off x="3144" y="2511"/>
              <a:ext cx="312" cy="81"/>
            </a:xfrm>
            <a:custGeom>
              <a:avLst/>
              <a:gdLst/>
              <a:ahLst/>
              <a:cxnLst>
                <a:cxn ang="0">
                  <a:pos x="24" y="81"/>
                </a:cxn>
                <a:cxn ang="0">
                  <a:pos x="312" y="81"/>
                </a:cxn>
                <a:cxn ang="0">
                  <a:pos x="282" y="6"/>
                </a:cxn>
                <a:cxn ang="0">
                  <a:pos x="204" y="0"/>
                </a:cxn>
                <a:cxn ang="0">
                  <a:pos x="168" y="33"/>
                </a:cxn>
                <a:cxn ang="0">
                  <a:pos x="114" y="30"/>
                </a:cxn>
                <a:cxn ang="0">
                  <a:pos x="90" y="0"/>
                </a:cxn>
                <a:cxn ang="0">
                  <a:pos x="0" y="6"/>
                </a:cxn>
                <a:cxn ang="0">
                  <a:pos x="24" y="81"/>
                </a:cxn>
              </a:cxnLst>
              <a:rect l="0" t="0" r="r" b="b"/>
              <a:pathLst>
                <a:path w="312" h="81">
                  <a:moveTo>
                    <a:pt x="24" y="81"/>
                  </a:moveTo>
                  <a:lnTo>
                    <a:pt x="312" y="81"/>
                  </a:lnTo>
                  <a:lnTo>
                    <a:pt x="282" y="6"/>
                  </a:lnTo>
                  <a:lnTo>
                    <a:pt x="204" y="0"/>
                  </a:lnTo>
                  <a:lnTo>
                    <a:pt x="168" y="33"/>
                  </a:lnTo>
                  <a:lnTo>
                    <a:pt x="114" y="30"/>
                  </a:lnTo>
                  <a:lnTo>
                    <a:pt x="90" y="0"/>
                  </a:lnTo>
                  <a:lnTo>
                    <a:pt x="0" y="6"/>
                  </a:lnTo>
                  <a:lnTo>
                    <a:pt x="24" y="81"/>
                  </a:lnTo>
                  <a:close/>
                </a:path>
              </a:pathLst>
            </a:custGeom>
            <a:solidFill>
              <a:srgbClr val="99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sp>
          <p:nvSpPr>
            <p:cNvPr id="10" name="Freeform 32"/>
            <p:cNvSpPr>
              <a:spLocks/>
            </p:cNvSpPr>
            <p:nvPr/>
          </p:nvSpPr>
          <p:spPr bwMode="auto">
            <a:xfrm>
              <a:off x="2877" y="2413"/>
              <a:ext cx="796" cy="1169"/>
            </a:xfrm>
            <a:custGeom>
              <a:avLst/>
              <a:gdLst/>
              <a:ahLst/>
              <a:cxnLst>
                <a:cxn ang="0">
                  <a:pos x="579" y="182"/>
                </a:cxn>
                <a:cxn ang="0">
                  <a:pos x="579" y="158"/>
                </a:cxn>
                <a:cxn ang="0">
                  <a:pos x="555" y="110"/>
                </a:cxn>
                <a:cxn ang="0">
                  <a:pos x="615" y="62"/>
                </a:cxn>
                <a:cxn ang="0">
                  <a:pos x="681" y="8"/>
                </a:cxn>
                <a:cxn ang="0">
                  <a:pos x="759" y="14"/>
                </a:cxn>
                <a:cxn ang="0">
                  <a:pos x="795" y="80"/>
                </a:cxn>
                <a:cxn ang="0">
                  <a:pos x="765" y="122"/>
                </a:cxn>
                <a:cxn ang="0">
                  <a:pos x="651" y="218"/>
                </a:cxn>
                <a:cxn ang="0">
                  <a:pos x="627" y="227"/>
                </a:cxn>
                <a:cxn ang="0">
                  <a:pos x="657" y="290"/>
                </a:cxn>
                <a:cxn ang="0">
                  <a:pos x="669" y="488"/>
                </a:cxn>
                <a:cxn ang="0">
                  <a:pos x="693" y="500"/>
                </a:cxn>
                <a:cxn ang="0">
                  <a:pos x="687" y="536"/>
                </a:cxn>
                <a:cxn ang="0">
                  <a:pos x="627" y="515"/>
                </a:cxn>
                <a:cxn ang="0">
                  <a:pos x="681" y="632"/>
                </a:cxn>
                <a:cxn ang="0">
                  <a:pos x="753" y="854"/>
                </a:cxn>
                <a:cxn ang="0">
                  <a:pos x="777" y="1028"/>
                </a:cxn>
                <a:cxn ang="0">
                  <a:pos x="771" y="1091"/>
                </a:cxn>
                <a:cxn ang="0">
                  <a:pos x="687" y="1088"/>
                </a:cxn>
                <a:cxn ang="0">
                  <a:pos x="579" y="1091"/>
                </a:cxn>
                <a:cxn ang="0">
                  <a:pos x="387" y="1091"/>
                </a:cxn>
                <a:cxn ang="0">
                  <a:pos x="339" y="1043"/>
                </a:cxn>
                <a:cxn ang="0">
                  <a:pos x="213" y="1052"/>
                </a:cxn>
                <a:cxn ang="0">
                  <a:pos x="177" y="1118"/>
                </a:cxn>
                <a:cxn ang="0">
                  <a:pos x="99" y="1136"/>
                </a:cxn>
                <a:cxn ang="0">
                  <a:pos x="51" y="1139"/>
                </a:cxn>
                <a:cxn ang="0">
                  <a:pos x="57" y="956"/>
                </a:cxn>
                <a:cxn ang="0">
                  <a:pos x="105" y="740"/>
                </a:cxn>
                <a:cxn ang="0">
                  <a:pos x="165" y="560"/>
                </a:cxn>
                <a:cxn ang="0">
                  <a:pos x="195" y="515"/>
                </a:cxn>
                <a:cxn ang="0">
                  <a:pos x="153" y="536"/>
                </a:cxn>
                <a:cxn ang="0">
                  <a:pos x="147" y="506"/>
                </a:cxn>
                <a:cxn ang="0">
                  <a:pos x="177" y="476"/>
                </a:cxn>
                <a:cxn ang="0">
                  <a:pos x="153" y="338"/>
                </a:cxn>
                <a:cxn ang="0">
                  <a:pos x="171" y="284"/>
                </a:cxn>
                <a:cxn ang="0">
                  <a:pos x="201" y="254"/>
                </a:cxn>
                <a:cxn ang="0">
                  <a:pos x="171" y="230"/>
                </a:cxn>
                <a:cxn ang="0">
                  <a:pos x="165" y="212"/>
                </a:cxn>
                <a:cxn ang="0">
                  <a:pos x="117" y="182"/>
                </a:cxn>
                <a:cxn ang="0">
                  <a:pos x="63" y="134"/>
                </a:cxn>
                <a:cxn ang="0">
                  <a:pos x="9" y="116"/>
                </a:cxn>
                <a:cxn ang="0">
                  <a:pos x="9" y="74"/>
                </a:cxn>
                <a:cxn ang="0">
                  <a:pos x="51" y="35"/>
                </a:cxn>
                <a:cxn ang="0">
                  <a:pos x="147" y="8"/>
                </a:cxn>
                <a:cxn ang="0">
                  <a:pos x="189" y="50"/>
                </a:cxn>
                <a:cxn ang="0">
                  <a:pos x="243" y="83"/>
                </a:cxn>
                <a:cxn ang="0">
                  <a:pos x="267" y="104"/>
                </a:cxn>
                <a:cxn ang="0">
                  <a:pos x="291" y="179"/>
                </a:cxn>
                <a:cxn ang="0">
                  <a:pos x="411" y="182"/>
                </a:cxn>
                <a:cxn ang="0">
                  <a:pos x="579" y="182"/>
                </a:cxn>
              </a:cxnLst>
              <a:rect l="0" t="0" r="r" b="b"/>
              <a:pathLst>
                <a:path w="796" h="1169">
                  <a:moveTo>
                    <a:pt x="579" y="182"/>
                  </a:moveTo>
                  <a:cubicBezTo>
                    <a:pt x="594" y="177"/>
                    <a:pt x="583" y="170"/>
                    <a:pt x="579" y="158"/>
                  </a:cubicBezTo>
                  <a:cubicBezTo>
                    <a:pt x="575" y="146"/>
                    <a:pt x="549" y="126"/>
                    <a:pt x="555" y="110"/>
                  </a:cubicBezTo>
                  <a:cubicBezTo>
                    <a:pt x="561" y="94"/>
                    <a:pt x="594" y="79"/>
                    <a:pt x="615" y="62"/>
                  </a:cubicBezTo>
                  <a:cubicBezTo>
                    <a:pt x="636" y="45"/>
                    <a:pt x="657" y="16"/>
                    <a:pt x="681" y="8"/>
                  </a:cubicBezTo>
                  <a:cubicBezTo>
                    <a:pt x="705" y="0"/>
                    <a:pt x="740" y="2"/>
                    <a:pt x="759" y="14"/>
                  </a:cubicBezTo>
                  <a:cubicBezTo>
                    <a:pt x="778" y="26"/>
                    <a:pt x="794" y="62"/>
                    <a:pt x="795" y="80"/>
                  </a:cubicBezTo>
                  <a:cubicBezTo>
                    <a:pt x="796" y="98"/>
                    <a:pt x="789" y="99"/>
                    <a:pt x="765" y="122"/>
                  </a:cubicBezTo>
                  <a:cubicBezTo>
                    <a:pt x="741" y="145"/>
                    <a:pt x="674" y="201"/>
                    <a:pt x="651" y="218"/>
                  </a:cubicBezTo>
                  <a:cubicBezTo>
                    <a:pt x="628" y="235"/>
                    <a:pt x="626" y="215"/>
                    <a:pt x="627" y="227"/>
                  </a:cubicBezTo>
                  <a:cubicBezTo>
                    <a:pt x="628" y="239"/>
                    <a:pt x="650" y="247"/>
                    <a:pt x="657" y="290"/>
                  </a:cubicBezTo>
                  <a:cubicBezTo>
                    <a:pt x="664" y="333"/>
                    <a:pt x="663" y="453"/>
                    <a:pt x="669" y="488"/>
                  </a:cubicBezTo>
                  <a:cubicBezTo>
                    <a:pt x="675" y="523"/>
                    <a:pt x="690" y="492"/>
                    <a:pt x="693" y="500"/>
                  </a:cubicBezTo>
                  <a:cubicBezTo>
                    <a:pt x="696" y="508"/>
                    <a:pt x="698" y="534"/>
                    <a:pt x="687" y="536"/>
                  </a:cubicBezTo>
                  <a:cubicBezTo>
                    <a:pt x="676" y="538"/>
                    <a:pt x="628" y="499"/>
                    <a:pt x="627" y="515"/>
                  </a:cubicBezTo>
                  <a:cubicBezTo>
                    <a:pt x="626" y="531"/>
                    <a:pt x="660" y="576"/>
                    <a:pt x="681" y="632"/>
                  </a:cubicBezTo>
                  <a:cubicBezTo>
                    <a:pt x="702" y="688"/>
                    <a:pt x="737" y="788"/>
                    <a:pt x="753" y="854"/>
                  </a:cubicBezTo>
                  <a:cubicBezTo>
                    <a:pt x="769" y="920"/>
                    <a:pt x="774" y="989"/>
                    <a:pt x="777" y="1028"/>
                  </a:cubicBezTo>
                  <a:cubicBezTo>
                    <a:pt x="780" y="1067"/>
                    <a:pt x="786" y="1081"/>
                    <a:pt x="771" y="1091"/>
                  </a:cubicBezTo>
                  <a:cubicBezTo>
                    <a:pt x="756" y="1101"/>
                    <a:pt x="719" y="1088"/>
                    <a:pt x="687" y="1088"/>
                  </a:cubicBezTo>
                  <a:cubicBezTo>
                    <a:pt x="655" y="1088"/>
                    <a:pt x="629" y="1091"/>
                    <a:pt x="579" y="1091"/>
                  </a:cubicBezTo>
                  <a:cubicBezTo>
                    <a:pt x="529" y="1091"/>
                    <a:pt x="427" y="1099"/>
                    <a:pt x="387" y="1091"/>
                  </a:cubicBezTo>
                  <a:cubicBezTo>
                    <a:pt x="347" y="1083"/>
                    <a:pt x="368" y="1049"/>
                    <a:pt x="339" y="1043"/>
                  </a:cubicBezTo>
                  <a:cubicBezTo>
                    <a:pt x="310" y="1037"/>
                    <a:pt x="240" y="1040"/>
                    <a:pt x="213" y="1052"/>
                  </a:cubicBezTo>
                  <a:cubicBezTo>
                    <a:pt x="186" y="1064"/>
                    <a:pt x="196" y="1104"/>
                    <a:pt x="177" y="1118"/>
                  </a:cubicBezTo>
                  <a:cubicBezTo>
                    <a:pt x="158" y="1132"/>
                    <a:pt x="120" y="1133"/>
                    <a:pt x="99" y="1136"/>
                  </a:cubicBezTo>
                  <a:cubicBezTo>
                    <a:pt x="78" y="1139"/>
                    <a:pt x="58" y="1169"/>
                    <a:pt x="51" y="1139"/>
                  </a:cubicBezTo>
                  <a:cubicBezTo>
                    <a:pt x="44" y="1109"/>
                    <a:pt x="48" y="1022"/>
                    <a:pt x="57" y="956"/>
                  </a:cubicBezTo>
                  <a:cubicBezTo>
                    <a:pt x="66" y="890"/>
                    <a:pt x="87" y="806"/>
                    <a:pt x="105" y="740"/>
                  </a:cubicBezTo>
                  <a:cubicBezTo>
                    <a:pt x="123" y="674"/>
                    <a:pt x="150" y="597"/>
                    <a:pt x="165" y="560"/>
                  </a:cubicBezTo>
                  <a:cubicBezTo>
                    <a:pt x="180" y="523"/>
                    <a:pt x="197" y="519"/>
                    <a:pt x="195" y="515"/>
                  </a:cubicBezTo>
                  <a:cubicBezTo>
                    <a:pt x="193" y="511"/>
                    <a:pt x="161" y="537"/>
                    <a:pt x="153" y="536"/>
                  </a:cubicBezTo>
                  <a:cubicBezTo>
                    <a:pt x="145" y="535"/>
                    <a:pt x="143" y="516"/>
                    <a:pt x="147" y="506"/>
                  </a:cubicBezTo>
                  <a:cubicBezTo>
                    <a:pt x="151" y="496"/>
                    <a:pt x="176" y="504"/>
                    <a:pt x="177" y="476"/>
                  </a:cubicBezTo>
                  <a:cubicBezTo>
                    <a:pt x="178" y="448"/>
                    <a:pt x="154" y="370"/>
                    <a:pt x="153" y="338"/>
                  </a:cubicBezTo>
                  <a:cubicBezTo>
                    <a:pt x="152" y="306"/>
                    <a:pt x="163" y="298"/>
                    <a:pt x="171" y="284"/>
                  </a:cubicBezTo>
                  <a:cubicBezTo>
                    <a:pt x="179" y="270"/>
                    <a:pt x="201" y="263"/>
                    <a:pt x="201" y="254"/>
                  </a:cubicBezTo>
                  <a:cubicBezTo>
                    <a:pt x="201" y="245"/>
                    <a:pt x="177" y="237"/>
                    <a:pt x="171" y="230"/>
                  </a:cubicBezTo>
                  <a:cubicBezTo>
                    <a:pt x="165" y="223"/>
                    <a:pt x="174" y="220"/>
                    <a:pt x="165" y="212"/>
                  </a:cubicBezTo>
                  <a:cubicBezTo>
                    <a:pt x="156" y="204"/>
                    <a:pt x="134" y="195"/>
                    <a:pt x="117" y="182"/>
                  </a:cubicBezTo>
                  <a:cubicBezTo>
                    <a:pt x="100" y="169"/>
                    <a:pt x="81" y="145"/>
                    <a:pt x="63" y="134"/>
                  </a:cubicBezTo>
                  <a:cubicBezTo>
                    <a:pt x="45" y="123"/>
                    <a:pt x="18" y="126"/>
                    <a:pt x="9" y="116"/>
                  </a:cubicBezTo>
                  <a:cubicBezTo>
                    <a:pt x="0" y="106"/>
                    <a:pt x="2" y="87"/>
                    <a:pt x="9" y="74"/>
                  </a:cubicBezTo>
                  <a:cubicBezTo>
                    <a:pt x="16" y="61"/>
                    <a:pt x="28" y="46"/>
                    <a:pt x="51" y="35"/>
                  </a:cubicBezTo>
                  <a:cubicBezTo>
                    <a:pt x="74" y="24"/>
                    <a:pt x="124" y="5"/>
                    <a:pt x="147" y="8"/>
                  </a:cubicBezTo>
                  <a:cubicBezTo>
                    <a:pt x="170" y="11"/>
                    <a:pt x="173" y="38"/>
                    <a:pt x="189" y="50"/>
                  </a:cubicBezTo>
                  <a:cubicBezTo>
                    <a:pt x="205" y="62"/>
                    <a:pt x="230" y="74"/>
                    <a:pt x="243" y="83"/>
                  </a:cubicBezTo>
                  <a:cubicBezTo>
                    <a:pt x="256" y="92"/>
                    <a:pt x="259" y="88"/>
                    <a:pt x="267" y="104"/>
                  </a:cubicBezTo>
                  <a:cubicBezTo>
                    <a:pt x="275" y="120"/>
                    <a:pt x="267" y="166"/>
                    <a:pt x="291" y="179"/>
                  </a:cubicBezTo>
                  <a:cubicBezTo>
                    <a:pt x="315" y="192"/>
                    <a:pt x="363" y="181"/>
                    <a:pt x="411" y="182"/>
                  </a:cubicBezTo>
                  <a:cubicBezTo>
                    <a:pt x="459" y="183"/>
                    <a:pt x="544" y="182"/>
                    <a:pt x="579" y="18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sp>
          <p:nvSpPr>
            <p:cNvPr id="11" name="Freeform 33"/>
            <p:cNvSpPr>
              <a:spLocks/>
            </p:cNvSpPr>
            <p:nvPr/>
          </p:nvSpPr>
          <p:spPr bwMode="auto">
            <a:xfrm>
              <a:off x="3042" y="2872"/>
              <a:ext cx="538" cy="77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54" y="5"/>
                </a:cxn>
                <a:cxn ang="0">
                  <a:pos x="270" y="8"/>
                </a:cxn>
                <a:cxn ang="0">
                  <a:pos x="462" y="8"/>
                </a:cxn>
                <a:cxn ang="0">
                  <a:pos x="498" y="11"/>
                </a:cxn>
                <a:cxn ang="0">
                  <a:pos x="510" y="41"/>
                </a:cxn>
                <a:cxn ang="0">
                  <a:pos x="534" y="53"/>
                </a:cxn>
                <a:cxn ang="0">
                  <a:pos x="528" y="77"/>
                </a:cxn>
                <a:cxn ang="0">
                  <a:pos x="474" y="53"/>
                </a:cxn>
                <a:cxn ang="0">
                  <a:pos x="414" y="56"/>
                </a:cxn>
                <a:cxn ang="0">
                  <a:pos x="30" y="56"/>
                </a:cxn>
              </a:cxnLst>
              <a:rect l="0" t="0" r="r" b="b"/>
              <a:pathLst>
                <a:path w="538" h="77">
                  <a:moveTo>
                    <a:pt x="0" y="41"/>
                  </a:moveTo>
                  <a:cubicBezTo>
                    <a:pt x="9" y="35"/>
                    <a:pt x="9" y="10"/>
                    <a:pt x="54" y="5"/>
                  </a:cubicBezTo>
                  <a:cubicBezTo>
                    <a:pt x="99" y="0"/>
                    <a:pt x="202" y="8"/>
                    <a:pt x="270" y="8"/>
                  </a:cubicBezTo>
                  <a:cubicBezTo>
                    <a:pt x="338" y="8"/>
                    <a:pt x="424" y="8"/>
                    <a:pt x="462" y="8"/>
                  </a:cubicBezTo>
                  <a:cubicBezTo>
                    <a:pt x="500" y="8"/>
                    <a:pt x="490" y="6"/>
                    <a:pt x="498" y="11"/>
                  </a:cubicBezTo>
                  <a:cubicBezTo>
                    <a:pt x="506" y="16"/>
                    <a:pt x="504" y="34"/>
                    <a:pt x="510" y="41"/>
                  </a:cubicBezTo>
                  <a:cubicBezTo>
                    <a:pt x="516" y="48"/>
                    <a:pt x="531" y="47"/>
                    <a:pt x="534" y="53"/>
                  </a:cubicBezTo>
                  <a:cubicBezTo>
                    <a:pt x="537" y="59"/>
                    <a:pt x="538" y="77"/>
                    <a:pt x="528" y="77"/>
                  </a:cubicBezTo>
                  <a:cubicBezTo>
                    <a:pt x="518" y="77"/>
                    <a:pt x="493" y="56"/>
                    <a:pt x="474" y="53"/>
                  </a:cubicBezTo>
                  <a:cubicBezTo>
                    <a:pt x="455" y="50"/>
                    <a:pt x="488" y="56"/>
                    <a:pt x="414" y="56"/>
                  </a:cubicBezTo>
                  <a:cubicBezTo>
                    <a:pt x="340" y="56"/>
                    <a:pt x="182" y="56"/>
                    <a:pt x="30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sp>
          <p:nvSpPr>
            <p:cNvPr id="12" name="Freeform 34"/>
            <p:cNvSpPr>
              <a:spLocks/>
            </p:cNvSpPr>
            <p:nvPr/>
          </p:nvSpPr>
          <p:spPr bwMode="auto">
            <a:xfrm>
              <a:off x="2753" y="3504"/>
              <a:ext cx="1095" cy="384"/>
            </a:xfrm>
            <a:custGeom>
              <a:avLst/>
              <a:gdLst/>
              <a:ahLst/>
              <a:cxnLst>
                <a:cxn ang="0">
                  <a:pos x="31" y="48"/>
                </a:cxn>
                <a:cxn ang="0">
                  <a:pos x="181" y="81"/>
                </a:cxn>
                <a:cxn ang="0">
                  <a:pos x="313" y="81"/>
                </a:cxn>
                <a:cxn ang="0">
                  <a:pos x="403" y="69"/>
                </a:cxn>
                <a:cxn ang="0">
                  <a:pos x="433" y="51"/>
                </a:cxn>
                <a:cxn ang="0">
                  <a:pos x="529" y="87"/>
                </a:cxn>
                <a:cxn ang="0">
                  <a:pos x="595" y="57"/>
                </a:cxn>
                <a:cxn ang="0">
                  <a:pos x="679" y="75"/>
                </a:cxn>
                <a:cxn ang="0">
                  <a:pos x="841" y="63"/>
                </a:cxn>
                <a:cxn ang="0">
                  <a:pos x="937" y="45"/>
                </a:cxn>
                <a:cxn ang="0">
                  <a:pos x="1039" y="45"/>
                </a:cxn>
                <a:cxn ang="0">
                  <a:pos x="1087" y="48"/>
                </a:cxn>
                <a:cxn ang="0">
                  <a:pos x="991" y="336"/>
                </a:cxn>
                <a:cxn ang="0">
                  <a:pos x="559" y="336"/>
                </a:cxn>
                <a:cxn ang="0">
                  <a:pos x="319" y="336"/>
                </a:cxn>
                <a:cxn ang="0">
                  <a:pos x="127" y="336"/>
                </a:cxn>
                <a:cxn ang="0">
                  <a:pos x="55" y="267"/>
                </a:cxn>
                <a:cxn ang="0">
                  <a:pos x="25" y="207"/>
                </a:cxn>
                <a:cxn ang="0">
                  <a:pos x="1" y="117"/>
                </a:cxn>
                <a:cxn ang="0">
                  <a:pos x="31" y="96"/>
                </a:cxn>
                <a:cxn ang="0">
                  <a:pos x="31" y="48"/>
                </a:cxn>
              </a:cxnLst>
              <a:rect l="0" t="0" r="r" b="b"/>
              <a:pathLst>
                <a:path w="1095" h="384">
                  <a:moveTo>
                    <a:pt x="31" y="48"/>
                  </a:moveTo>
                  <a:cubicBezTo>
                    <a:pt x="56" y="46"/>
                    <a:pt x="134" y="76"/>
                    <a:pt x="181" y="81"/>
                  </a:cubicBezTo>
                  <a:cubicBezTo>
                    <a:pt x="228" y="86"/>
                    <a:pt x="276" y="83"/>
                    <a:pt x="313" y="81"/>
                  </a:cubicBezTo>
                  <a:cubicBezTo>
                    <a:pt x="350" y="79"/>
                    <a:pt x="383" y="74"/>
                    <a:pt x="403" y="69"/>
                  </a:cubicBezTo>
                  <a:cubicBezTo>
                    <a:pt x="423" y="64"/>
                    <a:pt x="412" y="48"/>
                    <a:pt x="433" y="51"/>
                  </a:cubicBezTo>
                  <a:cubicBezTo>
                    <a:pt x="454" y="54"/>
                    <a:pt x="502" y="86"/>
                    <a:pt x="529" y="87"/>
                  </a:cubicBezTo>
                  <a:cubicBezTo>
                    <a:pt x="556" y="88"/>
                    <a:pt x="570" y="59"/>
                    <a:pt x="595" y="57"/>
                  </a:cubicBezTo>
                  <a:cubicBezTo>
                    <a:pt x="620" y="55"/>
                    <a:pt x="638" y="74"/>
                    <a:pt x="679" y="75"/>
                  </a:cubicBezTo>
                  <a:cubicBezTo>
                    <a:pt x="720" y="76"/>
                    <a:pt x="798" y="68"/>
                    <a:pt x="841" y="63"/>
                  </a:cubicBezTo>
                  <a:cubicBezTo>
                    <a:pt x="884" y="58"/>
                    <a:pt x="904" y="48"/>
                    <a:pt x="937" y="45"/>
                  </a:cubicBezTo>
                  <a:cubicBezTo>
                    <a:pt x="970" y="42"/>
                    <a:pt x="1014" y="44"/>
                    <a:pt x="1039" y="45"/>
                  </a:cubicBezTo>
                  <a:cubicBezTo>
                    <a:pt x="1064" y="46"/>
                    <a:pt x="1095" y="0"/>
                    <a:pt x="1087" y="48"/>
                  </a:cubicBezTo>
                  <a:cubicBezTo>
                    <a:pt x="1079" y="96"/>
                    <a:pt x="1079" y="288"/>
                    <a:pt x="991" y="336"/>
                  </a:cubicBezTo>
                  <a:cubicBezTo>
                    <a:pt x="903" y="384"/>
                    <a:pt x="671" y="336"/>
                    <a:pt x="559" y="336"/>
                  </a:cubicBezTo>
                  <a:cubicBezTo>
                    <a:pt x="447" y="336"/>
                    <a:pt x="391" y="336"/>
                    <a:pt x="319" y="336"/>
                  </a:cubicBezTo>
                  <a:cubicBezTo>
                    <a:pt x="247" y="336"/>
                    <a:pt x="171" y="347"/>
                    <a:pt x="127" y="336"/>
                  </a:cubicBezTo>
                  <a:cubicBezTo>
                    <a:pt x="83" y="325"/>
                    <a:pt x="72" y="288"/>
                    <a:pt x="55" y="267"/>
                  </a:cubicBezTo>
                  <a:cubicBezTo>
                    <a:pt x="38" y="246"/>
                    <a:pt x="34" y="232"/>
                    <a:pt x="25" y="207"/>
                  </a:cubicBezTo>
                  <a:cubicBezTo>
                    <a:pt x="16" y="182"/>
                    <a:pt x="0" y="135"/>
                    <a:pt x="1" y="117"/>
                  </a:cubicBezTo>
                  <a:cubicBezTo>
                    <a:pt x="2" y="99"/>
                    <a:pt x="26" y="107"/>
                    <a:pt x="31" y="96"/>
                  </a:cubicBezTo>
                  <a:cubicBezTo>
                    <a:pt x="36" y="85"/>
                    <a:pt x="5" y="53"/>
                    <a:pt x="31" y="4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pic>
          <p:nvPicPr>
            <p:cNvPr id="13" name="Picture 3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76" y="3552"/>
              <a:ext cx="672" cy="336"/>
            </a:xfrm>
            <a:prstGeom prst="rect">
              <a:avLst/>
            </a:prstGeom>
            <a:noFill/>
          </p:spPr>
        </p:pic>
        <p:sp>
          <p:nvSpPr>
            <p:cNvPr id="14" name="Freeform 36"/>
            <p:cNvSpPr>
              <a:spLocks/>
            </p:cNvSpPr>
            <p:nvPr/>
          </p:nvSpPr>
          <p:spPr bwMode="auto">
            <a:xfrm>
              <a:off x="2752" y="2905"/>
              <a:ext cx="1058" cy="684"/>
            </a:xfrm>
            <a:custGeom>
              <a:avLst/>
              <a:gdLst/>
              <a:ahLst/>
              <a:cxnLst>
                <a:cxn ang="0">
                  <a:pos x="272" y="62"/>
                </a:cxn>
                <a:cxn ang="0">
                  <a:pos x="176" y="167"/>
                </a:cxn>
                <a:cxn ang="0">
                  <a:pos x="80" y="524"/>
                </a:cxn>
                <a:cxn ang="0">
                  <a:pos x="14" y="620"/>
                </a:cxn>
                <a:cxn ang="0">
                  <a:pos x="164" y="674"/>
                </a:cxn>
                <a:cxn ang="0">
                  <a:pos x="254" y="680"/>
                </a:cxn>
                <a:cxn ang="0">
                  <a:pos x="386" y="674"/>
                </a:cxn>
                <a:cxn ang="0">
                  <a:pos x="440" y="650"/>
                </a:cxn>
                <a:cxn ang="0">
                  <a:pos x="518" y="680"/>
                </a:cxn>
                <a:cxn ang="0">
                  <a:pos x="608" y="662"/>
                </a:cxn>
                <a:cxn ang="0">
                  <a:pos x="824" y="668"/>
                </a:cxn>
                <a:cxn ang="0">
                  <a:pos x="956" y="638"/>
                </a:cxn>
                <a:cxn ang="0">
                  <a:pos x="1052" y="638"/>
                </a:cxn>
                <a:cxn ang="0">
                  <a:pos x="992" y="578"/>
                </a:cxn>
                <a:cxn ang="0">
                  <a:pos x="968" y="440"/>
                </a:cxn>
                <a:cxn ang="0">
                  <a:pos x="962" y="356"/>
                </a:cxn>
                <a:cxn ang="0">
                  <a:pos x="926" y="278"/>
                </a:cxn>
                <a:cxn ang="0">
                  <a:pos x="884" y="182"/>
                </a:cxn>
                <a:cxn ang="0">
                  <a:pos x="800" y="71"/>
                </a:cxn>
                <a:cxn ang="0">
                  <a:pos x="782" y="38"/>
                </a:cxn>
                <a:cxn ang="0">
                  <a:pos x="752" y="23"/>
                </a:cxn>
                <a:cxn ang="0">
                  <a:pos x="824" y="176"/>
                </a:cxn>
                <a:cxn ang="0">
                  <a:pos x="896" y="455"/>
                </a:cxn>
                <a:cxn ang="0">
                  <a:pos x="896" y="599"/>
                </a:cxn>
                <a:cxn ang="0">
                  <a:pos x="800" y="596"/>
                </a:cxn>
                <a:cxn ang="0">
                  <a:pos x="704" y="599"/>
                </a:cxn>
                <a:cxn ang="0">
                  <a:pos x="608" y="599"/>
                </a:cxn>
                <a:cxn ang="0">
                  <a:pos x="500" y="590"/>
                </a:cxn>
                <a:cxn ang="0">
                  <a:pos x="464" y="551"/>
                </a:cxn>
                <a:cxn ang="0">
                  <a:pos x="368" y="551"/>
                </a:cxn>
                <a:cxn ang="0">
                  <a:pos x="326" y="572"/>
                </a:cxn>
                <a:cxn ang="0">
                  <a:pos x="302" y="626"/>
                </a:cxn>
                <a:cxn ang="0">
                  <a:pos x="224" y="647"/>
                </a:cxn>
                <a:cxn ang="0">
                  <a:pos x="170" y="632"/>
                </a:cxn>
                <a:cxn ang="0">
                  <a:pos x="194" y="398"/>
                </a:cxn>
                <a:cxn ang="0">
                  <a:pos x="272" y="119"/>
                </a:cxn>
                <a:cxn ang="0">
                  <a:pos x="320" y="23"/>
                </a:cxn>
                <a:cxn ang="0">
                  <a:pos x="272" y="62"/>
                </a:cxn>
              </a:cxnLst>
              <a:rect l="0" t="0" r="r" b="b"/>
              <a:pathLst>
                <a:path w="1058" h="684">
                  <a:moveTo>
                    <a:pt x="272" y="62"/>
                  </a:moveTo>
                  <a:cubicBezTo>
                    <a:pt x="248" y="86"/>
                    <a:pt x="208" y="90"/>
                    <a:pt x="176" y="167"/>
                  </a:cubicBezTo>
                  <a:cubicBezTo>
                    <a:pt x="144" y="244"/>
                    <a:pt x="107" y="449"/>
                    <a:pt x="80" y="524"/>
                  </a:cubicBezTo>
                  <a:cubicBezTo>
                    <a:pt x="53" y="599"/>
                    <a:pt x="0" y="595"/>
                    <a:pt x="14" y="620"/>
                  </a:cubicBezTo>
                  <a:cubicBezTo>
                    <a:pt x="28" y="645"/>
                    <a:pt x="124" y="664"/>
                    <a:pt x="164" y="674"/>
                  </a:cubicBezTo>
                  <a:cubicBezTo>
                    <a:pt x="204" y="684"/>
                    <a:pt x="217" y="680"/>
                    <a:pt x="254" y="680"/>
                  </a:cubicBezTo>
                  <a:cubicBezTo>
                    <a:pt x="291" y="680"/>
                    <a:pt x="355" y="679"/>
                    <a:pt x="386" y="674"/>
                  </a:cubicBezTo>
                  <a:cubicBezTo>
                    <a:pt x="417" y="669"/>
                    <a:pt x="418" y="649"/>
                    <a:pt x="440" y="650"/>
                  </a:cubicBezTo>
                  <a:cubicBezTo>
                    <a:pt x="462" y="651"/>
                    <a:pt x="490" y="678"/>
                    <a:pt x="518" y="680"/>
                  </a:cubicBezTo>
                  <a:cubicBezTo>
                    <a:pt x="546" y="682"/>
                    <a:pt x="557" y="664"/>
                    <a:pt x="608" y="662"/>
                  </a:cubicBezTo>
                  <a:cubicBezTo>
                    <a:pt x="659" y="660"/>
                    <a:pt x="766" y="672"/>
                    <a:pt x="824" y="668"/>
                  </a:cubicBezTo>
                  <a:cubicBezTo>
                    <a:pt x="882" y="664"/>
                    <a:pt x="918" y="643"/>
                    <a:pt x="956" y="638"/>
                  </a:cubicBezTo>
                  <a:cubicBezTo>
                    <a:pt x="994" y="633"/>
                    <a:pt x="1046" y="648"/>
                    <a:pt x="1052" y="638"/>
                  </a:cubicBezTo>
                  <a:cubicBezTo>
                    <a:pt x="1058" y="628"/>
                    <a:pt x="1006" y="611"/>
                    <a:pt x="992" y="578"/>
                  </a:cubicBezTo>
                  <a:cubicBezTo>
                    <a:pt x="978" y="545"/>
                    <a:pt x="973" y="477"/>
                    <a:pt x="968" y="440"/>
                  </a:cubicBezTo>
                  <a:cubicBezTo>
                    <a:pt x="963" y="403"/>
                    <a:pt x="969" y="383"/>
                    <a:pt x="962" y="356"/>
                  </a:cubicBezTo>
                  <a:cubicBezTo>
                    <a:pt x="955" y="329"/>
                    <a:pt x="939" y="307"/>
                    <a:pt x="926" y="278"/>
                  </a:cubicBezTo>
                  <a:cubicBezTo>
                    <a:pt x="913" y="249"/>
                    <a:pt x="905" y="216"/>
                    <a:pt x="884" y="182"/>
                  </a:cubicBezTo>
                  <a:cubicBezTo>
                    <a:pt x="863" y="148"/>
                    <a:pt x="817" y="95"/>
                    <a:pt x="800" y="71"/>
                  </a:cubicBezTo>
                  <a:cubicBezTo>
                    <a:pt x="783" y="47"/>
                    <a:pt x="790" y="46"/>
                    <a:pt x="782" y="38"/>
                  </a:cubicBezTo>
                  <a:cubicBezTo>
                    <a:pt x="774" y="30"/>
                    <a:pt x="745" y="0"/>
                    <a:pt x="752" y="23"/>
                  </a:cubicBezTo>
                  <a:cubicBezTo>
                    <a:pt x="759" y="46"/>
                    <a:pt x="800" y="104"/>
                    <a:pt x="824" y="176"/>
                  </a:cubicBezTo>
                  <a:cubicBezTo>
                    <a:pt x="848" y="248"/>
                    <a:pt x="884" y="385"/>
                    <a:pt x="896" y="455"/>
                  </a:cubicBezTo>
                  <a:cubicBezTo>
                    <a:pt x="908" y="525"/>
                    <a:pt x="912" y="575"/>
                    <a:pt x="896" y="599"/>
                  </a:cubicBezTo>
                  <a:cubicBezTo>
                    <a:pt x="880" y="623"/>
                    <a:pt x="832" y="596"/>
                    <a:pt x="800" y="596"/>
                  </a:cubicBezTo>
                  <a:cubicBezTo>
                    <a:pt x="768" y="596"/>
                    <a:pt x="736" y="599"/>
                    <a:pt x="704" y="599"/>
                  </a:cubicBezTo>
                  <a:cubicBezTo>
                    <a:pt x="672" y="599"/>
                    <a:pt x="642" y="601"/>
                    <a:pt x="608" y="599"/>
                  </a:cubicBezTo>
                  <a:cubicBezTo>
                    <a:pt x="574" y="597"/>
                    <a:pt x="524" y="598"/>
                    <a:pt x="500" y="590"/>
                  </a:cubicBezTo>
                  <a:cubicBezTo>
                    <a:pt x="476" y="582"/>
                    <a:pt x="486" y="557"/>
                    <a:pt x="464" y="551"/>
                  </a:cubicBezTo>
                  <a:cubicBezTo>
                    <a:pt x="442" y="545"/>
                    <a:pt x="391" y="548"/>
                    <a:pt x="368" y="551"/>
                  </a:cubicBezTo>
                  <a:cubicBezTo>
                    <a:pt x="345" y="554"/>
                    <a:pt x="337" y="560"/>
                    <a:pt x="326" y="572"/>
                  </a:cubicBezTo>
                  <a:cubicBezTo>
                    <a:pt x="315" y="584"/>
                    <a:pt x="319" y="613"/>
                    <a:pt x="302" y="626"/>
                  </a:cubicBezTo>
                  <a:cubicBezTo>
                    <a:pt x="285" y="639"/>
                    <a:pt x="246" y="646"/>
                    <a:pt x="224" y="647"/>
                  </a:cubicBezTo>
                  <a:cubicBezTo>
                    <a:pt x="202" y="648"/>
                    <a:pt x="175" y="673"/>
                    <a:pt x="170" y="632"/>
                  </a:cubicBezTo>
                  <a:cubicBezTo>
                    <a:pt x="165" y="591"/>
                    <a:pt x="177" y="483"/>
                    <a:pt x="194" y="398"/>
                  </a:cubicBezTo>
                  <a:cubicBezTo>
                    <a:pt x="211" y="313"/>
                    <a:pt x="251" y="181"/>
                    <a:pt x="272" y="119"/>
                  </a:cubicBezTo>
                  <a:cubicBezTo>
                    <a:pt x="293" y="57"/>
                    <a:pt x="320" y="32"/>
                    <a:pt x="320" y="23"/>
                  </a:cubicBezTo>
                  <a:cubicBezTo>
                    <a:pt x="320" y="14"/>
                    <a:pt x="296" y="38"/>
                    <a:pt x="272" y="6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50000">
                  <a:srgbClr val="990000"/>
                </a:gs>
                <a:gs pos="100000">
                  <a:srgbClr val="CC330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r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uk-UA"/>
            </a:p>
          </p:txBody>
        </p:sp>
        <p:grpSp>
          <p:nvGrpSpPr>
            <p:cNvPr id="15" name="Group 37"/>
            <p:cNvGrpSpPr>
              <a:grpSpLocks/>
            </p:cNvGrpSpPr>
            <p:nvPr/>
          </p:nvGrpSpPr>
          <p:grpSpPr bwMode="auto">
            <a:xfrm rot="-4219699">
              <a:off x="2901" y="1755"/>
              <a:ext cx="444" cy="294"/>
              <a:chOff x="4224" y="3648"/>
              <a:chExt cx="576" cy="384"/>
            </a:xfrm>
          </p:grpSpPr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4224" y="3648"/>
                <a:ext cx="576" cy="384"/>
              </a:xfrm>
              <a:custGeom>
                <a:avLst/>
                <a:gdLst/>
                <a:ahLst/>
                <a:cxnLst>
                  <a:cxn ang="0">
                    <a:pos x="288" y="240"/>
                  </a:cxn>
                  <a:cxn ang="0">
                    <a:pos x="0" y="192"/>
                  </a:cxn>
                  <a:cxn ang="0">
                    <a:pos x="96" y="0"/>
                  </a:cxn>
                  <a:cxn ang="0">
                    <a:pos x="288" y="144"/>
                  </a:cxn>
                  <a:cxn ang="0">
                    <a:pos x="576" y="192"/>
                  </a:cxn>
                  <a:cxn ang="0">
                    <a:pos x="528" y="336"/>
                  </a:cxn>
                  <a:cxn ang="0">
                    <a:pos x="432" y="384"/>
                  </a:cxn>
                  <a:cxn ang="0">
                    <a:pos x="240" y="192"/>
                  </a:cxn>
                </a:cxnLst>
                <a:rect l="0" t="0" r="r" b="b"/>
                <a:pathLst>
                  <a:path w="576" h="384">
                    <a:moveTo>
                      <a:pt x="288" y="240"/>
                    </a:moveTo>
                    <a:lnTo>
                      <a:pt x="0" y="192"/>
                    </a:lnTo>
                    <a:lnTo>
                      <a:pt x="96" y="0"/>
                    </a:lnTo>
                    <a:lnTo>
                      <a:pt x="288" y="144"/>
                    </a:lnTo>
                    <a:lnTo>
                      <a:pt x="576" y="192"/>
                    </a:lnTo>
                    <a:lnTo>
                      <a:pt x="528" y="336"/>
                    </a:lnTo>
                    <a:lnTo>
                      <a:pt x="432" y="384"/>
                    </a:lnTo>
                    <a:lnTo>
                      <a:pt x="240" y="192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ru-RU"/>
                </a:defPPr>
                <a:lvl1pPr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uk-UA"/>
              </a:p>
            </p:txBody>
          </p:sp>
          <p:sp>
            <p:nvSpPr>
              <p:cNvPr id="17" name="Oval 39"/>
              <p:cNvSpPr>
                <a:spLocks noChangeArrowheads="1"/>
              </p:cNvSpPr>
              <p:nvPr/>
            </p:nvSpPr>
            <p:spPr bwMode="auto">
              <a:xfrm>
                <a:off x="4464" y="379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ru-RU"/>
                </a:defPPr>
                <a:lvl1pPr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1pPr>
                <a:lvl2pPr marL="4572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2pPr>
                <a:lvl3pPr marL="9144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3pPr>
                <a:lvl4pPr marL="13716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4pPr>
                <a:lvl5pPr marL="1828800" algn="r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Arial" charset="0"/>
                  </a:defRPr>
                </a:lvl9pPr>
              </a:lstStyle>
              <a:p>
                <a:endParaRPr lang="uk-UA"/>
              </a:p>
            </p:txBody>
          </p:sp>
        </p:grpSp>
      </p:grp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1714488"/>
            <a:ext cx="807129" cy="172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16" y="4762492"/>
            <a:ext cx="2095508" cy="2095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3214678" y="1857364"/>
            <a:ext cx="5854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36553" y="1857364"/>
            <a:ext cx="8643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-6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43306" y="1857364"/>
            <a:ext cx="12266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-14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3504" y="1857364"/>
            <a:ext cx="5902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=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8" y="1857364"/>
            <a:ext cx="5854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28926" y="1857364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(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83471" y="1857364"/>
            <a:ext cx="5597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3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14876" y="1857364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)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14612" y="2786058"/>
            <a:ext cx="209223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3(х-14)=х-6</a:t>
            </a:r>
          </a:p>
          <a:p>
            <a:r>
              <a:rPr lang="uk-UA" sz="3200" dirty="0" smtClean="0"/>
              <a:t>3х-42=х-6</a:t>
            </a:r>
          </a:p>
          <a:p>
            <a:r>
              <a:rPr lang="uk-UA" sz="3200" dirty="0" smtClean="0"/>
              <a:t>3х-х=-6+42</a:t>
            </a:r>
          </a:p>
          <a:p>
            <a:r>
              <a:rPr lang="uk-UA" sz="3200" dirty="0" smtClean="0"/>
              <a:t>2х=36</a:t>
            </a:r>
          </a:p>
          <a:p>
            <a:r>
              <a:rPr lang="uk-UA" sz="3200" dirty="0" smtClean="0"/>
              <a:t>х=36:2</a:t>
            </a:r>
          </a:p>
          <a:p>
            <a:r>
              <a:rPr lang="uk-UA" sz="3200" u="sng" dirty="0" smtClean="0"/>
              <a:t>х=18</a:t>
            </a:r>
            <a:endParaRPr lang="uk-UA" sz="3200" u="sng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3786190"/>
            <a:ext cx="29034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Василько: 18(</a:t>
            </a:r>
            <a:r>
              <a:rPr lang="uk-UA" sz="2800" dirty="0" err="1" smtClean="0"/>
              <a:t>грн</a:t>
            </a:r>
            <a:r>
              <a:rPr lang="uk-UA" sz="2800" dirty="0" smtClean="0"/>
              <a:t>)</a:t>
            </a:r>
          </a:p>
          <a:p>
            <a:r>
              <a:rPr lang="uk-UA" sz="2800" dirty="0" smtClean="0"/>
              <a:t>Маша: 18 (</a:t>
            </a:r>
            <a:r>
              <a:rPr lang="uk-UA" sz="2800" dirty="0" err="1" smtClean="0"/>
              <a:t>грн</a:t>
            </a:r>
            <a:r>
              <a:rPr lang="uk-UA" sz="2800" dirty="0" smtClean="0"/>
              <a:t>)</a:t>
            </a:r>
            <a:endParaRPr lang="uk-UA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1357290" y="6000768"/>
            <a:ext cx="33698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 smtClean="0"/>
              <a:t>Відповідь: 18 грн.</a:t>
            </a:r>
            <a:endParaRPr lang="uk-UA" sz="3200" b="1" i="1" dirty="0"/>
          </a:p>
        </p:txBody>
      </p:sp>
    </p:spTree>
    <p:extLst>
      <p:ext uri="{BB962C8B-B14F-4D97-AF65-F5344CB8AC3E}">
        <p14:creationId xmlns:p14="http://schemas.microsoft.com/office/powerpoint/2010/main" val="168939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287"/>
          <p:cNvGrpSpPr>
            <a:grpSpLocks/>
          </p:cNvGrpSpPr>
          <p:nvPr/>
        </p:nvGrpSpPr>
        <p:grpSpPr bwMode="auto">
          <a:xfrm>
            <a:off x="1142976" y="1857364"/>
            <a:ext cx="1428760" cy="1000132"/>
            <a:chOff x="576" y="1968"/>
            <a:chExt cx="1968" cy="1565"/>
          </a:xfrm>
        </p:grpSpPr>
        <p:grpSp>
          <p:nvGrpSpPr>
            <p:cNvPr id="61" name="Group 1288"/>
            <p:cNvGrpSpPr>
              <a:grpSpLocks/>
            </p:cNvGrpSpPr>
            <p:nvPr/>
          </p:nvGrpSpPr>
          <p:grpSpPr bwMode="auto">
            <a:xfrm>
              <a:off x="1392" y="2016"/>
              <a:ext cx="394" cy="401"/>
              <a:chOff x="368" y="1600"/>
              <a:chExt cx="394" cy="401"/>
            </a:xfrm>
          </p:grpSpPr>
          <p:sp>
            <p:nvSpPr>
              <p:cNvPr id="116" name="Freeform 1289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7" name="Freeform 1290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2" name="Group 1291"/>
            <p:cNvGrpSpPr>
              <a:grpSpLocks/>
            </p:cNvGrpSpPr>
            <p:nvPr/>
          </p:nvGrpSpPr>
          <p:grpSpPr bwMode="auto">
            <a:xfrm>
              <a:off x="576" y="2256"/>
              <a:ext cx="1968" cy="1277"/>
              <a:chOff x="3408" y="2803"/>
              <a:chExt cx="1968" cy="1277"/>
            </a:xfrm>
          </p:grpSpPr>
          <p:grpSp>
            <p:nvGrpSpPr>
              <p:cNvPr id="96" name="Group 1292"/>
              <p:cNvGrpSpPr>
                <a:grpSpLocks/>
              </p:cNvGrpSpPr>
              <p:nvPr/>
            </p:nvGrpSpPr>
            <p:grpSpPr bwMode="auto">
              <a:xfrm>
                <a:off x="3408" y="2803"/>
                <a:ext cx="1968" cy="1277"/>
                <a:chOff x="192" y="2144"/>
                <a:chExt cx="2440" cy="1544"/>
              </a:xfrm>
            </p:grpSpPr>
            <p:sp>
              <p:nvSpPr>
                <p:cNvPr id="114" name="AutoShape 1293" descr="Дуб"/>
                <p:cNvSpPr>
                  <a:spLocks noChangeArrowheads="1"/>
                </p:cNvSpPr>
                <p:nvPr/>
              </p:nvSpPr>
              <p:spPr bwMode="auto">
                <a:xfrm>
                  <a:off x="192" y="2144"/>
                  <a:ext cx="2440" cy="1544"/>
                </a:xfrm>
                <a:prstGeom prst="cube">
                  <a:avLst>
                    <a:gd name="adj" fmla="val 72667"/>
                  </a:avLst>
                </a:prstGeom>
                <a:blipFill dpi="0" rotWithShape="1">
                  <a:blip r:embed="rId2"/>
                  <a:srcRect/>
                  <a:tile tx="0" ty="0" sx="100000" sy="100000" flip="none" algn="tl"/>
                </a:blipFill>
                <a:ln w="28575">
                  <a:solidFill>
                    <a:srgbClr val="800000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15" name="Freeform 1294" descr="Дуб"/>
                <p:cNvSpPr>
                  <a:spLocks/>
                </p:cNvSpPr>
                <p:nvPr/>
              </p:nvSpPr>
              <p:spPr bwMode="auto">
                <a:xfrm>
                  <a:off x="1512" y="2160"/>
                  <a:ext cx="1120" cy="1520"/>
                </a:xfrm>
                <a:custGeom>
                  <a:avLst/>
                  <a:gdLst/>
                  <a:ahLst/>
                  <a:cxnLst>
                    <a:cxn ang="0">
                      <a:pos x="0" y="1520"/>
                    </a:cxn>
                    <a:cxn ang="0">
                      <a:pos x="1120" y="384"/>
                    </a:cxn>
                    <a:cxn ang="0">
                      <a:pos x="1120" y="0"/>
                    </a:cxn>
                    <a:cxn ang="0">
                      <a:pos x="0" y="1120"/>
                    </a:cxn>
                    <a:cxn ang="0">
                      <a:pos x="0" y="1520"/>
                    </a:cxn>
                  </a:cxnLst>
                  <a:rect l="0" t="0" r="r" b="b"/>
                  <a:pathLst>
                    <a:path w="1120" h="1520">
                      <a:moveTo>
                        <a:pt x="0" y="1520"/>
                      </a:moveTo>
                      <a:lnTo>
                        <a:pt x="1120" y="384"/>
                      </a:lnTo>
                      <a:lnTo>
                        <a:pt x="1120" y="0"/>
                      </a:lnTo>
                      <a:lnTo>
                        <a:pt x="0" y="1120"/>
                      </a:lnTo>
                      <a:lnTo>
                        <a:pt x="0" y="1520"/>
                      </a:lnTo>
                      <a:close/>
                    </a:path>
                  </a:pathLst>
                </a:custGeom>
                <a:blipFill dpi="0" rotWithShape="1">
                  <a:blip r:embed="rId2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grpSp>
            <p:nvGrpSpPr>
              <p:cNvPr id="97" name="Group 1295"/>
              <p:cNvGrpSpPr>
                <a:grpSpLocks/>
              </p:cNvGrpSpPr>
              <p:nvPr/>
            </p:nvGrpSpPr>
            <p:grpSpPr bwMode="auto">
              <a:xfrm>
                <a:off x="3416" y="2882"/>
                <a:ext cx="1960" cy="1173"/>
                <a:chOff x="90" y="1015"/>
                <a:chExt cx="2430" cy="1407"/>
              </a:xfrm>
            </p:grpSpPr>
            <p:sp>
              <p:nvSpPr>
                <p:cNvPr id="98" name="Freeform 1296"/>
                <p:cNvSpPr>
                  <a:spLocks/>
                </p:cNvSpPr>
                <p:nvPr/>
              </p:nvSpPr>
              <p:spPr bwMode="auto">
                <a:xfrm>
                  <a:off x="90" y="2307"/>
                  <a:ext cx="1302" cy="42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363" y="18"/>
                    </a:cxn>
                    <a:cxn ang="0">
                      <a:pos x="1302" y="18"/>
                    </a:cxn>
                    <a:cxn ang="0">
                      <a:pos x="1302" y="36"/>
                    </a:cxn>
                    <a:cxn ang="0">
                      <a:pos x="219" y="42"/>
                    </a:cxn>
                    <a:cxn ang="0">
                      <a:pos x="0" y="36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1302" h="42">
                      <a:moveTo>
                        <a:pt x="3" y="0"/>
                      </a:moveTo>
                      <a:lnTo>
                        <a:pt x="363" y="18"/>
                      </a:lnTo>
                      <a:lnTo>
                        <a:pt x="1302" y="18"/>
                      </a:lnTo>
                      <a:lnTo>
                        <a:pt x="1302" y="36"/>
                      </a:lnTo>
                      <a:lnTo>
                        <a:pt x="219" y="42"/>
                      </a:lnTo>
                      <a:lnTo>
                        <a:pt x="0" y="36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99" name="Freeform 1297"/>
                <p:cNvSpPr>
                  <a:spLocks/>
                </p:cNvSpPr>
                <p:nvPr/>
              </p:nvSpPr>
              <p:spPr bwMode="auto">
                <a:xfrm>
                  <a:off x="90" y="2175"/>
                  <a:ext cx="1302" cy="30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1299" y="0"/>
                    </a:cxn>
                    <a:cxn ang="0">
                      <a:pos x="1302" y="30"/>
                    </a:cxn>
                    <a:cxn ang="0">
                      <a:pos x="0" y="3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1302" h="30">
                      <a:moveTo>
                        <a:pt x="0" y="6"/>
                      </a:moveTo>
                      <a:lnTo>
                        <a:pt x="1299" y="0"/>
                      </a:lnTo>
                      <a:lnTo>
                        <a:pt x="1302" y="30"/>
                      </a:lnTo>
                      <a:lnTo>
                        <a:pt x="0" y="3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00" name="Freeform 1298"/>
                <p:cNvSpPr>
                  <a:spLocks/>
                </p:cNvSpPr>
                <p:nvPr/>
              </p:nvSpPr>
              <p:spPr bwMode="auto">
                <a:xfrm>
                  <a:off x="1407" y="1047"/>
                  <a:ext cx="1113" cy="1158"/>
                </a:xfrm>
                <a:custGeom>
                  <a:avLst/>
                  <a:gdLst/>
                  <a:ahLst/>
                  <a:cxnLst>
                    <a:cxn ang="0">
                      <a:pos x="0" y="1134"/>
                    </a:cxn>
                    <a:cxn ang="0">
                      <a:pos x="1113" y="0"/>
                    </a:cxn>
                    <a:cxn ang="0">
                      <a:pos x="1113" y="30"/>
                    </a:cxn>
                    <a:cxn ang="0">
                      <a:pos x="0" y="1158"/>
                    </a:cxn>
                    <a:cxn ang="0">
                      <a:pos x="0" y="1134"/>
                    </a:cxn>
                  </a:cxnLst>
                  <a:rect l="0" t="0" r="r" b="b"/>
                  <a:pathLst>
                    <a:path w="1113" h="1158">
                      <a:moveTo>
                        <a:pt x="0" y="1134"/>
                      </a:moveTo>
                      <a:lnTo>
                        <a:pt x="1113" y="0"/>
                      </a:lnTo>
                      <a:lnTo>
                        <a:pt x="1113" y="30"/>
                      </a:lnTo>
                      <a:lnTo>
                        <a:pt x="0" y="1158"/>
                      </a:lnTo>
                      <a:lnTo>
                        <a:pt x="0" y="1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01" name="Oval 1299"/>
                <p:cNvSpPr>
                  <a:spLocks noChangeArrowheads="1"/>
                </p:cNvSpPr>
                <p:nvPr/>
              </p:nvSpPr>
              <p:spPr bwMode="auto">
                <a:xfrm>
                  <a:off x="114" y="211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2" name="Oval 1300"/>
                <p:cNvSpPr>
                  <a:spLocks noChangeArrowheads="1"/>
                </p:cNvSpPr>
                <p:nvPr/>
              </p:nvSpPr>
              <p:spPr bwMode="auto">
                <a:xfrm>
                  <a:off x="1332" y="2101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3" name="Oval 1301"/>
                <p:cNvSpPr>
                  <a:spLocks noChangeArrowheads="1"/>
                </p:cNvSpPr>
                <p:nvPr/>
              </p:nvSpPr>
              <p:spPr bwMode="auto">
                <a:xfrm>
                  <a:off x="1338" y="2251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4" name="Oval 1302"/>
                <p:cNvSpPr>
                  <a:spLocks noChangeArrowheads="1"/>
                </p:cNvSpPr>
                <p:nvPr/>
              </p:nvSpPr>
              <p:spPr bwMode="auto">
                <a:xfrm>
                  <a:off x="1338" y="2383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5" name="Oval 1303"/>
                <p:cNvSpPr>
                  <a:spLocks noChangeArrowheads="1"/>
                </p:cNvSpPr>
                <p:nvPr/>
              </p:nvSpPr>
              <p:spPr bwMode="auto">
                <a:xfrm>
                  <a:off x="113" y="2238"/>
                  <a:ext cx="27" cy="28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6" name="Oval 1304"/>
                <p:cNvSpPr>
                  <a:spLocks noChangeArrowheads="1"/>
                </p:cNvSpPr>
                <p:nvPr/>
              </p:nvSpPr>
              <p:spPr bwMode="auto">
                <a:xfrm>
                  <a:off x="125" y="2394"/>
                  <a:ext cx="27" cy="28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7" name="Oval 1305"/>
                <p:cNvSpPr>
                  <a:spLocks noChangeArrowheads="1"/>
                </p:cNvSpPr>
                <p:nvPr/>
              </p:nvSpPr>
              <p:spPr bwMode="auto">
                <a:xfrm>
                  <a:off x="1410" y="209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8" name="Oval 1306"/>
                <p:cNvSpPr>
                  <a:spLocks noChangeArrowheads="1"/>
                </p:cNvSpPr>
                <p:nvPr/>
              </p:nvSpPr>
              <p:spPr bwMode="auto">
                <a:xfrm>
                  <a:off x="1410" y="2257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09" name="Oval 1307"/>
                <p:cNvSpPr>
                  <a:spLocks noChangeArrowheads="1"/>
                </p:cNvSpPr>
                <p:nvPr/>
              </p:nvSpPr>
              <p:spPr bwMode="auto">
                <a:xfrm>
                  <a:off x="1410" y="236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10" name="Oval 1308"/>
                <p:cNvSpPr>
                  <a:spLocks noChangeArrowheads="1"/>
                </p:cNvSpPr>
                <p:nvPr/>
              </p:nvSpPr>
              <p:spPr bwMode="auto">
                <a:xfrm>
                  <a:off x="2484" y="127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11" name="Oval 1309"/>
                <p:cNvSpPr>
                  <a:spLocks noChangeArrowheads="1"/>
                </p:cNvSpPr>
                <p:nvPr/>
              </p:nvSpPr>
              <p:spPr bwMode="auto">
                <a:xfrm>
                  <a:off x="2484" y="115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12" name="Oval 1310"/>
                <p:cNvSpPr>
                  <a:spLocks noChangeArrowheads="1"/>
                </p:cNvSpPr>
                <p:nvPr/>
              </p:nvSpPr>
              <p:spPr bwMode="auto">
                <a:xfrm>
                  <a:off x="2484" y="101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13" name="Freeform 1311"/>
                <p:cNvSpPr>
                  <a:spLocks/>
                </p:cNvSpPr>
                <p:nvPr/>
              </p:nvSpPr>
              <p:spPr bwMode="auto">
                <a:xfrm>
                  <a:off x="1404" y="1197"/>
                  <a:ext cx="1116" cy="1152"/>
                </a:xfrm>
                <a:custGeom>
                  <a:avLst/>
                  <a:gdLst/>
                  <a:ahLst/>
                  <a:cxnLst>
                    <a:cxn ang="0">
                      <a:pos x="0" y="1116"/>
                    </a:cxn>
                    <a:cxn ang="0">
                      <a:pos x="1110" y="0"/>
                    </a:cxn>
                    <a:cxn ang="0">
                      <a:pos x="1116" y="24"/>
                    </a:cxn>
                    <a:cxn ang="0">
                      <a:pos x="3" y="1152"/>
                    </a:cxn>
                    <a:cxn ang="0">
                      <a:pos x="0" y="1116"/>
                    </a:cxn>
                  </a:cxnLst>
                  <a:rect l="0" t="0" r="r" b="b"/>
                  <a:pathLst>
                    <a:path w="1116" h="1152">
                      <a:moveTo>
                        <a:pt x="0" y="1116"/>
                      </a:moveTo>
                      <a:lnTo>
                        <a:pt x="1110" y="0"/>
                      </a:lnTo>
                      <a:lnTo>
                        <a:pt x="1116" y="24"/>
                      </a:lnTo>
                      <a:lnTo>
                        <a:pt x="3" y="1152"/>
                      </a:lnTo>
                      <a:lnTo>
                        <a:pt x="0" y="11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  <p:grpSp>
          <p:nvGrpSpPr>
            <p:cNvPr id="63" name="Group 1312"/>
            <p:cNvGrpSpPr>
              <a:grpSpLocks/>
            </p:cNvGrpSpPr>
            <p:nvPr/>
          </p:nvGrpSpPr>
          <p:grpSpPr bwMode="auto">
            <a:xfrm>
              <a:off x="624" y="2784"/>
              <a:ext cx="394" cy="401"/>
              <a:chOff x="736" y="1584"/>
              <a:chExt cx="394" cy="401"/>
            </a:xfrm>
          </p:grpSpPr>
          <p:sp>
            <p:nvSpPr>
              <p:cNvPr id="94" name="Freeform 1313"/>
              <p:cNvSpPr>
                <a:spLocks/>
              </p:cNvSpPr>
              <p:nvPr/>
            </p:nvSpPr>
            <p:spPr bwMode="auto">
              <a:xfrm rot="2730404">
                <a:off x="737" y="1592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5" name="Freeform 1314"/>
              <p:cNvSpPr>
                <a:spLocks/>
              </p:cNvSpPr>
              <p:nvPr/>
            </p:nvSpPr>
            <p:spPr bwMode="auto">
              <a:xfrm rot="19955577" flipH="1">
                <a:off x="736" y="1625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4" name="Group 1315"/>
            <p:cNvGrpSpPr>
              <a:grpSpLocks/>
            </p:cNvGrpSpPr>
            <p:nvPr/>
          </p:nvGrpSpPr>
          <p:grpSpPr bwMode="auto">
            <a:xfrm>
              <a:off x="1200" y="2448"/>
              <a:ext cx="394" cy="401"/>
              <a:chOff x="368" y="1600"/>
              <a:chExt cx="394" cy="401"/>
            </a:xfrm>
          </p:grpSpPr>
          <p:sp>
            <p:nvSpPr>
              <p:cNvPr id="92" name="Freeform 1316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3" name="Freeform 1317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5" name="Group 1318"/>
            <p:cNvGrpSpPr>
              <a:grpSpLocks/>
            </p:cNvGrpSpPr>
            <p:nvPr/>
          </p:nvGrpSpPr>
          <p:grpSpPr bwMode="auto">
            <a:xfrm>
              <a:off x="1008" y="2767"/>
              <a:ext cx="394" cy="401"/>
              <a:chOff x="240" y="1872"/>
              <a:chExt cx="394" cy="401"/>
            </a:xfrm>
          </p:grpSpPr>
          <p:sp>
            <p:nvSpPr>
              <p:cNvPr id="90" name="Freeform 1319"/>
              <p:cNvSpPr>
                <a:spLocks/>
              </p:cNvSpPr>
              <p:nvPr/>
            </p:nvSpPr>
            <p:spPr bwMode="auto">
              <a:xfrm rot="2730404">
                <a:off x="241" y="1880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91" name="Freeform 1320"/>
              <p:cNvSpPr>
                <a:spLocks/>
              </p:cNvSpPr>
              <p:nvPr/>
            </p:nvSpPr>
            <p:spPr bwMode="auto">
              <a:xfrm rot="19955577" flipH="1">
                <a:off x="240" y="1913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6" name="Group 1321"/>
            <p:cNvGrpSpPr>
              <a:grpSpLocks/>
            </p:cNvGrpSpPr>
            <p:nvPr/>
          </p:nvGrpSpPr>
          <p:grpSpPr bwMode="auto">
            <a:xfrm>
              <a:off x="816" y="2496"/>
              <a:ext cx="410" cy="401"/>
              <a:chOff x="576" y="1904"/>
              <a:chExt cx="410" cy="401"/>
            </a:xfrm>
          </p:grpSpPr>
          <p:sp>
            <p:nvSpPr>
              <p:cNvPr id="88" name="Freeform 1322"/>
              <p:cNvSpPr>
                <a:spLocks/>
              </p:cNvSpPr>
              <p:nvPr/>
            </p:nvSpPr>
            <p:spPr bwMode="auto">
              <a:xfrm rot="2730404">
                <a:off x="593" y="1912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9" name="Freeform 1323"/>
              <p:cNvSpPr>
                <a:spLocks/>
              </p:cNvSpPr>
              <p:nvPr/>
            </p:nvSpPr>
            <p:spPr bwMode="auto">
              <a:xfrm rot="19955577" flipH="1">
                <a:off x="576" y="1920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7" name="Group 1324"/>
            <p:cNvGrpSpPr>
              <a:grpSpLocks/>
            </p:cNvGrpSpPr>
            <p:nvPr/>
          </p:nvGrpSpPr>
          <p:grpSpPr bwMode="auto">
            <a:xfrm>
              <a:off x="1334" y="2767"/>
              <a:ext cx="394" cy="401"/>
              <a:chOff x="960" y="1888"/>
              <a:chExt cx="394" cy="401"/>
            </a:xfrm>
          </p:grpSpPr>
          <p:sp>
            <p:nvSpPr>
              <p:cNvPr id="86" name="Freeform 1325"/>
              <p:cNvSpPr>
                <a:spLocks/>
              </p:cNvSpPr>
              <p:nvPr/>
            </p:nvSpPr>
            <p:spPr bwMode="auto">
              <a:xfrm rot="2730404">
                <a:off x="961" y="1896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7" name="Freeform 1326"/>
              <p:cNvSpPr>
                <a:spLocks/>
              </p:cNvSpPr>
              <p:nvPr/>
            </p:nvSpPr>
            <p:spPr bwMode="auto">
              <a:xfrm rot="19955577" flipH="1">
                <a:off x="960" y="1929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8" name="Group 1327"/>
            <p:cNvGrpSpPr>
              <a:grpSpLocks/>
            </p:cNvGrpSpPr>
            <p:nvPr/>
          </p:nvGrpSpPr>
          <p:grpSpPr bwMode="auto">
            <a:xfrm>
              <a:off x="1824" y="2287"/>
              <a:ext cx="394" cy="401"/>
              <a:chOff x="368" y="1600"/>
              <a:chExt cx="394" cy="401"/>
            </a:xfrm>
          </p:grpSpPr>
          <p:sp>
            <p:nvSpPr>
              <p:cNvPr id="84" name="Freeform 1328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5" name="Freeform 1329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69" name="Group 1330"/>
            <p:cNvGrpSpPr>
              <a:grpSpLocks/>
            </p:cNvGrpSpPr>
            <p:nvPr/>
          </p:nvGrpSpPr>
          <p:grpSpPr bwMode="auto">
            <a:xfrm>
              <a:off x="1574" y="2544"/>
              <a:ext cx="394" cy="401"/>
              <a:chOff x="368" y="1600"/>
              <a:chExt cx="394" cy="401"/>
            </a:xfrm>
          </p:grpSpPr>
          <p:sp>
            <p:nvSpPr>
              <p:cNvPr id="82" name="Freeform 1331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3" name="Freeform 1332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70" name="Group 1333"/>
            <p:cNvGrpSpPr>
              <a:grpSpLocks/>
            </p:cNvGrpSpPr>
            <p:nvPr/>
          </p:nvGrpSpPr>
          <p:grpSpPr bwMode="auto">
            <a:xfrm>
              <a:off x="1440" y="2191"/>
              <a:ext cx="394" cy="401"/>
              <a:chOff x="368" y="1600"/>
              <a:chExt cx="394" cy="401"/>
            </a:xfrm>
          </p:grpSpPr>
          <p:sp>
            <p:nvSpPr>
              <p:cNvPr id="80" name="Freeform 1334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1" name="Freeform 1335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71" name="Group 1336"/>
            <p:cNvGrpSpPr>
              <a:grpSpLocks/>
            </p:cNvGrpSpPr>
            <p:nvPr/>
          </p:nvGrpSpPr>
          <p:grpSpPr bwMode="auto">
            <a:xfrm>
              <a:off x="2064" y="2047"/>
              <a:ext cx="394" cy="401"/>
              <a:chOff x="368" y="1600"/>
              <a:chExt cx="394" cy="401"/>
            </a:xfrm>
          </p:grpSpPr>
          <p:sp>
            <p:nvSpPr>
              <p:cNvPr id="78" name="Freeform 1337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9" name="Freeform 1338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72" name="Group 1339"/>
            <p:cNvGrpSpPr>
              <a:grpSpLocks/>
            </p:cNvGrpSpPr>
            <p:nvPr/>
          </p:nvGrpSpPr>
          <p:grpSpPr bwMode="auto">
            <a:xfrm>
              <a:off x="1728" y="1968"/>
              <a:ext cx="394" cy="401"/>
              <a:chOff x="368" y="1600"/>
              <a:chExt cx="394" cy="401"/>
            </a:xfrm>
          </p:grpSpPr>
          <p:sp>
            <p:nvSpPr>
              <p:cNvPr id="76" name="Freeform 1340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7" name="Freeform 1341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73" name="Group 1342"/>
            <p:cNvGrpSpPr>
              <a:grpSpLocks/>
            </p:cNvGrpSpPr>
            <p:nvPr/>
          </p:nvGrpSpPr>
          <p:grpSpPr bwMode="auto">
            <a:xfrm>
              <a:off x="1056" y="2208"/>
              <a:ext cx="394" cy="401"/>
              <a:chOff x="368" y="1600"/>
              <a:chExt cx="394" cy="401"/>
            </a:xfrm>
          </p:grpSpPr>
          <p:sp>
            <p:nvSpPr>
              <p:cNvPr id="74" name="Freeform 1343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5" name="Freeform 1344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</p:grpSp>
      <p:sp>
        <p:nvSpPr>
          <p:cNvPr id="118" name="TextBox 117"/>
          <p:cNvSpPr txBox="1"/>
          <p:nvPr/>
        </p:nvSpPr>
        <p:spPr>
          <a:xfrm>
            <a:off x="1142976" y="-24"/>
            <a:ext cx="766267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В одному ящику було в 7 разів більше апельсинів, ніж</a:t>
            </a:r>
          </a:p>
          <a:p>
            <a:r>
              <a:rPr lang="uk-UA" sz="2200" b="1" i="1" dirty="0" smtClean="0"/>
              <a:t>у другому. Коли з першого ящика взяли 38 апельсинів,</a:t>
            </a:r>
          </a:p>
          <a:p>
            <a:r>
              <a:rPr lang="uk-UA" sz="2200" b="1" i="1" dirty="0" smtClean="0"/>
              <a:t>а з другого – 14, то в другому залишилось на 78 апельсинів</a:t>
            </a:r>
          </a:p>
          <a:p>
            <a:r>
              <a:rPr lang="uk-UA" sz="2200" b="1" i="1" dirty="0" smtClean="0"/>
              <a:t>менше, ніж у першому. Скільки апельсинів було в кожному</a:t>
            </a:r>
          </a:p>
          <a:p>
            <a:r>
              <a:rPr lang="uk-UA" sz="2200" b="1" i="1" dirty="0" smtClean="0"/>
              <a:t>ящику спочатку? </a:t>
            </a:r>
            <a:endParaRPr lang="uk-UA" sz="2200" b="1" i="1" dirty="0"/>
          </a:p>
        </p:txBody>
      </p:sp>
      <p:grpSp>
        <p:nvGrpSpPr>
          <p:cNvPr id="119" name="Group 1287"/>
          <p:cNvGrpSpPr>
            <a:grpSpLocks/>
          </p:cNvGrpSpPr>
          <p:nvPr/>
        </p:nvGrpSpPr>
        <p:grpSpPr bwMode="auto">
          <a:xfrm>
            <a:off x="7429520" y="1714488"/>
            <a:ext cx="1357322" cy="1143008"/>
            <a:chOff x="576" y="1968"/>
            <a:chExt cx="1968" cy="1565"/>
          </a:xfrm>
          <a:scene3d>
            <a:camera prst="orthographicFront">
              <a:rot lat="0" lon="10800000" rev="0"/>
            </a:camera>
            <a:lightRig rig="threePt" dir="t"/>
          </a:scene3d>
        </p:grpSpPr>
        <p:grpSp>
          <p:nvGrpSpPr>
            <p:cNvPr id="120" name="Group 1288"/>
            <p:cNvGrpSpPr>
              <a:grpSpLocks/>
            </p:cNvGrpSpPr>
            <p:nvPr/>
          </p:nvGrpSpPr>
          <p:grpSpPr bwMode="auto">
            <a:xfrm>
              <a:off x="1392" y="2016"/>
              <a:ext cx="394" cy="401"/>
              <a:chOff x="368" y="1600"/>
              <a:chExt cx="394" cy="401"/>
            </a:xfrm>
          </p:grpSpPr>
          <p:sp>
            <p:nvSpPr>
              <p:cNvPr id="175" name="Freeform 1289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6" name="Freeform 1290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1" name="Group 1291"/>
            <p:cNvGrpSpPr>
              <a:grpSpLocks/>
            </p:cNvGrpSpPr>
            <p:nvPr/>
          </p:nvGrpSpPr>
          <p:grpSpPr bwMode="auto">
            <a:xfrm>
              <a:off x="576" y="2256"/>
              <a:ext cx="1968" cy="1277"/>
              <a:chOff x="3408" y="2803"/>
              <a:chExt cx="1968" cy="1277"/>
            </a:xfrm>
          </p:grpSpPr>
          <p:grpSp>
            <p:nvGrpSpPr>
              <p:cNvPr id="155" name="Group 1292"/>
              <p:cNvGrpSpPr>
                <a:grpSpLocks/>
              </p:cNvGrpSpPr>
              <p:nvPr/>
            </p:nvGrpSpPr>
            <p:grpSpPr bwMode="auto">
              <a:xfrm>
                <a:off x="3408" y="2803"/>
                <a:ext cx="1968" cy="1277"/>
                <a:chOff x="192" y="2144"/>
                <a:chExt cx="2440" cy="1544"/>
              </a:xfrm>
            </p:grpSpPr>
            <p:sp>
              <p:nvSpPr>
                <p:cNvPr id="173" name="AutoShape 1293" descr="Дуб"/>
                <p:cNvSpPr>
                  <a:spLocks noChangeArrowheads="1"/>
                </p:cNvSpPr>
                <p:nvPr/>
              </p:nvSpPr>
              <p:spPr bwMode="auto">
                <a:xfrm>
                  <a:off x="192" y="2144"/>
                  <a:ext cx="2440" cy="1544"/>
                </a:xfrm>
                <a:prstGeom prst="cube">
                  <a:avLst>
                    <a:gd name="adj" fmla="val 72667"/>
                  </a:avLst>
                </a:prstGeom>
                <a:blipFill dpi="0" rotWithShape="1">
                  <a:blip r:embed="rId2"/>
                  <a:srcRect/>
                  <a:tile tx="0" ty="0" sx="100000" sy="100000" flip="none" algn="tl"/>
                </a:blipFill>
                <a:ln w="28575">
                  <a:solidFill>
                    <a:srgbClr val="800000"/>
                  </a:solidFill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74" name="Freeform 1294" descr="Дуб"/>
                <p:cNvSpPr>
                  <a:spLocks/>
                </p:cNvSpPr>
                <p:nvPr/>
              </p:nvSpPr>
              <p:spPr bwMode="auto">
                <a:xfrm>
                  <a:off x="1512" y="2160"/>
                  <a:ext cx="1120" cy="1520"/>
                </a:xfrm>
                <a:custGeom>
                  <a:avLst/>
                  <a:gdLst/>
                  <a:ahLst/>
                  <a:cxnLst>
                    <a:cxn ang="0">
                      <a:pos x="0" y="1520"/>
                    </a:cxn>
                    <a:cxn ang="0">
                      <a:pos x="1120" y="384"/>
                    </a:cxn>
                    <a:cxn ang="0">
                      <a:pos x="1120" y="0"/>
                    </a:cxn>
                    <a:cxn ang="0">
                      <a:pos x="0" y="1120"/>
                    </a:cxn>
                    <a:cxn ang="0">
                      <a:pos x="0" y="1520"/>
                    </a:cxn>
                  </a:cxnLst>
                  <a:rect l="0" t="0" r="r" b="b"/>
                  <a:pathLst>
                    <a:path w="1120" h="1520">
                      <a:moveTo>
                        <a:pt x="0" y="1520"/>
                      </a:moveTo>
                      <a:lnTo>
                        <a:pt x="1120" y="384"/>
                      </a:lnTo>
                      <a:lnTo>
                        <a:pt x="1120" y="0"/>
                      </a:lnTo>
                      <a:lnTo>
                        <a:pt x="0" y="1120"/>
                      </a:lnTo>
                      <a:lnTo>
                        <a:pt x="0" y="1520"/>
                      </a:lnTo>
                      <a:close/>
                    </a:path>
                  </a:pathLst>
                </a:custGeom>
                <a:blipFill dpi="0" rotWithShape="1">
                  <a:blip r:embed="rId2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grpSp>
            <p:nvGrpSpPr>
              <p:cNvPr id="156" name="Group 1295"/>
              <p:cNvGrpSpPr>
                <a:grpSpLocks/>
              </p:cNvGrpSpPr>
              <p:nvPr/>
            </p:nvGrpSpPr>
            <p:grpSpPr bwMode="auto">
              <a:xfrm>
                <a:off x="3416" y="2882"/>
                <a:ext cx="1960" cy="1173"/>
                <a:chOff x="90" y="1015"/>
                <a:chExt cx="2430" cy="1407"/>
              </a:xfrm>
            </p:grpSpPr>
            <p:sp>
              <p:nvSpPr>
                <p:cNvPr id="157" name="Freeform 1296"/>
                <p:cNvSpPr>
                  <a:spLocks/>
                </p:cNvSpPr>
                <p:nvPr/>
              </p:nvSpPr>
              <p:spPr bwMode="auto">
                <a:xfrm>
                  <a:off x="90" y="2307"/>
                  <a:ext cx="1302" cy="42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363" y="18"/>
                    </a:cxn>
                    <a:cxn ang="0">
                      <a:pos x="1302" y="18"/>
                    </a:cxn>
                    <a:cxn ang="0">
                      <a:pos x="1302" y="36"/>
                    </a:cxn>
                    <a:cxn ang="0">
                      <a:pos x="219" y="42"/>
                    </a:cxn>
                    <a:cxn ang="0">
                      <a:pos x="0" y="36"/>
                    </a:cxn>
                    <a:cxn ang="0">
                      <a:pos x="3" y="0"/>
                    </a:cxn>
                  </a:cxnLst>
                  <a:rect l="0" t="0" r="r" b="b"/>
                  <a:pathLst>
                    <a:path w="1302" h="42">
                      <a:moveTo>
                        <a:pt x="3" y="0"/>
                      </a:moveTo>
                      <a:lnTo>
                        <a:pt x="363" y="18"/>
                      </a:lnTo>
                      <a:lnTo>
                        <a:pt x="1302" y="18"/>
                      </a:lnTo>
                      <a:lnTo>
                        <a:pt x="1302" y="36"/>
                      </a:lnTo>
                      <a:lnTo>
                        <a:pt x="219" y="42"/>
                      </a:lnTo>
                      <a:lnTo>
                        <a:pt x="0" y="36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8" name="Freeform 1297"/>
                <p:cNvSpPr>
                  <a:spLocks/>
                </p:cNvSpPr>
                <p:nvPr/>
              </p:nvSpPr>
              <p:spPr bwMode="auto">
                <a:xfrm>
                  <a:off x="90" y="2175"/>
                  <a:ext cx="1302" cy="30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1299" y="0"/>
                    </a:cxn>
                    <a:cxn ang="0">
                      <a:pos x="1302" y="30"/>
                    </a:cxn>
                    <a:cxn ang="0">
                      <a:pos x="0" y="3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1302" h="30">
                      <a:moveTo>
                        <a:pt x="0" y="6"/>
                      </a:moveTo>
                      <a:lnTo>
                        <a:pt x="1299" y="0"/>
                      </a:lnTo>
                      <a:lnTo>
                        <a:pt x="1302" y="30"/>
                      </a:lnTo>
                      <a:lnTo>
                        <a:pt x="0" y="3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59" name="Freeform 1298"/>
                <p:cNvSpPr>
                  <a:spLocks/>
                </p:cNvSpPr>
                <p:nvPr/>
              </p:nvSpPr>
              <p:spPr bwMode="auto">
                <a:xfrm>
                  <a:off x="1407" y="1047"/>
                  <a:ext cx="1113" cy="1158"/>
                </a:xfrm>
                <a:custGeom>
                  <a:avLst/>
                  <a:gdLst/>
                  <a:ahLst/>
                  <a:cxnLst>
                    <a:cxn ang="0">
                      <a:pos x="0" y="1134"/>
                    </a:cxn>
                    <a:cxn ang="0">
                      <a:pos x="1113" y="0"/>
                    </a:cxn>
                    <a:cxn ang="0">
                      <a:pos x="1113" y="30"/>
                    </a:cxn>
                    <a:cxn ang="0">
                      <a:pos x="0" y="1158"/>
                    </a:cxn>
                    <a:cxn ang="0">
                      <a:pos x="0" y="1134"/>
                    </a:cxn>
                  </a:cxnLst>
                  <a:rect l="0" t="0" r="r" b="b"/>
                  <a:pathLst>
                    <a:path w="1113" h="1158">
                      <a:moveTo>
                        <a:pt x="0" y="1134"/>
                      </a:moveTo>
                      <a:lnTo>
                        <a:pt x="1113" y="0"/>
                      </a:lnTo>
                      <a:lnTo>
                        <a:pt x="1113" y="30"/>
                      </a:lnTo>
                      <a:lnTo>
                        <a:pt x="0" y="1158"/>
                      </a:lnTo>
                      <a:lnTo>
                        <a:pt x="0" y="113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160" name="Oval 1299"/>
                <p:cNvSpPr>
                  <a:spLocks noChangeArrowheads="1"/>
                </p:cNvSpPr>
                <p:nvPr/>
              </p:nvSpPr>
              <p:spPr bwMode="auto">
                <a:xfrm>
                  <a:off x="114" y="211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1" name="Oval 1300"/>
                <p:cNvSpPr>
                  <a:spLocks noChangeArrowheads="1"/>
                </p:cNvSpPr>
                <p:nvPr/>
              </p:nvSpPr>
              <p:spPr bwMode="auto">
                <a:xfrm>
                  <a:off x="1332" y="2101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2" name="Oval 1301"/>
                <p:cNvSpPr>
                  <a:spLocks noChangeArrowheads="1"/>
                </p:cNvSpPr>
                <p:nvPr/>
              </p:nvSpPr>
              <p:spPr bwMode="auto">
                <a:xfrm>
                  <a:off x="1338" y="2251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3" name="Oval 1302"/>
                <p:cNvSpPr>
                  <a:spLocks noChangeArrowheads="1"/>
                </p:cNvSpPr>
                <p:nvPr/>
              </p:nvSpPr>
              <p:spPr bwMode="auto">
                <a:xfrm>
                  <a:off x="1338" y="2383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4" name="Oval 1303"/>
                <p:cNvSpPr>
                  <a:spLocks noChangeArrowheads="1"/>
                </p:cNvSpPr>
                <p:nvPr/>
              </p:nvSpPr>
              <p:spPr bwMode="auto">
                <a:xfrm>
                  <a:off x="113" y="2238"/>
                  <a:ext cx="27" cy="28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5" name="Oval 1304"/>
                <p:cNvSpPr>
                  <a:spLocks noChangeArrowheads="1"/>
                </p:cNvSpPr>
                <p:nvPr/>
              </p:nvSpPr>
              <p:spPr bwMode="auto">
                <a:xfrm>
                  <a:off x="125" y="2394"/>
                  <a:ext cx="27" cy="28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6" name="Oval 1305"/>
                <p:cNvSpPr>
                  <a:spLocks noChangeArrowheads="1"/>
                </p:cNvSpPr>
                <p:nvPr/>
              </p:nvSpPr>
              <p:spPr bwMode="auto">
                <a:xfrm>
                  <a:off x="1410" y="209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7" name="Oval 1306"/>
                <p:cNvSpPr>
                  <a:spLocks noChangeArrowheads="1"/>
                </p:cNvSpPr>
                <p:nvPr/>
              </p:nvSpPr>
              <p:spPr bwMode="auto">
                <a:xfrm>
                  <a:off x="1410" y="2257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8" name="Oval 1307"/>
                <p:cNvSpPr>
                  <a:spLocks noChangeArrowheads="1"/>
                </p:cNvSpPr>
                <p:nvPr/>
              </p:nvSpPr>
              <p:spPr bwMode="auto">
                <a:xfrm>
                  <a:off x="1410" y="236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69" name="Oval 1308"/>
                <p:cNvSpPr>
                  <a:spLocks noChangeArrowheads="1"/>
                </p:cNvSpPr>
                <p:nvPr/>
              </p:nvSpPr>
              <p:spPr bwMode="auto">
                <a:xfrm>
                  <a:off x="2484" y="127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70" name="Oval 1309"/>
                <p:cNvSpPr>
                  <a:spLocks noChangeArrowheads="1"/>
                </p:cNvSpPr>
                <p:nvPr/>
              </p:nvSpPr>
              <p:spPr bwMode="auto">
                <a:xfrm>
                  <a:off x="2484" y="1159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71" name="Oval 1310"/>
                <p:cNvSpPr>
                  <a:spLocks noChangeArrowheads="1"/>
                </p:cNvSpPr>
                <p:nvPr/>
              </p:nvSpPr>
              <p:spPr bwMode="auto">
                <a:xfrm>
                  <a:off x="2484" y="1015"/>
                  <a:ext cx="27" cy="27"/>
                </a:xfrm>
                <a:prstGeom prst="ellipse">
                  <a:avLst/>
                </a:prstGeom>
                <a:solidFill>
                  <a:srgbClr val="000000"/>
                </a:solidFill>
                <a:ln w="9525" algn="ctr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endParaRPr lang="uk-UA"/>
                </a:p>
              </p:txBody>
            </p:sp>
            <p:sp>
              <p:nvSpPr>
                <p:cNvPr id="172" name="Freeform 1311"/>
                <p:cNvSpPr>
                  <a:spLocks/>
                </p:cNvSpPr>
                <p:nvPr/>
              </p:nvSpPr>
              <p:spPr bwMode="auto">
                <a:xfrm>
                  <a:off x="1404" y="1197"/>
                  <a:ext cx="1116" cy="1152"/>
                </a:xfrm>
                <a:custGeom>
                  <a:avLst/>
                  <a:gdLst/>
                  <a:ahLst/>
                  <a:cxnLst>
                    <a:cxn ang="0">
                      <a:pos x="0" y="1116"/>
                    </a:cxn>
                    <a:cxn ang="0">
                      <a:pos x="1110" y="0"/>
                    </a:cxn>
                    <a:cxn ang="0">
                      <a:pos x="1116" y="24"/>
                    </a:cxn>
                    <a:cxn ang="0">
                      <a:pos x="3" y="1152"/>
                    </a:cxn>
                    <a:cxn ang="0">
                      <a:pos x="0" y="1116"/>
                    </a:cxn>
                  </a:cxnLst>
                  <a:rect l="0" t="0" r="r" b="b"/>
                  <a:pathLst>
                    <a:path w="1116" h="1152">
                      <a:moveTo>
                        <a:pt x="0" y="1116"/>
                      </a:moveTo>
                      <a:lnTo>
                        <a:pt x="1110" y="0"/>
                      </a:lnTo>
                      <a:lnTo>
                        <a:pt x="1116" y="24"/>
                      </a:lnTo>
                      <a:lnTo>
                        <a:pt x="3" y="1152"/>
                      </a:lnTo>
                      <a:lnTo>
                        <a:pt x="0" y="11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 cmpd="sng">
                  <a:solidFill>
                    <a:srgbClr val="CC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  <p:grpSp>
          <p:nvGrpSpPr>
            <p:cNvPr id="122" name="Group 1312"/>
            <p:cNvGrpSpPr>
              <a:grpSpLocks/>
            </p:cNvGrpSpPr>
            <p:nvPr/>
          </p:nvGrpSpPr>
          <p:grpSpPr bwMode="auto">
            <a:xfrm>
              <a:off x="624" y="2784"/>
              <a:ext cx="394" cy="401"/>
              <a:chOff x="736" y="1584"/>
              <a:chExt cx="394" cy="401"/>
            </a:xfrm>
          </p:grpSpPr>
          <p:sp>
            <p:nvSpPr>
              <p:cNvPr id="153" name="Freeform 1313"/>
              <p:cNvSpPr>
                <a:spLocks/>
              </p:cNvSpPr>
              <p:nvPr/>
            </p:nvSpPr>
            <p:spPr bwMode="auto">
              <a:xfrm rot="2730404">
                <a:off x="737" y="1592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4" name="Freeform 1314"/>
              <p:cNvSpPr>
                <a:spLocks/>
              </p:cNvSpPr>
              <p:nvPr/>
            </p:nvSpPr>
            <p:spPr bwMode="auto">
              <a:xfrm rot="19955577" flipH="1">
                <a:off x="736" y="1625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3" name="Group 1315"/>
            <p:cNvGrpSpPr>
              <a:grpSpLocks/>
            </p:cNvGrpSpPr>
            <p:nvPr/>
          </p:nvGrpSpPr>
          <p:grpSpPr bwMode="auto">
            <a:xfrm>
              <a:off x="1200" y="2448"/>
              <a:ext cx="394" cy="401"/>
              <a:chOff x="368" y="1600"/>
              <a:chExt cx="394" cy="401"/>
            </a:xfrm>
          </p:grpSpPr>
          <p:sp>
            <p:nvSpPr>
              <p:cNvPr id="151" name="Freeform 1316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2" name="Freeform 1317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4" name="Group 1318"/>
            <p:cNvGrpSpPr>
              <a:grpSpLocks/>
            </p:cNvGrpSpPr>
            <p:nvPr/>
          </p:nvGrpSpPr>
          <p:grpSpPr bwMode="auto">
            <a:xfrm>
              <a:off x="1008" y="2767"/>
              <a:ext cx="394" cy="401"/>
              <a:chOff x="240" y="1872"/>
              <a:chExt cx="394" cy="401"/>
            </a:xfrm>
          </p:grpSpPr>
          <p:sp>
            <p:nvSpPr>
              <p:cNvPr id="149" name="Freeform 1319"/>
              <p:cNvSpPr>
                <a:spLocks/>
              </p:cNvSpPr>
              <p:nvPr/>
            </p:nvSpPr>
            <p:spPr bwMode="auto">
              <a:xfrm rot="2730404">
                <a:off x="241" y="1880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0" name="Freeform 1320"/>
              <p:cNvSpPr>
                <a:spLocks/>
              </p:cNvSpPr>
              <p:nvPr/>
            </p:nvSpPr>
            <p:spPr bwMode="auto">
              <a:xfrm rot="19955577" flipH="1">
                <a:off x="240" y="1913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5" name="Group 1321"/>
            <p:cNvGrpSpPr>
              <a:grpSpLocks/>
            </p:cNvGrpSpPr>
            <p:nvPr/>
          </p:nvGrpSpPr>
          <p:grpSpPr bwMode="auto">
            <a:xfrm>
              <a:off x="816" y="2496"/>
              <a:ext cx="410" cy="401"/>
              <a:chOff x="576" y="1904"/>
              <a:chExt cx="410" cy="401"/>
            </a:xfrm>
          </p:grpSpPr>
          <p:sp>
            <p:nvSpPr>
              <p:cNvPr id="147" name="Freeform 1322"/>
              <p:cNvSpPr>
                <a:spLocks/>
              </p:cNvSpPr>
              <p:nvPr/>
            </p:nvSpPr>
            <p:spPr bwMode="auto">
              <a:xfrm rot="2730404">
                <a:off x="593" y="1912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8" name="Freeform 1323"/>
              <p:cNvSpPr>
                <a:spLocks/>
              </p:cNvSpPr>
              <p:nvPr/>
            </p:nvSpPr>
            <p:spPr bwMode="auto">
              <a:xfrm rot="19955577" flipH="1">
                <a:off x="576" y="1920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6" name="Group 1324"/>
            <p:cNvGrpSpPr>
              <a:grpSpLocks/>
            </p:cNvGrpSpPr>
            <p:nvPr/>
          </p:nvGrpSpPr>
          <p:grpSpPr bwMode="auto">
            <a:xfrm>
              <a:off x="1334" y="2767"/>
              <a:ext cx="394" cy="401"/>
              <a:chOff x="960" y="1888"/>
              <a:chExt cx="394" cy="401"/>
            </a:xfrm>
          </p:grpSpPr>
          <p:sp>
            <p:nvSpPr>
              <p:cNvPr id="145" name="Freeform 1325"/>
              <p:cNvSpPr>
                <a:spLocks/>
              </p:cNvSpPr>
              <p:nvPr/>
            </p:nvSpPr>
            <p:spPr bwMode="auto">
              <a:xfrm rot="2730404">
                <a:off x="961" y="1896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6" name="Freeform 1326"/>
              <p:cNvSpPr>
                <a:spLocks/>
              </p:cNvSpPr>
              <p:nvPr/>
            </p:nvSpPr>
            <p:spPr bwMode="auto">
              <a:xfrm rot="19955577" flipH="1">
                <a:off x="960" y="1929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7" name="Group 1327"/>
            <p:cNvGrpSpPr>
              <a:grpSpLocks/>
            </p:cNvGrpSpPr>
            <p:nvPr/>
          </p:nvGrpSpPr>
          <p:grpSpPr bwMode="auto">
            <a:xfrm>
              <a:off x="1824" y="2287"/>
              <a:ext cx="394" cy="401"/>
              <a:chOff x="368" y="1600"/>
              <a:chExt cx="394" cy="401"/>
            </a:xfrm>
          </p:grpSpPr>
          <p:sp>
            <p:nvSpPr>
              <p:cNvPr id="143" name="Freeform 1328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4" name="Freeform 1329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8" name="Group 1330"/>
            <p:cNvGrpSpPr>
              <a:grpSpLocks/>
            </p:cNvGrpSpPr>
            <p:nvPr/>
          </p:nvGrpSpPr>
          <p:grpSpPr bwMode="auto">
            <a:xfrm>
              <a:off x="1574" y="2544"/>
              <a:ext cx="394" cy="401"/>
              <a:chOff x="368" y="1600"/>
              <a:chExt cx="394" cy="401"/>
            </a:xfrm>
          </p:grpSpPr>
          <p:sp>
            <p:nvSpPr>
              <p:cNvPr id="141" name="Freeform 1331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2" name="Freeform 1332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29" name="Group 1333"/>
            <p:cNvGrpSpPr>
              <a:grpSpLocks/>
            </p:cNvGrpSpPr>
            <p:nvPr/>
          </p:nvGrpSpPr>
          <p:grpSpPr bwMode="auto">
            <a:xfrm>
              <a:off x="1440" y="2191"/>
              <a:ext cx="394" cy="401"/>
              <a:chOff x="368" y="1600"/>
              <a:chExt cx="394" cy="401"/>
            </a:xfrm>
          </p:grpSpPr>
          <p:sp>
            <p:nvSpPr>
              <p:cNvPr id="139" name="Freeform 1334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0" name="Freeform 1335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30" name="Group 1336"/>
            <p:cNvGrpSpPr>
              <a:grpSpLocks/>
            </p:cNvGrpSpPr>
            <p:nvPr/>
          </p:nvGrpSpPr>
          <p:grpSpPr bwMode="auto">
            <a:xfrm>
              <a:off x="2064" y="2047"/>
              <a:ext cx="394" cy="401"/>
              <a:chOff x="368" y="1600"/>
              <a:chExt cx="394" cy="401"/>
            </a:xfrm>
          </p:grpSpPr>
          <p:sp>
            <p:nvSpPr>
              <p:cNvPr id="137" name="Freeform 1337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8" name="Freeform 1338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31" name="Group 1339"/>
            <p:cNvGrpSpPr>
              <a:grpSpLocks/>
            </p:cNvGrpSpPr>
            <p:nvPr/>
          </p:nvGrpSpPr>
          <p:grpSpPr bwMode="auto">
            <a:xfrm>
              <a:off x="1728" y="1968"/>
              <a:ext cx="394" cy="401"/>
              <a:chOff x="368" y="1600"/>
              <a:chExt cx="394" cy="401"/>
            </a:xfrm>
          </p:grpSpPr>
          <p:sp>
            <p:nvSpPr>
              <p:cNvPr id="135" name="Freeform 1340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6" name="Freeform 1341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grpSp>
          <p:nvGrpSpPr>
            <p:cNvPr id="132" name="Group 1342"/>
            <p:cNvGrpSpPr>
              <a:grpSpLocks/>
            </p:cNvGrpSpPr>
            <p:nvPr/>
          </p:nvGrpSpPr>
          <p:grpSpPr bwMode="auto">
            <a:xfrm>
              <a:off x="1056" y="2208"/>
              <a:ext cx="394" cy="401"/>
              <a:chOff x="368" y="1600"/>
              <a:chExt cx="394" cy="401"/>
            </a:xfrm>
          </p:grpSpPr>
          <p:sp>
            <p:nvSpPr>
              <p:cNvPr id="133" name="Freeform 1343"/>
              <p:cNvSpPr>
                <a:spLocks/>
              </p:cNvSpPr>
              <p:nvPr/>
            </p:nvSpPr>
            <p:spPr bwMode="auto">
              <a:xfrm rot="2730404">
                <a:off x="369" y="1608"/>
                <a:ext cx="401" cy="385"/>
              </a:xfrm>
              <a:custGeom>
                <a:avLst/>
                <a:gdLst/>
                <a:ahLst/>
                <a:cxnLst>
                  <a:cxn ang="0">
                    <a:pos x="226" y="3"/>
                  </a:cxn>
                  <a:cxn ang="0">
                    <a:pos x="373" y="51"/>
                  </a:cxn>
                  <a:cxn ang="0">
                    <a:pos x="418" y="115"/>
                  </a:cxn>
                  <a:cxn ang="0">
                    <a:pos x="446" y="274"/>
                  </a:cxn>
                  <a:cxn ang="0">
                    <a:pos x="402" y="355"/>
                  </a:cxn>
                  <a:cxn ang="0">
                    <a:pos x="306" y="419"/>
                  </a:cxn>
                  <a:cxn ang="0">
                    <a:pos x="146" y="419"/>
                  </a:cxn>
                  <a:cxn ang="0">
                    <a:pos x="32" y="335"/>
                  </a:cxn>
                  <a:cxn ang="0">
                    <a:pos x="2" y="243"/>
                  </a:cxn>
                  <a:cxn ang="0">
                    <a:pos x="18" y="163"/>
                  </a:cxn>
                  <a:cxn ang="0">
                    <a:pos x="66" y="67"/>
                  </a:cxn>
                  <a:cxn ang="0">
                    <a:pos x="226" y="3"/>
                  </a:cxn>
                </a:cxnLst>
                <a:rect l="0" t="0" r="r" b="b"/>
                <a:pathLst>
                  <a:path w="449" h="433">
                    <a:moveTo>
                      <a:pt x="226" y="3"/>
                    </a:moveTo>
                    <a:cubicBezTo>
                      <a:pt x="277" y="0"/>
                      <a:pt x="341" y="32"/>
                      <a:pt x="373" y="51"/>
                    </a:cubicBezTo>
                    <a:cubicBezTo>
                      <a:pt x="405" y="70"/>
                      <a:pt x="406" y="78"/>
                      <a:pt x="418" y="115"/>
                    </a:cubicBezTo>
                    <a:cubicBezTo>
                      <a:pt x="430" y="152"/>
                      <a:pt x="449" y="234"/>
                      <a:pt x="446" y="274"/>
                    </a:cubicBezTo>
                    <a:cubicBezTo>
                      <a:pt x="443" y="314"/>
                      <a:pt x="425" y="331"/>
                      <a:pt x="402" y="355"/>
                    </a:cubicBezTo>
                    <a:cubicBezTo>
                      <a:pt x="379" y="379"/>
                      <a:pt x="349" y="408"/>
                      <a:pt x="306" y="419"/>
                    </a:cubicBezTo>
                    <a:cubicBezTo>
                      <a:pt x="263" y="430"/>
                      <a:pt x="192" y="433"/>
                      <a:pt x="146" y="419"/>
                    </a:cubicBezTo>
                    <a:cubicBezTo>
                      <a:pt x="100" y="405"/>
                      <a:pt x="56" y="364"/>
                      <a:pt x="32" y="335"/>
                    </a:cubicBezTo>
                    <a:cubicBezTo>
                      <a:pt x="8" y="306"/>
                      <a:pt x="4" y="272"/>
                      <a:pt x="2" y="243"/>
                    </a:cubicBezTo>
                    <a:cubicBezTo>
                      <a:pt x="0" y="214"/>
                      <a:pt x="7" y="192"/>
                      <a:pt x="18" y="163"/>
                    </a:cubicBezTo>
                    <a:cubicBezTo>
                      <a:pt x="29" y="134"/>
                      <a:pt x="31" y="94"/>
                      <a:pt x="66" y="67"/>
                    </a:cubicBezTo>
                    <a:cubicBezTo>
                      <a:pt x="101" y="40"/>
                      <a:pt x="175" y="6"/>
                      <a:pt x="226" y="3"/>
                    </a:cubicBezTo>
                    <a:close/>
                  </a:path>
                </a:pathLst>
              </a:custGeom>
              <a:solidFill>
                <a:srgbClr val="FF6600"/>
              </a:solidFill>
              <a:ln w="3175" cap="flat" cmpd="sng">
                <a:solidFill>
                  <a:srgbClr val="CC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34" name="Freeform 1344"/>
              <p:cNvSpPr>
                <a:spLocks/>
              </p:cNvSpPr>
              <p:nvPr/>
            </p:nvSpPr>
            <p:spPr bwMode="auto">
              <a:xfrm rot="19955577" flipH="1">
                <a:off x="368" y="1641"/>
                <a:ext cx="263" cy="231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100000">
                    <a:srgbClr val="FF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</p:grpSp>
      <p:sp>
        <p:nvSpPr>
          <p:cNvPr id="177" name="TextBox 176"/>
          <p:cNvSpPr txBox="1"/>
          <p:nvPr/>
        </p:nvSpPr>
        <p:spPr>
          <a:xfrm>
            <a:off x="6179066" y="1984709"/>
            <a:ext cx="13933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+78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2428860" y="2009764"/>
            <a:ext cx="9605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7х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3214678" y="2000240"/>
            <a:ext cx="12442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-38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286248" y="2000240"/>
            <a:ext cx="5902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=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5131332" y="1984709"/>
            <a:ext cx="12266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-14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714876" y="2000240"/>
            <a:ext cx="5854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</a:rPr>
              <a:t>х</a:t>
            </a:r>
            <a:endParaRPr lang="uk-UA" sz="6000" b="1" dirty="0">
              <a:solidFill>
                <a:srgbClr val="FF0000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2071670" y="3000372"/>
            <a:ext cx="315823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7х-38=х-14+78</a:t>
            </a:r>
          </a:p>
          <a:p>
            <a:r>
              <a:rPr lang="uk-UA" sz="3600" dirty="0" smtClean="0"/>
              <a:t>7х-х=-14+78+38</a:t>
            </a:r>
          </a:p>
          <a:p>
            <a:r>
              <a:rPr lang="uk-UA" sz="3600" dirty="0" smtClean="0"/>
              <a:t>6х=102</a:t>
            </a:r>
          </a:p>
          <a:p>
            <a:r>
              <a:rPr lang="uk-UA" sz="3600" dirty="0" smtClean="0"/>
              <a:t>х=102:6</a:t>
            </a:r>
          </a:p>
          <a:p>
            <a:r>
              <a:rPr lang="uk-UA" sz="3600" u="sng" dirty="0" smtClean="0"/>
              <a:t>х=17</a:t>
            </a:r>
            <a:endParaRPr lang="uk-UA" sz="3600" u="sng" dirty="0"/>
          </a:p>
        </p:txBody>
      </p:sp>
      <p:sp>
        <p:nvSpPr>
          <p:cNvPr id="184" name="TextBox 183"/>
          <p:cNvSpPr txBox="1"/>
          <p:nvPr/>
        </p:nvSpPr>
        <p:spPr>
          <a:xfrm>
            <a:off x="5572132" y="4000504"/>
            <a:ext cx="26506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 ящик: 7·17=119</a:t>
            </a:r>
          </a:p>
          <a:p>
            <a:r>
              <a:rPr lang="uk-UA" sz="2800" dirty="0" smtClean="0"/>
              <a:t>2 ящик: 17</a:t>
            </a:r>
            <a:endParaRPr lang="uk-UA" sz="2800" dirty="0"/>
          </a:p>
        </p:txBody>
      </p:sp>
      <p:sp>
        <p:nvSpPr>
          <p:cNvPr id="185" name="TextBox 184"/>
          <p:cNvSpPr txBox="1"/>
          <p:nvPr/>
        </p:nvSpPr>
        <p:spPr>
          <a:xfrm>
            <a:off x="1285852" y="6000768"/>
            <a:ext cx="3518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 smtClean="0"/>
              <a:t>Відповідь: 17 і 119.</a:t>
            </a:r>
            <a:endParaRPr lang="uk-UA" sz="3200" b="1" i="1" dirty="0"/>
          </a:p>
        </p:txBody>
      </p:sp>
      <p:pic>
        <p:nvPicPr>
          <p:cNvPr id="186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26" y="4905469"/>
            <a:ext cx="1643074" cy="1952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8448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77" grpId="0"/>
      <p:bldP spid="178" grpId="0"/>
      <p:bldP spid="179" grpId="0"/>
      <p:bldP spid="180" grpId="0"/>
      <p:bldP spid="181" grpId="0"/>
      <p:bldP spid="182" grpId="0"/>
      <p:bldP spid="183" grpId="0"/>
      <p:bldP spid="184" grpId="0"/>
      <p:bldP spid="1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335846"/>
            <a:ext cx="77048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b="1" dirty="0" smtClean="0">
                <a:solidFill>
                  <a:srgbClr val="C00000"/>
                </a:solidFill>
              </a:rPr>
              <a:t>1) В </a:t>
            </a:r>
            <a:r>
              <a:rPr lang="uk-UA" sz="2400" b="1" dirty="0">
                <a:solidFill>
                  <a:srgbClr val="C00000"/>
                </a:solidFill>
              </a:rPr>
              <a:t>автопарку є автобуси та вантажні автомобілі, причому </a:t>
            </a:r>
            <a:r>
              <a:rPr lang="uk-UA" sz="2400" b="1" dirty="0" smtClean="0">
                <a:solidFill>
                  <a:srgbClr val="C00000"/>
                </a:solidFill>
              </a:rPr>
              <a:t>вантажівок у </a:t>
            </a:r>
            <a:r>
              <a:rPr lang="uk-UA" sz="2400" b="1" dirty="0">
                <a:solidFill>
                  <a:srgbClr val="C00000"/>
                </a:solidFill>
              </a:rPr>
              <a:t>4 рази більше, ніж автобусів. Скільки в автопарку автобусів, якщо </a:t>
            </a:r>
            <a:r>
              <a:rPr lang="uk-UA" sz="2400" b="1" dirty="0" smtClean="0">
                <a:solidFill>
                  <a:srgbClr val="C00000"/>
                </a:solidFill>
              </a:rPr>
              <a:t>їх на </a:t>
            </a:r>
            <a:r>
              <a:rPr lang="uk-UA" sz="2400" b="1" dirty="0">
                <a:solidFill>
                  <a:srgbClr val="C00000"/>
                </a:solidFill>
              </a:rPr>
              <a:t>114 менше, ніж вантажівок?</a:t>
            </a:r>
          </a:p>
          <a:p>
            <a:pPr lvl="0" algn="just"/>
            <a:r>
              <a:rPr lang="uk-UA" sz="2400" b="1" dirty="0" smtClean="0">
                <a:solidFill>
                  <a:schemeClr val="accent4">
                    <a:lumMod val="75000"/>
                  </a:schemeClr>
                </a:solidFill>
              </a:rPr>
              <a:t>2) Одна </a:t>
            </a:r>
            <a:r>
              <a:rPr lang="uk-UA" sz="2400" b="1" dirty="0">
                <a:solidFill>
                  <a:schemeClr val="accent4">
                    <a:lumMod val="75000"/>
                  </a:schemeClr>
                </a:solidFill>
              </a:rPr>
              <a:t>сторона трикутника у 5 разів менша за другу і на 28 дм менша </a:t>
            </a:r>
            <a:r>
              <a:rPr lang="uk-UA" sz="2400" b="1" dirty="0" smtClean="0">
                <a:solidFill>
                  <a:schemeClr val="accent4">
                    <a:lumMod val="75000"/>
                  </a:schemeClr>
                </a:solidFill>
              </a:rPr>
              <a:t>за третю</a:t>
            </a:r>
            <a:r>
              <a:rPr lang="uk-UA" sz="2400" b="1" dirty="0">
                <a:solidFill>
                  <a:schemeClr val="accent4">
                    <a:lumMod val="75000"/>
                  </a:schemeClr>
                </a:solidFill>
              </a:rPr>
              <a:t>. Знайдіть сторони трикутника, якщо його периметр 84 дм.</a:t>
            </a:r>
          </a:p>
          <a:p>
            <a:pPr lvl="0" algn="just"/>
            <a:r>
              <a:rPr lang="uk-UA" sz="2400" b="1" dirty="0" smtClean="0">
                <a:solidFill>
                  <a:srgbClr val="7030A0"/>
                </a:solidFill>
              </a:rPr>
              <a:t>3) Відстань </a:t>
            </a:r>
            <a:r>
              <a:rPr lang="uk-UA" sz="2400" b="1" dirty="0">
                <a:solidFill>
                  <a:srgbClr val="7030A0"/>
                </a:solidFill>
              </a:rPr>
              <a:t>між двома містами потяг подолав за 7 </a:t>
            </a:r>
            <a:r>
              <a:rPr lang="uk-UA" sz="2400" b="1" dirty="0" err="1">
                <a:solidFill>
                  <a:srgbClr val="7030A0"/>
                </a:solidFill>
              </a:rPr>
              <a:t>год</a:t>
            </a:r>
            <a:r>
              <a:rPr lang="uk-UA" sz="2400" b="1" dirty="0">
                <a:solidFill>
                  <a:srgbClr val="7030A0"/>
                </a:solidFill>
              </a:rPr>
              <a:t>, а легковий автомобіль за 3 год. Знайдіть швидкість потяга і швидкість </a:t>
            </a:r>
            <a:r>
              <a:rPr lang="uk-UA" sz="2400" b="1" dirty="0" smtClean="0">
                <a:solidFill>
                  <a:srgbClr val="7030A0"/>
                </a:solidFill>
              </a:rPr>
              <a:t>автомобіля, якщо </a:t>
            </a:r>
            <a:r>
              <a:rPr lang="uk-UA" sz="2400" b="1" dirty="0">
                <a:solidFill>
                  <a:srgbClr val="7030A0"/>
                </a:solidFill>
              </a:rPr>
              <a:t>швидкість потяга менша від швидкості автомобіля на 36 км/год.</a:t>
            </a:r>
          </a:p>
          <a:p>
            <a:pPr lvl="0" algn="just"/>
            <a:r>
              <a:rPr lang="uk-UA" sz="2400" b="1" dirty="0" smtClean="0">
                <a:solidFill>
                  <a:srgbClr val="0070C0"/>
                </a:solidFill>
              </a:rPr>
              <a:t>4) У </a:t>
            </a:r>
            <a:r>
              <a:rPr lang="uk-UA" sz="2400" b="1" dirty="0">
                <a:solidFill>
                  <a:srgbClr val="0070C0"/>
                </a:solidFill>
              </a:rPr>
              <a:t>двох коробках було порівну цукерок. Після того як з першої короб­ки взяли 10 цукерок, а з другої — 28, у першій коробці стало цукерок </a:t>
            </a:r>
            <a:r>
              <a:rPr lang="uk-UA" sz="2400" b="1" dirty="0" smtClean="0">
                <a:solidFill>
                  <a:srgbClr val="0070C0"/>
                </a:solidFill>
              </a:rPr>
              <a:t>у 4 </a:t>
            </a:r>
            <a:r>
              <a:rPr lang="uk-UA" sz="2400" b="1" dirty="0">
                <a:solidFill>
                  <a:srgbClr val="0070C0"/>
                </a:solidFill>
              </a:rPr>
              <a:t>рази більше, ніж у другій. Скільки цукерок було в кожній коробці</a:t>
            </a:r>
            <a:br>
              <a:rPr lang="uk-UA" sz="2400" b="1" dirty="0">
                <a:solidFill>
                  <a:srgbClr val="0070C0"/>
                </a:solidFill>
              </a:rPr>
            </a:br>
            <a:r>
              <a:rPr lang="uk-UA" sz="2400" b="1" dirty="0">
                <a:solidFill>
                  <a:srgbClr val="0070C0"/>
                </a:solidFill>
              </a:rPr>
              <a:t>спочатку?</a:t>
            </a:r>
          </a:p>
        </p:txBody>
      </p:sp>
    </p:spTree>
    <p:extLst>
      <p:ext uri="{BB962C8B-B14F-4D97-AF65-F5344CB8AC3E}">
        <p14:creationId xmlns:p14="http://schemas.microsoft.com/office/powerpoint/2010/main" val="414067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260648"/>
            <a:ext cx="7783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 err="1" smtClean="0"/>
              <a:t>Розв'яжіть</a:t>
            </a:r>
            <a:r>
              <a:rPr lang="ru-RU" sz="4400" b="1" i="1" dirty="0" smtClean="0"/>
              <a:t> </a:t>
            </a:r>
            <a:r>
              <a:rPr lang="ru-RU" sz="4400" b="1" i="1" dirty="0" err="1"/>
              <a:t>рівняння</a:t>
            </a:r>
            <a:r>
              <a:rPr lang="ru-RU" sz="4400" b="1" i="1" dirty="0" smtClean="0"/>
              <a:t>:</a:t>
            </a:r>
            <a:endParaRPr lang="ru-RU" sz="4400" b="1" i="1" dirty="0"/>
          </a:p>
          <a:p>
            <a:r>
              <a:rPr lang="ru-RU" sz="4400" b="1" dirty="0" smtClean="0">
                <a:solidFill>
                  <a:srgbClr val="002060"/>
                </a:solidFill>
              </a:rPr>
              <a:t>1) </a:t>
            </a:r>
            <a:r>
              <a:rPr lang="ru-RU" sz="4400" b="1" dirty="0">
                <a:solidFill>
                  <a:srgbClr val="002060"/>
                </a:solidFill>
              </a:rPr>
              <a:t>х + 4 = 48 - 2х; 		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b="1" dirty="0">
                <a:solidFill>
                  <a:srgbClr val="002060"/>
                </a:solidFill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</a:rPr>
              <a:t>) </a:t>
            </a:r>
            <a:r>
              <a:rPr lang="ru-RU" sz="4400" b="1" dirty="0">
                <a:solidFill>
                  <a:srgbClr val="002060"/>
                </a:solidFill>
              </a:rPr>
              <a:t>8 - 4х = 2х - 16; 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b="1" dirty="0">
                <a:solidFill>
                  <a:srgbClr val="002060"/>
                </a:solidFill>
              </a:rPr>
              <a:t>3</a:t>
            </a:r>
            <a:r>
              <a:rPr lang="ru-RU" sz="4400" b="1" dirty="0" smtClean="0">
                <a:solidFill>
                  <a:srgbClr val="002060"/>
                </a:solidFill>
              </a:rPr>
              <a:t>) </a:t>
            </a:r>
            <a:r>
              <a:rPr lang="ru-RU" sz="4400" b="1" dirty="0">
                <a:solidFill>
                  <a:srgbClr val="002060"/>
                </a:solidFill>
              </a:rPr>
              <a:t>0,4х + 3,8 = 2,6 - 0,8;</a:t>
            </a:r>
          </a:p>
          <a:p>
            <a:r>
              <a:rPr lang="ru-RU" sz="4400" b="1" dirty="0" smtClean="0">
                <a:solidFill>
                  <a:srgbClr val="002060"/>
                </a:solidFill>
              </a:rPr>
              <a:t>4)  </a:t>
            </a:r>
            <a:r>
              <a:rPr lang="ru-RU" sz="4400" b="1" dirty="0">
                <a:solidFill>
                  <a:srgbClr val="002060"/>
                </a:solidFill>
              </a:rPr>
              <a:t>х + 14 =  х + 9; 	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b="1" dirty="0">
                <a:solidFill>
                  <a:srgbClr val="002060"/>
                </a:solidFill>
              </a:rPr>
              <a:t>5</a:t>
            </a:r>
            <a:r>
              <a:rPr lang="ru-RU" sz="4400" b="1" dirty="0" smtClean="0">
                <a:solidFill>
                  <a:srgbClr val="002060"/>
                </a:solidFill>
              </a:rPr>
              <a:t>) </a:t>
            </a:r>
            <a:r>
              <a:rPr lang="ru-RU" sz="4400" b="1" dirty="0">
                <a:solidFill>
                  <a:srgbClr val="002060"/>
                </a:solidFill>
              </a:rPr>
              <a:t>4(х – 6) = х – 9; 	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b="1" dirty="0">
                <a:solidFill>
                  <a:srgbClr val="002060"/>
                </a:solidFill>
              </a:rPr>
              <a:t>6</a:t>
            </a:r>
            <a:r>
              <a:rPr lang="ru-RU" sz="4400" b="1" dirty="0" smtClean="0">
                <a:solidFill>
                  <a:srgbClr val="002060"/>
                </a:solidFill>
              </a:rPr>
              <a:t>) </a:t>
            </a:r>
            <a:r>
              <a:rPr lang="ru-RU" sz="4400" b="1" dirty="0">
                <a:solidFill>
                  <a:srgbClr val="002060"/>
                </a:solidFill>
              </a:rPr>
              <a:t>6 – 3(х + 1) = 7 – х;</a:t>
            </a:r>
          </a:p>
          <a:p>
            <a:r>
              <a:rPr lang="ru-RU" sz="4400" b="1" dirty="0" smtClean="0">
                <a:solidFill>
                  <a:srgbClr val="002060"/>
                </a:solidFill>
              </a:rPr>
              <a:t>7) </a:t>
            </a:r>
            <a:r>
              <a:rPr lang="ru-RU" sz="4400" b="1" dirty="0">
                <a:solidFill>
                  <a:srgbClr val="002060"/>
                </a:solidFill>
              </a:rPr>
              <a:t>(8х + 3) - (10х + 6) = 9; 	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r>
              <a:rPr lang="ru-RU" sz="4400" b="1" dirty="0">
                <a:solidFill>
                  <a:srgbClr val="002060"/>
                </a:solidFill>
              </a:rPr>
              <a:t>8</a:t>
            </a:r>
            <a:r>
              <a:rPr lang="ru-RU" sz="4400" b="1" dirty="0" smtClean="0">
                <a:solidFill>
                  <a:srgbClr val="002060"/>
                </a:solidFill>
              </a:rPr>
              <a:t>) </a:t>
            </a:r>
            <a:r>
              <a:rPr lang="ru-RU" sz="4400" b="1" dirty="0">
                <a:solidFill>
                  <a:srgbClr val="002060"/>
                </a:solidFill>
              </a:rPr>
              <a:t>0,3(6 – 3y) = 4,5 - 0,8(y - 9</a:t>
            </a:r>
            <a:r>
              <a:rPr lang="ru-RU" sz="4400" b="1" dirty="0" smtClean="0">
                <a:solidFill>
                  <a:srgbClr val="002060"/>
                </a:solidFill>
              </a:rPr>
              <a:t>).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93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0620" y="334397"/>
            <a:ext cx="4421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i="1" dirty="0" smtClean="0">
                <a:solidFill>
                  <a:srgbClr val="7030A0"/>
                </a:solidFill>
              </a:rPr>
              <a:t>Контрольна робота</a:t>
            </a:r>
            <a:endParaRPr lang="uk-UA" sz="3600" b="1" i="1" dirty="0">
              <a:solidFill>
                <a:srgbClr val="7030A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63559"/>
              </p:ext>
            </p:extLst>
          </p:nvPr>
        </p:nvGraphicFramePr>
        <p:xfrm>
          <a:off x="251520" y="1677144"/>
          <a:ext cx="8712968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888432"/>
                <a:gridCol w="4320480"/>
              </a:tblGrid>
              <a:tr h="370840">
                <a:tc>
                  <a:txBody>
                    <a:bodyPr/>
                    <a:lstStyle/>
                    <a:p>
                      <a:endParaRPr lang="uk-UA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600" b="1" dirty="0" smtClean="0"/>
                        <a:t>Варіант 1</a:t>
                      </a:r>
                      <a:endParaRPr lang="uk-UA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600" b="1" dirty="0" smtClean="0"/>
                        <a:t>Варіант 2</a:t>
                      </a:r>
                      <a:endParaRPr lang="uk-UA" sz="2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sz="2600" b="1" dirty="0" smtClean="0"/>
                    </a:p>
                    <a:p>
                      <a:r>
                        <a:rPr lang="uk-UA" sz="2600" b="1" dirty="0" smtClean="0"/>
                        <a:t>1</a:t>
                      </a:r>
                    </a:p>
                    <a:p>
                      <a:endParaRPr lang="uk-UA" sz="2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26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а) 14 + 5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= 4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+ 3;</a:t>
                      </a:r>
                    </a:p>
                    <a:p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б) 4,72 - 2,5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= 2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+ 2,92.</a:t>
                      </a:r>
                      <a:endParaRPr lang="uk-UA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26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а) 2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– 16 = -5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- 30; </a:t>
                      </a:r>
                    </a:p>
                    <a:p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б) 8,5 - 2,15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= 3,05</a:t>
                      </a:r>
                      <a:r>
                        <a:rPr lang="uk-UA" sz="26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600" b="1" dirty="0" smtClean="0">
                          <a:effectLst/>
                          <a:latin typeface="Times New Roman"/>
                          <a:ea typeface="Times New Roman"/>
                        </a:rPr>
                        <a:t> - 9,5.</a:t>
                      </a:r>
                      <a:endParaRPr lang="uk-UA" sz="2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sz="2600" b="1" dirty="0" smtClean="0"/>
                    </a:p>
                    <a:p>
                      <a:r>
                        <a:rPr lang="uk-UA" sz="2600" b="1" dirty="0" smtClean="0"/>
                        <a:t>2</a:t>
                      </a:r>
                    </a:p>
                    <a:p>
                      <a:endParaRPr lang="uk-UA" sz="2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2600" b="1" dirty="0" smtClean="0"/>
                    </a:p>
                    <a:p>
                      <a:pPr algn="just"/>
                      <a:r>
                        <a:rPr lang="ru-RU" sz="2600" b="1" dirty="0" err="1" smtClean="0"/>
                        <a:t>Різниця</a:t>
                      </a:r>
                      <a:r>
                        <a:rPr lang="ru-RU" sz="2600" b="1" baseline="0" dirty="0" smtClean="0"/>
                        <a:t> </a:t>
                      </a:r>
                      <a:r>
                        <a:rPr lang="ru-RU" sz="2600" b="1" dirty="0" err="1" smtClean="0"/>
                        <a:t>двох</a:t>
                      </a:r>
                      <a:r>
                        <a:rPr lang="ru-RU" sz="2600" b="1" baseline="0" dirty="0" smtClean="0"/>
                        <a:t> </a:t>
                      </a:r>
                      <a:r>
                        <a:rPr lang="ru-RU" sz="2600" b="1" dirty="0" smtClean="0"/>
                        <a:t>чисел </a:t>
                      </a:r>
                      <a:r>
                        <a:rPr lang="ru-RU" sz="2600" b="1" dirty="0" err="1" smtClean="0"/>
                        <a:t>дорівнює</a:t>
                      </a:r>
                      <a:r>
                        <a:rPr lang="ru-RU" sz="2600" b="1" dirty="0" smtClean="0"/>
                        <a:t> 0,6 , а </a:t>
                      </a:r>
                      <a:r>
                        <a:rPr lang="ru-RU" sz="2600" b="1" dirty="0" err="1" smtClean="0"/>
                        <a:t>одне</a:t>
                      </a:r>
                      <a:r>
                        <a:rPr lang="ru-RU" sz="2600" b="1" dirty="0" smtClean="0"/>
                        <a:t> з них у 4 рази </a:t>
                      </a:r>
                      <a:r>
                        <a:rPr lang="ru-RU" sz="2600" b="1" dirty="0" err="1" smtClean="0"/>
                        <a:t>більше</a:t>
                      </a:r>
                      <a:r>
                        <a:rPr lang="ru-RU" sz="2600" b="1" dirty="0" smtClean="0"/>
                        <a:t> за </a:t>
                      </a:r>
                      <a:r>
                        <a:rPr lang="ru-RU" sz="2600" b="1" dirty="0" err="1" smtClean="0"/>
                        <a:t>інше</a:t>
                      </a:r>
                      <a:r>
                        <a:rPr lang="ru-RU" sz="2600" b="1" dirty="0" smtClean="0"/>
                        <a:t>. </a:t>
                      </a:r>
                      <a:r>
                        <a:rPr lang="ru-RU" sz="2600" b="1" dirty="0" err="1" smtClean="0"/>
                        <a:t>Знайдіть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ці</a:t>
                      </a:r>
                      <a:r>
                        <a:rPr lang="ru-RU" sz="2600" b="1" dirty="0" smtClean="0"/>
                        <a:t> числа.</a:t>
                      </a:r>
                      <a:endParaRPr lang="uk-UA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2600" b="1" dirty="0" smtClean="0"/>
                    </a:p>
                    <a:p>
                      <a:pPr algn="just"/>
                      <a:r>
                        <a:rPr lang="ru-RU" sz="2600" b="1" dirty="0" smtClean="0"/>
                        <a:t>Рюкзак </a:t>
                      </a:r>
                      <a:r>
                        <a:rPr lang="ru-RU" sz="2600" b="1" dirty="0" err="1" smtClean="0"/>
                        <a:t>важчий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від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валізи</a:t>
                      </a:r>
                      <a:r>
                        <a:rPr lang="ru-RU" sz="2600" b="1" dirty="0" smtClean="0"/>
                        <a:t> у 2,4 раза. Яка </a:t>
                      </a:r>
                      <a:r>
                        <a:rPr lang="ru-RU" sz="2600" b="1" dirty="0" err="1" smtClean="0"/>
                        <a:t>маса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валізи</a:t>
                      </a:r>
                      <a:r>
                        <a:rPr lang="ru-RU" sz="2600" b="1" dirty="0" smtClean="0"/>
                        <a:t>, </a:t>
                      </a:r>
                      <a:r>
                        <a:rPr lang="ru-RU" sz="2600" b="1" dirty="0" err="1" smtClean="0"/>
                        <a:t>якщо</a:t>
                      </a:r>
                      <a:r>
                        <a:rPr lang="ru-RU" sz="2600" b="1" dirty="0" smtClean="0"/>
                        <a:t> вона </a:t>
                      </a:r>
                      <a:r>
                        <a:rPr lang="ru-RU" sz="2600" b="1" dirty="0" err="1" smtClean="0"/>
                        <a:t>менша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від</a:t>
                      </a:r>
                      <a:r>
                        <a:rPr lang="ru-RU" sz="2600" b="1" dirty="0" smtClean="0"/>
                        <a:t> </a:t>
                      </a:r>
                      <a:r>
                        <a:rPr lang="ru-RU" sz="2600" b="1" dirty="0" err="1" smtClean="0"/>
                        <a:t>маси</a:t>
                      </a:r>
                      <a:r>
                        <a:rPr lang="ru-RU" sz="2600" b="1" dirty="0" smtClean="0"/>
                        <a:t> рюкзака на 9,1 кг?</a:t>
                      </a:r>
                      <a:endParaRPr lang="uk-UA" sz="2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19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0620" y="334397"/>
            <a:ext cx="4421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i="1" dirty="0" smtClean="0">
                <a:solidFill>
                  <a:srgbClr val="7030A0"/>
                </a:solidFill>
              </a:rPr>
              <a:t>Контрольна робота</a:t>
            </a:r>
            <a:endParaRPr lang="uk-UA" sz="3600" b="1" i="1" dirty="0">
              <a:solidFill>
                <a:srgbClr val="7030A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632958"/>
              </p:ext>
            </p:extLst>
          </p:nvPr>
        </p:nvGraphicFramePr>
        <p:xfrm>
          <a:off x="251520" y="1280120"/>
          <a:ext cx="871296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960440"/>
                <a:gridCol w="4248472"/>
              </a:tblGrid>
              <a:tr h="370840">
                <a:tc>
                  <a:txBody>
                    <a:bodyPr/>
                    <a:lstStyle/>
                    <a:p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/>
                        <a:t>Варіант 1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1" dirty="0" smtClean="0"/>
                        <a:t>Варіант 2</a:t>
                      </a:r>
                      <a:endParaRPr lang="uk-UA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sz="2400" b="1" dirty="0" smtClean="0"/>
                    </a:p>
                    <a:p>
                      <a:r>
                        <a:rPr lang="uk-UA" sz="2400" b="1" dirty="0" smtClean="0"/>
                        <a:t>3</a:t>
                      </a:r>
                    </a:p>
                    <a:p>
                      <a:endParaRPr lang="uk-UA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ru-RU" sz="2400" b="1" dirty="0" smtClean="0">
                          <a:effectLst/>
                          <a:latin typeface="Times New Roman"/>
                          <a:ea typeface="Times New Roman"/>
                        </a:rPr>
                        <a:t>0,2(5</a:t>
                      </a:r>
                      <a:r>
                        <a:rPr lang="en-US" sz="2400" b="1" i="1" dirty="0" smtClean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smtClean="0">
                          <a:effectLst/>
                          <a:latin typeface="Times New Roman"/>
                          <a:ea typeface="Times New Roman"/>
                        </a:rPr>
                        <a:t>- 2) = 0,3(2</a:t>
                      </a:r>
                      <a:r>
                        <a:rPr lang="en-US" sz="2400" b="1" i="1" dirty="0" smtClean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 smtClean="0">
                          <a:effectLst/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2400" b="1" dirty="0" smtClean="0">
                          <a:effectLst/>
                          <a:latin typeface="Times New Roman"/>
                          <a:ea typeface="Times New Roman"/>
                        </a:rPr>
                        <a:t> 1</a:t>
                      </a:r>
                      <a:r>
                        <a:rPr lang="ru-RU" sz="2400" b="1" dirty="0" smtClean="0">
                          <a:effectLst/>
                          <a:latin typeface="Times New Roman"/>
                          <a:ea typeface="Times New Roman"/>
                        </a:rPr>
                        <a:t>) – 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uk-UA" sz="2400" b="1" dirty="0" smtClean="0">
                          <a:effectLst/>
                          <a:latin typeface="Times New Roman"/>
                          <a:ea typeface="Times New Roman"/>
                        </a:rPr>
                        <a:t>0,4(</a:t>
                      </a:r>
                      <a:r>
                        <a:rPr lang="uk-UA" sz="2400" b="1" i="1" dirty="0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400" b="1" dirty="0" smtClean="0">
                          <a:effectLst/>
                          <a:latin typeface="Times New Roman"/>
                          <a:ea typeface="Times New Roman"/>
                        </a:rPr>
                        <a:t> – 9) = 0,7 + 0,3(</a:t>
                      </a:r>
                      <a:r>
                        <a:rPr lang="uk-UA" sz="2400" b="1" i="1" dirty="0" err="1" smtClean="0"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uk-UA" sz="2400" b="1" dirty="0" smtClean="0">
                          <a:effectLst/>
                          <a:latin typeface="Times New Roman"/>
                          <a:ea typeface="Times New Roman"/>
                        </a:rPr>
                        <a:t> + 2)</a:t>
                      </a:r>
                      <a:endParaRPr lang="uk-UA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sz="2400" b="1" dirty="0" smtClean="0"/>
                    </a:p>
                    <a:p>
                      <a:r>
                        <a:rPr lang="uk-UA" sz="2400" b="1" dirty="0" smtClean="0"/>
                        <a:t>4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2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трьох цистернах 60 т палива. В першій на 15 т більше, ніж у другій,</a:t>
                      </a:r>
                      <a:b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 у третій — втричі більше, ніж у другій. Скільки тонн палива у кожній</a:t>
                      </a:r>
                      <a:r>
                        <a:rPr kumimoji="0" lang="uk-UA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цистерні?</a:t>
                      </a:r>
                    </a:p>
                    <a:p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2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трьох цехах заводу 270 верстатів. У першому втричі більше, ніж</a:t>
                      </a:r>
                      <a:r>
                        <a:rPr kumimoji="0" lang="uk-UA" sz="2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третьому, а в другому — на 20 верстатів більше, ніж у третьому.</a:t>
                      </a:r>
                      <a:b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Скільки верстатів у кожному цеху?</a:t>
                      </a:r>
                    </a:p>
                    <a:p>
                      <a:endParaRPr lang="uk-UA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69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71414"/>
            <a:ext cx="78422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Бригада робітників за два тижні виготовила 356 деталей, </a:t>
            </a:r>
          </a:p>
          <a:p>
            <a:r>
              <a:rPr lang="uk-UA" sz="2200" b="1" i="1" dirty="0" smtClean="0"/>
              <a:t>причому за другий тиждень було виготовлено у 3 рази</a:t>
            </a:r>
          </a:p>
          <a:p>
            <a:r>
              <a:rPr lang="uk-UA" sz="2200" b="1" i="1" dirty="0" smtClean="0"/>
              <a:t>більше деталей, ніж за перший. Скільки деталей було </a:t>
            </a:r>
          </a:p>
          <a:p>
            <a:r>
              <a:rPr lang="uk-UA" sz="2200" b="1" i="1" dirty="0" smtClean="0"/>
              <a:t>виготовлено за перший тиждень?</a:t>
            </a:r>
          </a:p>
        </p:txBody>
      </p:sp>
      <p:sp>
        <p:nvSpPr>
          <p:cNvPr id="5" name="Овал 4"/>
          <p:cNvSpPr/>
          <p:nvPr/>
        </p:nvSpPr>
        <p:spPr>
          <a:xfrm>
            <a:off x="1142976" y="1714488"/>
            <a:ext cx="171451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люс 5"/>
          <p:cNvSpPr/>
          <p:nvPr/>
        </p:nvSpPr>
        <p:spPr>
          <a:xfrm>
            <a:off x="2943220" y="171448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3929058" y="1714488"/>
            <a:ext cx="171451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6858016" y="1714488"/>
            <a:ext cx="171451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Равно 8"/>
          <p:cNvSpPr/>
          <p:nvPr/>
        </p:nvSpPr>
        <p:spPr>
          <a:xfrm>
            <a:off x="5786446" y="171448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414" y="1928802"/>
            <a:ext cx="155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err="1" smtClean="0">
                <a:solidFill>
                  <a:srgbClr val="C00000"/>
                </a:solidFill>
              </a:rPr>
              <a:t>х-</a:t>
            </a:r>
            <a:r>
              <a:rPr lang="uk-UA" sz="2400" b="1" dirty="0" err="1" smtClean="0"/>
              <a:t>деталей</a:t>
            </a:r>
            <a:endParaRPr lang="uk-UA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29058" y="1928802"/>
            <a:ext cx="1702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</a:rPr>
              <a:t>3х-</a:t>
            </a:r>
            <a:r>
              <a:rPr lang="uk-UA" sz="2400" b="1" dirty="0" smtClean="0"/>
              <a:t>деталей</a:t>
            </a:r>
            <a:endParaRPr lang="uk-UA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416513" y="1928802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</a:rPr>
              <a:t>356</a:t>
            </a:r>
            <a:endParaRPr lang="uk-UA" sz="2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43042" y="2928934"/>
            <a:ext cx="187423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х+3х=356</a:t>
            </a:r>
          </a:p>
          <a:p>
            <a:r>
              <a:rPr lang="uk-UA" sz="3200" b="1" dirty="0" smtClean="0"/>
              <a:t>4х=356</a:t>
            </a:r>
          </a:p>
          <a:p>
            <a:r>
              <a:rPr lang="uk-UA" sz="3200" b="1" dirty="0" smtClean="0"/>
              <a:t>х=356:4</a:t>
            </a:r>
          </a:p>
          <a:p>
            <a:r>
              <a:rPr lang="uk-UA" sz="3200" b="1" u="sng" dirty="0" smtClean="0"/>
              <a:t>х=89</a:t>
            </a:r>
            <a:endParaRPr lang="uk-UA" sz="3200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1428728" y="5703639"/>
            <a:ext cx="3357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 smtClean="0"/>
              <a:t>Відповідь: 89 деталей.</a:t>
            </a:r>
            <a:endParaRPr lang="uk-UA" sz="2400" b="1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4143380"/>
            <a:ext cx="18097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42852"/>
            <a:ext cx="827957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На вантажну машину навантажили у 5 разів більше вантажу,</a:t>
            </a:r>
          </a:p>
          <a:p>
            <a:r>
              <a:rPr lang="uk-UA" sz="2200" b="1" i="1" dirty="0" smtClean="0"/>
              <a:t>ніж на причеп. Скільки кілограмів навантажили на причеп,</a:t>
            </a:r>
          </a:p>
          <a:p>
            <a:r>
              <a:rPr lang="uk-UA" sz="2200" b="1" i="1" dirty="0" smtClean="0"/>
              <a:t>якщо на ньому було на 148 кг менше, ніж на машині?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2653080" cy="15465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Минус 9"/>
          <p:cNvSpPr/>
          <p:nvPr/>
        </p:nvSpPr>
        <p:spPr>
          <a:xfrm>
            <a:off x="3871914" y="2214554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Равно 10"/>
          <p:cNvSpPr/>
          <p:nvPr/>
        </p:nvSpPr>
        <p:spPr>
          <a:xfrm>
            <a:off x="6500826" y="2214554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500958" y="2143116"/>
            <a:ext cx="1500166" cy="105727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3108" y="1571612"/>
            <a:ext cx="1500198" cy="914400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5х5</a:t>
            </a:r>
            <a:endParaRPr lang="uk-UA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10785"/>
            <a:ext cx="1857388" cy="80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Скругленный прямоугольник 13"/>
          <p:cNvSpPr/>
          <p:nvPr/>
        </p:nvSpPr>
        <p:spPr>
          <a:xfrm>
            <a:off x="5143504" y="2000240"/>
            <a:ext cx="1143008" cy="500066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571736" y="1643050"/>
            <a:ext cx="651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5х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04206" y="1857364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х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4162" y="2354041"/>
            <a:ext cx="1426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148 кг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3108" y="3429000"/>
            <a:ext cx="181492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5х-х=148</a:t>
            </a:r>
          </a:p>
          <a:p>
            <a:r>
              <a:rPr lang="uk-UA" sz="3200" b="1" dirty="0" smtClean="0"/>
              <a:t>4х=148</a:t>
            </a:r>
          </a:p>
          <a:p>
            <a:r>
              <a:rPr lang="uk-UA" sz="3200" b="1" dirty="0" smtClean="0"/>
              <a:t>х=148:4</a:t>
            </a:r>
          </a:p>
          <a:p>
            <a:r>
              <a:rPr lang="uk-UA" sz="3200" b="1" u="sng" dirty="0" smtClean="0"/>
              <a:t>х=37</a:t>
            </a:r>
            <a:endParaRPr lang="uk-UA" sz="32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428728" y="5715016"/>
            <a:ext cx="3092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 smtClean="0"/>
              <a:t>Відповідь: 37 кг.</a:t>
            </a:r>
            <a:endParaRPr lang="uk-UA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14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6443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Син у 4 рази молодший від батька. Скільки років батькові,</a:t>
            </a:r>
          </a:p>
          <a:p>
            <a:r>
              <a:rPr lang="uk-UA" sz="2200" b="1" i="1" dirty="0" smtClean="0"/>
              <a:t>якщо він старший за сина на 27 років?</a:t>
            </a:r>
            <a:endParaRPr lang="uk-UA" sz="2200" b="1" i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6872" y="2428868"/>
            <a:ext cx="333807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6" name="Овал 5"/>
          <p:cNvSpPr/>
          <p:nvPr/>
        </p:nvSpPr>
        <p:spPr>
          <a:xfrm>
            <a:off x="1871650" y="1285860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400" b="1" dirty="0" smtClean="0">
                <a:solidFill>
                  <a:srgbClr val="C00000"/>
                </a:solidFill>
              </a:rPr>
              <a:t>4х</a:t>
            </a:r>
            <a:endParaRPr lang="uk-UA" sz="3400" b="1" dirty="0">
              <a:solidFill>
                <a:srgbClr val="C0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014790" y="1285860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400" b="1" dirty="0" smtClean="0">
                <a:solidFill>
                  <a:srgbClr val="C00000"/>
                </a:solidFill>
              </a:rPr>
              <a:t>х</a:t>
            </a:r>
            <a:endParaRPr lang="uk-UA" sz="3400" b="1" dirty="0">
              <a:solidFill>
                <a:srgbClr val="C0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229368" y="1285860"/>
            <a:ext cx="9144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</a:rPr>
              <a:t>27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9" name="Минус 8"/>
          <p:cNvSpPr/>
          <p:nvPr/>
        </p:nvSpPr>
        <p:spPr>
          <a:xfrm>
            <a:off x="2943220" y="1300154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Равно 9"/>
          <p:cNvSpPr/>
          <p:nvPr/>
        </p:nvSpPr>
        <p:spPr>
          <a:xfrm>
            <a:off x="5086360" y="1285860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866" y="2588967"/>
            <a:ext cx="192834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/>
              <a:t>4х-х=27</a:t>
            </a:r>
          </a:p>
          <a:p>
            <a:r>
              <a:rPr lang="uk-UA" sz="4000" b="1" dirty="0" smtClean="0"/>
              <a:t>3х=27</a:t>
            </a:r>
          </a:p>
          <a:p>
            <a:r>
              <a:rPr lang="uk-UA" sz="4000" b="1" dirty="0" smtClean="0"/>
              <a:t>х=27:3</a:t>
            </a:r>
          </a:p>
          <a:p>
            <a:r>
              <a:rPr lang="uk-UA" sz="4000" b="1" u="sng" dirty="0" smtClean="0"/>
              <a:t>х=9</a:t>
            </a:r>
            <a:endParaRPr lang="uk-UA" sz="40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214414" y="5072074"/>
            <a:ext cx="4820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/>
              <a:t>Синові - 9 років, батькові – 4·9=36 років. </a:t>
            </a:r>
            <a:endParaRPr lang="uk-UA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249552" y="5857892"/>
            <a:ext cx="3322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Відповідь: 36 років.</a:t>
            </a:r>
            <a:endParaRPr lang="uk-U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031307">
            <a:off x="3946305" y="979744"/>
            <a:ext cx="4580124" cy="522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285852" y="142852"/>
            <a:ext cx="77588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Брус завдовжки 456 м розрізали на три частини, причому</a:t>
            </a:r>
          </a:p>
          <a:p>
            <a:r>
              <a:rPr lang="uk-UA" sz="2200" b="1" i="1" dirty="0" smtClean="0"/>
              <a:t>перша частина у 4 рази довша за третю, а друга – на 114 м</a:t>
            </a:r>
          </a:p>
          <a:p>
            <a:r>
              <a:rPr lang="uk-UA" sz="2200" b="1" i="1" dirty="0" smtClean="0"/>
              <a:t>довша за третю. Знайдіть довжину кожної частини.</a:t>
            </a:r>
            <a:endParaRPr lang="uk-UA" sz="2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274269" y="1857364"/>
            <a:ext cx="17267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>4х (м) </a:t>
            </a:r>
            <a:endParaRPr lang="uk-UA" sz="4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2132" y="3373939"/>
            <a:ext cx="25827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>х+114 (м) </a:t>
            </a:r>
            <a:endParaRPr lang="uk-UA" sz="4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9322" y="4374071"/>
            <a:ext cx="1428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>х (м) </a:t>
            </a:r>
            <a:endParaRPr lang="uk-UA" sz="4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08775" y="1454712"/>
            <a:ext cx="3177473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4х+х+114+х=456</a:t>
            </a:r>
          </a:p>
          <a:p>
            <a:r>
              <a:rPr lang="uk-UA" sz="3200" b="1" dirty="0" smtClean="0"/>
              <a:t>4х+х+х=456-114</a:t>
            </a:r>
          </a:p>
          <a:p>
            <a:r>
              <a:rPr lang="uk-UA" sz="3200" b="1" dirty="0" smtClean="0"/>
              <a:t>6х=342</a:t>
            </a:r>
          </a:p>
          <a:p>
            <a:r>
              <a:rPr lang="uk-UA" sz="3200" b="1" dirty="0" smtClean="0"/>
              <a:t>х=342:6</a:t>
            </a:r>
          </a:p>
          <a:p>
            <a:r>
              <a:rPr lang="uk-UA" sz="3200" b="1" u="sng" dirty="0" smtClean="0"/>
              <a:t>х=57</a:t>
            </a:r>
          </a:p>
          <a:p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1071538" y="4286256"/>
            <a:ext cx="34680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 частина: 4·57=228 (м)</a:t>
            </a:r>
          </a:p>
          <a:p>
            <a:r>
              <a:rPr lang="uk-UA" sz="2400" dirty="0" smtClean="0"/>
              <a:t>2 частина: 57+114=171 (м)</a:t>
            </a:r>
          </a:p>
          <a:p>
            <a:r>
              <a:rPr lang="uk-UA" sz="2400" dirty="0" smtClean="0"/>
              <a:t>3 частина: 57 (м) </a:t>
            </a:r>
            <a:endParaRPr lang="uk-UA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428728" y="6000768"/>
            <a:ext cx="47443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i="1" dirty="0" smtClean="0"/>
              <a:t>Відповідь: 228 м, 171 </a:t>
            </a:r>
            <a:r>
              <a:rPr lang="uk-UA" sz="2800" b="1" i="1" dirty="0" err="1" smtClean="0"/>
              <a:t>м</a:t>
            </a:r>
            <a:r>
              <a:rPr lang="uk-UA" sz="2800" b="1" i="1" dirty="0" smtClean="0"/>
              <a:t>, 57 </a:t>
            </a:r>
            <a:r>
              <a:rPr lang="uk-UA" sz="2800" b="1" i="1" dirty="0" err="1" smtClean="0"/>
              <a:t>м</a:t>
            </a:r>
            <a:r>
              <a:rPr lang="uk-UA" sz="2800" b="1" i="1" dirty="0" smtClean="0"/>
              <a:t>.</a:t>
            </a:r>
            <a:endParaRPr lang="uk-UA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14290"/>
            <a:ext cx="686829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Одна сторона трикутника в 3 рази менша від другої</a:t>
            </a:r>
          </a:p>
          <a:p>
            <a:r>
              <a:rPr lang="uk-UA" sz="2200" b="1" i="1" dirty="0" smtClean="0"/>
              <a:t>і на 2,3 дм менша від третьої. Знайдіть сторони </a:t>
            </a:r>
          </a:p>
          <a:p>
            <a:r>
              <a:rPr lang="uk-UA" sz="2200" b="1" i="1" dirty="0" smtClean="0"/>
              <a:t>трикутника, якщо його периметр дорівнює 10,8 дм</a:t>
            </a:r>
            <a:r>
              <a:rPr lang="uk-UA" sz="2200" b="1" i="1" dirty="0"/>
              <a:t>.</a:t>
            </a: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571604" y="1643050"/>
            <a:ext cx="3929090" cy="2214578"/>
          </a:xfrm>
          <a:prstGeom prst="triangle">
            <a:avLst>
              <a:gd name="adj" fmla="val 34604"/>
            </a:avLst>
          </a:prstGeom>
          <a:solidFill>
            <a:schemeClr val="accent6">
              <a:lumMod val="20000"/>
              <a:lumOff val="80000"/>
            </a:schemeClr>
          </a:solidFill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600" b="1" dirty="0" smtClean="0">
                <a:solidFill>
                  <a:srgbClr val="0070C0"/>
                </a:solidFill>
              </a:rPr>
              <a:t>Р=10,8 (дм)</a:t>
            </a:r>
            <a:endParaRPr lang="uk-UA" sz="26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1857364"/>
            <a:ext cx="14932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х (дм)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8172" y="3792684"/>
            <a:ext cx="1743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3х (дм)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1643050"/>
            <a:ext cx="24325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</a:rPr>
              <a:t>2,3+х (дм)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8" y="2357430"/>
            <a:ext cx="320312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х+2,3+х+3х=10,8</a:t>
            </a:r>
          </a:p>
          <a:p>
            <a:r>
              <a:rPr lang="uk-UA" sz="3200" b="1" dirty="0" smtClean="0"/>
              <a:t>х+х+3х=10,8-2,3</a:t>
            </a:r>
          </a:p>
          <a:p>
            <a:r>
              <a:rPr lang="uk-UA" sz="3200" b="1" dirty="0" smtClean="0"/>
              <a:t>5х=8,8</a:t>
            </a:r>
          </a:p>
          <a:p>
            <a:r>
              <a:rPr lang="uk-UA" sz="3200" b="1" dirty="0" smtClean="0"/>
              <a:t>х=8,5:5</a:t>
            </a:r>
          </a:p>
          <a:p>
            <a:r>
              <a:rPr lang="uk-UA" sz="3200" b="1" u="sng" dirty="0" smtClean="0"/>
              <a:t>х=1,7</a:t>
            </a:r>
            <a:endParaRPr lang="uk-UA" sz="32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4572008"/>
            <a:ext cx="34390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 сторона: 1,7 (дм)</a:t>
            </a:r>
          </a:p>
          <a:p>
            <a:r>
              <a:rPr lang="uk-UA" sz="2400" dirty="0" smtClean="0"/>
              <a:t>2 сторона: 2,3+1,7=4 (дм)</a:t>
            </a:r>
          </a:p>
          <a:p>
            <a:r>
              <a:rPr lang="uk-UA" sz="2400" dirty="0" smtClean="0"/>
              <a:t>3 сторона: 3·1,7=5,1 (дм) </a:t>
            </a:r>
            <a:endParaRPr lang="uk-UA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214414" y="6143644"/>
            <a:ext cx="4318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 smtClean="0"/>
              <a:t>Відповідь: 1,7 дм, 4 </a:t>
            </a:r>
            <a:r>
              <a:rPr lang="uk-UA" sz="2400" b="1" i="1" dirty="0" err="1" smtClean="0"/>
              <a:t>дм</a:t>
            </a:r>
            <a:r>
              <a:rPr lang="uk-UA" sz="2400" b="1" i="1" dirty="0" smtClean="0"/>
              <a:t>, 5,1 </a:t>
            </a:r>
            <a:r>
              <a:rPr lang="uk-UA" sz="2400" b="1" i="1" dirty="0" err="1" smtClean="0"/>
              <a:t>дм</a:t>
            </a:r>
            <a:r>
              <a:rPr lang="uk-UA" sz="2400" b="1" i="1" dirty="0" smtClean="0"/>
              <a:t>.</a:t>
            </a:r>
            <a:endParaRPr lang="uk-UA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177864"/>
            <a:ext cx="715292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Периметр прямокутника дорівнює 12,4 см, одна з його</a:t>
            </a:r>
          </a:p>
          <a:p>
            <a:r>
              <a:rPr lang="uk-UA" sz="2200" b="1" i="1" dirty="0" smtClean="0"/>
              <a:t>сторін на 3,8 см менша від другої. Знайдіть площу</a:t>
            </a:r>
          </a:p>
          <a:p>
            <a:r>
              <a:rPr lang="uk-UA" sz="2200" b="1" i="1" dirty="0" smtClean="0"/>
              <a:t>прямокутника.</a:t>
            </a:r>
            <a:endParaRPr lang="uk-UA" sz="22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500174"/>
            <a:ext cx="3000396" cy="16430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0070C0"/>
                </a:solidFill>
              </a:rPr>
              <a:t>Р=12,4 (см)</a:t>
            </a:r>
            <a:endParaRPr lang="uk-UA" sz="40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00562" y="1928802"/>
            <a:ext cx="1299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х (см)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7356" y="3143248"/>
            <a:ext cx="2169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х+3,8 (см)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86446" y="1500174"/>
            <a:ext cx="303159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2(х+х+3,8)=12,4</a:t>
            </a:r>
          </a:p>
          <a:p>
            <a:r>
              <a:rPr lang="uk-UA" sz="3200" b="1" dirty="0" smtClean="0"/>
              <a:t>4х+7,6=12,4</a:t>
            </a:r>
          </a:p>
          <a:p>
            <a:r>
              <a:rPr lang="uk-UA" sz="3200" b="1" dirty="0" smtClean="0"/>
              <a:t>4х=12,4-7,6</a:t>
            </a:r>
          </a:p>
          <a:p>
            <a:r>
              <a:rPr lang="uk-UA" sz="3200" b="1" dirty="0" smtClean="0"/>
              <a:t>4х=4,8</a:t>
            </a:r>
          </a:p>
          <a:p>
            <a:r>
              <a:rPr lang="uk-UA" sz="3200" b="1" dirty="0" smtClean="0"/>
              <a:t>х=4,8:4</a:t>
            </a:r>
          </a:p>
          <a:p>
            <a:r>
              <a:rPr lang="uk-UA" sz="3200" b="1" u="sng" dirty="0" smtClean="0"/>
              <a:t>х=1,2</a:t>
            </a:r>
            <a:endParaRPr lang="uk-UA" sz="32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4143380"/>
            <a:ext cx="34086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 сторона: 1,2 (см)</a:t>
            </a:r>
          </a:p>
          <a:p>
            <a:r>
              <a:rPr lang="uk-UA" sz="2400" dirty="0" smtClean="0"/>
              <a:t>2 сторона: 1,2+3,8=5 (см)</a:t>
            </a:r>
          </a:p>
          <a:p>
            <a:r>
              <a:rPr lang="en-US" sz="2400" dirty="0" smtClean="0"/>
              <a:t>S=</a:t>
            </a:r>
            <a:r>
              <a:rPr lang="uk-UA" sz="2400" dirty="0" smtClean="0"/>
              <a:t>1,2·5=6 </a:t>
            </a:r>
            <a:endParaRPr lang="uk-UA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5929330"/>
            <a:ext cx="1872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 smtClean="0"/>
              <a:t>Відповідь:  6</a:t>
            </a:r>
            <a:endParaRPr lang="uk-UA" sz="2400" b="1" i="1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623690" y="4929198"/>
          <a:ext cx="662426" cy="470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3" imgW="393529" imgH="279279" progId="Equation.DSMT4">
                  <p:embed/>
                </p:oleObj>
              </mc:Choice>
              <mc:Fallback>
                <p:oleObj name="Equation" r:id="rId3" imgW="393529" imgH="279279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690" y="4929198"/>
                        <a:ext cx="662426" cy="470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063673"/>
              </p:ext>
            </p:extLst>
          </p:nvPr>
        </p:nvGraphicFramePr>
        <p:xfrm>
          <a:off x="3322624" y="5901432"/>
          <a:ext cx="534996" cy="40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5" imgW="266469" imgH="203024" progId="Equation.DSMT4">
                  <p:embed/>
                </p:oleObj>
              </mc:Choice>
              <mc:Fallback>
                <p:oleObj name="Equation" r:id="rId5" imgW="266469" imgH="203024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624" y="5901432"/>
                        <a:ext cx="534996" cy="40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5223" y="887323"/>
            <a:ext cx="2211728" cy="2211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1228" y="1196271"/>
            <a:ext cx="1593831" cy="159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071538" y="71414"/>
            <a:ext cx="82290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Один кілограм цукерок дорожчий за кілограм печива на 5,2 грн.</a:t>
            </a:r>
          </a:p>
          <a:p>
            <a:r>
              <a:rPr lang="uk-UA" sz="2200" b="1" i="1" dirty="0" smtClean="0"/>
              <a:t>За 8 кг цукерок заплатили стільки, скільки за за 12 кг печива.</a:t>
            </a:r>
          </a:p>
          <a:p>
            <a:r>
              <a:rPr lang="uk-UA" sz="2200" b="1" i="1" dirty="0" smtClean="0"/>
              <a:t>Скільки коштує 1 кг цукерок і скільки 1 кг печива?</a:t>
            </a:r>
            <a:endParaRPr lang="uk-UA" sz="2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31371" y="1608466"/>
            <a:ext cx="10406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12х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99682" y="1628800"/>
            <a:ext cx="2175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8(х+5,2)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49216" y="1628800"/>
            <a:ext cx="4828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31371" y="2636912"/>
            <a:ext cx="2355132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12х=8(х+5,2)</a:t>
            </a:r>
          </a:p>
          <a:p>
            <a:r>
              <a:rPr lang="uk-UA" sz="3200" dirty="0" smtClean="0"/>
              <a:t>12х=8х+41,6</a:t>
            </a:r>
          </a:p>
          <a:p>
            <a:r>
              <a:rPr lang="uk-UA" sz="3200" dirty="0" smtClean="0"/>
              <a:t>12х-8х=41,6</a:t>
            </a:r>
          </a:p>
          <a:p>
            <a:r>
              <a:rPr lang="uk-UA" sz="3200" dirty="0" smtClean="0"/>
              <a:t>4х=41,6</a:t>
            </a:r>
          </a:p>
          <a:p>
            <a:r>
              <a:rPr lang="uk-UA" sz="3200" dirty="0" smtClean="0"/>
              <a:t>х=41,6:4</a:t>
            </a:r>
          </a:p>
          <a:p>
            <a:r>
              <a:rPr lang="uk-UA" sz="3200" u="sng" dirty="0" smtClean="0"/>
              <a:t>х=10,4</a:t>
            </a:r>
          </a:p>
          <a:p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4139952" y="3717032"/>
            <a:ext cx="4410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 кг печива: 10,4 (</a:t>
            </a:r>
            <a:r>
              <a:rPr lang="uk-UA" sz="2400" dirty="0" err="1" smtClean="0"/>
              <a:t>грн</a:t>
            </a:r>
            <a:r>
              <a:rPr lang="uk-UA" sz="2400" dirty="0" smtClean="0"/>
              <a:t>)</a:t>
            </a:r>
          </a:p>
          <a:p>
            <a:r>
              <a:rPr lang="uk-UA" sz="2400" dirty="0" smtClean="0"/>
              <a:t>1 кг цукерок: 10,4+5,2=15,6 (</a:t>
            </a:r>
            <a:r>
              <a:rPr lang="uk-UA" sz="2400" dirty="0" err="1" smtClean="0"/>
              <a:t>грн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9672" y="6093296"/>
            <a:ext cx="4122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Відповідь: 10,4 </a:t>
            </a:r>
            <a:r>
              <a:rPr lang="uk-UA" sz="2400" b="1" dirty="0" err="1" smtClean="0"/>
              <a:t>грн</a:t>
            </a:r>
            <a:r>
              <a:rPr lang="uk-UA" sz="2400" b="1" dirty="0" smtClean="0"/>
              <a:t>, 15,6 </a:t>
            </a:r>
            <a:r>
              <a:rPr lang="uk-UA" sz="2400" b="1" dirty="0" err="1" smtClean="0"/>
              <a:t>грн</a:t>
            </a:r>
            <a:r>
              <a:rPr lang="uk-UA" sz="2400" b="1" dirty="0" smtClean="0"/>
              <a:t>.</a:t>
            </a:r>
            <a:endParaRPr lang="uk-U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6" grpId="0"/>
      <p:bldP spid="7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2688" y="1412776"/>
            <a:ext cx="147525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8689" y="1484784"/>
            <a:ext cx="1380153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428728" y="142852"/>
            <a:ext cx="721505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i="1" dirty="0" smtClean="0"/>
              <a:t>За 3 ручки і 5 олівців заплатили 6 </a:t>
            </a:r>
            <a:r>
              <a:rPr lang="uk-UA" sz="2200" b="1" i="1" dirty="0" err="1" smtClean="0"/>
              <a:t>грн</a:t>
            </a:r>
            <a:r>
              <a:rPr lang="uk-UA" sz="2200" b="1" i="1" dirty="0" smtClean="0"/>
              <a:t> 85 коп. Скільки </a:t>
            </a:r>
          </a:p>
          <a:p>
            <a:r>
              <a:rPr lang="uk-UA" sz="2200" b="1" i="1" dirty="0" smtClean="0"/>
              <a:t>коштує одна ручка і скільки один олівець, якщо олівець</a:t>
            </a:r>
          </a:p>
          <a:p>
            <a:r>
              <a:rPr lang="uk-UA" sz="2200" b="1" i="1" dirty="0" smtClean="0"/>
              <a:t>дешевший від ручки на 55 </a:t>
            </a:r>
            <a:r>
              <a:rPr lang="uk-UA" sz="2200" b="1" i="1" dirty="0" err="1" smtClean="0"/>
              <a:t>коп</a:t>
            </a:r>
            <a:r>
              <a:rPr lang="uk-UA" sz="2200" b="1" i="1" dirty="0" smtClean="0"/>
              <a:t>?</a:t>
            </a:r>
            <a:endParaRPr lang="uk-UA" sz="22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252673" y="1916832"/>
            <a:ext cx="1951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3(х+55)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8586" y="1916832"/>
            <a:ext cx="10534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+5х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6720" y="1916832"/>
            <a:ext cx="13837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dirty="0" smtClean="0">
                <a:solidFill>
                  <a:srgbClr val="FF0000"/>
                </a:solidFill>
              </a:rPr>
              <a:t>=685</a:t>
            </a:r>
            <a:endParaRPr lang="uk-UA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7243" y="3140968"/>
            <a:ext cx="251383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3(х+55)+5х=685</a:t>
            </a:r>
          </a:p>
          <a:p>
            <a:r>
              <a:rPr lang="uk-UA" sz="2800" dirty="0" smtClean="0"/>
              <a:t>3х+165+5х=685</a:t>
            </a:r>
          </a:p>
          <a:p>
            <a:r>
              <a:rPr lang="uk-UA" sz="2800" dirty="0" smtClean="0"/>
              <a:t>3х+5х=685-165</a:t>
            </a:r>
          </a:p>
          <a:p>
            <a:r>
              <a:rPr lang="uk-UA" sz="2800" dirty="0" smtClean="0"/>
              <a:t>8х=520</a:t>
            </a:r>
          </a:p>
          <a:p>
            <a:r>
              <a:rPr lang="uk-UA" sz="2800" dirty="0" smtClean="0"/>
              <a:t>х=520:8</a:t>
            </a:r>
          </a:p>
          <a:p>
            <a:r>
              <a:rPr lang="uk-UA" sz="2800" u="sng" dirty="0" smtClean="0"/>
              <a:t>х=65</a:t>
            </a:r>
            <a:endParaRPr lang="uk-UA" sz="28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148064" y="3861048"/>
            <a:ext cx="3168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Ручка: 65+55=120 (</a:t>
            </a:r>
            <a:r>
              <a:rPr lang="uk-UA" sz="2400" dirty="0" err="1" smtClean="0"/>
              <a:t>коп</a:t>
            </a:r>
            <a:r>
              <a:rPr lang="uk-UA" sz="2400" dirty="0" smtClean="0"/>
              <a:t>)</a:t>
            </a:r>
          </a:p>
          <a:p>
            <a:r>
              <a:rPr lang="uk-UA" sz="2400" dirty="0" smtClean="0"/>
              <a:t>Олівець: 65 (</a:t>
            </a:r>
            <a:r>
              <a:rPr lang="uk-UA" sz="2400" dirty="0" err="1" smtClean="0"/>
              <a:t>коп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03648" y="6021288"/>
            <a:ext cx="4319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i="1" dirty="0" smtClean="0"/>
              <a:t>Відповідь: 120 </a:t>
            </a:r>
            <a:r>
              <a:rPr lang="uk-UA" sz="2800" b="1" i="1" dirty="0" err="1" smtClean="0"/>
              <a:t>коп</a:t>
            </a:r>
            <a:r>
              <a:rPr lang="uk-UA" sz="2800" b="1" i="1" dirty="0" smtClean="0"/>
              <a:t>, 65 </a:t>
            </a:r>
            <a:r>
              <a:rPr lang="uk-UA" sz="2800" b="1" i="1" dirty="0" err="1" smtClean="0"/>
              <a:t>коп</a:t>
            </a:r>
            <a:r>
              <a:rPr lang="uk-UA" sz="2800" b="1" i="1" dirty="0" smtClean="0"/>
              <a:t>.</a:t>
            </a:r>
            <a:endParaRPr lang="uk-UA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4" grpId="0"/>
      <p:bldP spid="5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1082</Words>
  <Application>Microsoft Office PowerPoint</Application>
  <PresentationFormat>Экран (4:3)</PresentationFormat>
  <Paragraphs>219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Солнцестояние</vt:lpstr>
      <vt:lpstr>Equation</vt:lpstr>
      <vt:lpstr>Розв’язування задач за допомогою рівнянь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podolan</dc:creator>
  <cp:lastModifiedBy>podolan</cp:lastModifiedBy>
  <cp:revision>105</cp:revision>
  <dcterms:created xsi:type="dcterms:W3CDTF">2012-04-02T12:26:54Z</dcterms:created>
  <dcterms:modified xsi:type="dcterms:W3CDTF">2012-04-11T16:36:01Z</dcterms:modified>
</cp:coreProperties>
</file>