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1B82-B09D-453A-9E1D-A2408A2CE9BB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9E99-C46E-4714-BAC0-D9B48D58E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D3372-1FA5-4D21-8991-8B4E72D66641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0A61-E136-4119-B370-0B36EF4A6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5A11-30D7-461A-AF54-934659577350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7C02A-0542-467E-AF0A-F18778F4A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91DD1-C258-4B9C-8071-8DB6C4193184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61025-5B96-469D-95C5-352FA1105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AF9D-96B2-47CC-8305-E01E1518A4DB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BECBD-ADAF-4984-B757-948FD9E07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3939-746D-48F0-923B-2898970C9AEA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8D46-9C51-4ED9-BEB4-CD98D4415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A45C3-A9D2-4BF5-A0E0-35EE703927A5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A3A2D-B039-47B9-8BB4-E4D984A50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28EB2-E83B-4429-9127-B86B9854D357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F377-F47D-4017-B3FC-8D6ABD9F0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41B71-0547-4F45-9611-8C259E8F70ED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621A-EDF6-49B9-BC65-11B4AD09B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3B41-94FF-4B96-8C4F-9C5B9F9AEC23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18EF-024A-450E-B474-68154B9A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D416D-33AE-45EB-B38B-F6A712DBAE2B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D13E-C5B9-46C6-B3A9-8F7D652E8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D6A7D7-5E4A-4448-9441-EEA792B847C1}" type="datetimeFigureOut">
              <a:rPr lang="ru-RU"/>
              <a:pPr>
                <a:defRPr/>
              </a:pPr>
              <a:t>05.05.2012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C86A7D-66F4-48B0-8A64-35DAE2CB4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92%D0%B0%D0%BB%D1%83%D1%94%D0%B2%D1%81%D1%8C%D0%BA%D0%B8%D0%B9_%D1%86%D0%B8%D1%80%D0%BA%D1%83%D0%BB%D1%8F%D1%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9290101" flipV="1">
            <a:off x="722313" y="4365625"/>
            <a:ext cx="8020050" cy="657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000099"/>
                </a:solidFill>
              </a:rPr>
              <a:t>ЛЕОНІД ГЛІБОВ – ВИДАТНИЙ УКРАЇНСЬКИЙ БАЙКАР.</a:t>
            </a:r>
            <a:br>
              <a:rPr lang="uk-UA" b="1" dirty="0" smtClean="0">
                <a:solidFill>
                  <a:srgbClr val="000099"/>
                </a:solidFill>
              </a:rPr>
            </a:br>
            <a:r>
              <a:rPr lang="uk-UA" b="1" dirty="0" smtClean="0">
                <a:solidFill>
                  <a:srgbClr val="000099"/>
                </a:solidFill>
              </a:rPr>
              <a:t>БАЙКА “МУХА Й БДЖОЛА”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13314" name="Picture 2" descr="C:\Documents and Settings\Администратор\Рабочий стол\ВЫСТАВИТЬ НА САЙТ\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14375"/>
            <a:ext cx="2643188" cy="376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/>
          <a:lstStyle/>
          <a:p>
            <a:pPr algn="just"/>
            <a:r>
              <a:rPr lang="uk-UA" sz="2000" smtClean="0">
                <a:solidFill>
                  <a:srgbClr val="002060"/>
                </a:solidFill>
              </a:rPr>
              <a:t>Широке визнання в українській літературі Глібов здобув як байкар. Усього він написав понад сотню творів цього жанру. Перша збірка «Байки Леоніда Глібова», що містила 36 творів, вийшла у Києві 1863 р., але майже весь тираж її був знищений у зв'язку з </a:t>
            </a:r>
            <a:r>
              <a:rPr lang="uk-UA" sz="2000" u="sng" smtClean="0">
                <a:solidFill>
                  <a:srgbClr val="002060"/>
                </a:solidFill>
                <a:hlinkClick r:id="rId2" action="ppaction://hlinkfile" tooltip="Валуєвський циркуляр"/>
              </a:rPr>
              <a:t>валуєвським циркуляром</a:t>
            </a:r>
            <a:r>
              <a:rPr lang="uk-UA" sz="2000" smtClean="0">
                <a:solidFill>
                  <a:srgbClr val="002060"/>
                </a:solidFill>
              </a:rPr>
              <a:t>. У 1872 р. вдалося видати другу, доповнену в порівнянні з першою, книгу байок, а 1882 р. — третю, що була передруком попередньої. Спроби надрукувати інші збірки Глібову не вдалися — перешкоджали цензурні заборони.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6438" y="2571750"/>
            <a:ext cx="29686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0099"/>
                </a:solidFill>
              </a:rPr>
              <a:t/>
            </a:r>
            <a:br>
              <a:rPr lang="ru-RU" b="1" i="1" dirty="0" smtClean="0">
                <a:solidFill>
                  <a:srgbClr val="000099"/>
                </a:solidFill>
              </a:rPr>
            </a:br>
            <a:r>
              <a:rPr lang="ru-RU" b="1" i="1" dirty="0" smtClean="0">
                <a:solidFill>
                  <a:srgbClr val="000099"/>
                </a:solidFill>
              </a:rPr>
              <a:t>БАЙКА  «МУХА   Й   БДЖОЛА»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142875" y="714375"/>
            <a:ext cx="2928938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Весною Муха-ледащиця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Майнула у садок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На ряст, на квіти подивиться,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Почуть Зозулин голосок.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От примостилась на красолі</a:t>
            </a:r>
            <a:r>
              <a:rPr lang="uk-UA" sz="1400" b="1" i="1" baseline="3000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Та й думає про те,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 як то гарно жить на волі,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Коли усе цвіте.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Сидить, спесиво поглядає,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 робиться в садку;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Вітрець тихесенько гойдає,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Мов панночку яку...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Побачила Бджолу близенько: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— Добридень! — каже їй.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Оддиш хоч трохи, моя ненько,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Сідай отут мерщій.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— Та ніколи мені сидіти,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Одвітує Бджола, —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Вже час до пасіки летіти: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Далеко від села.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— Яка погана, — Муха каже,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На світі доленька твоя: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Раненько встане, пізно ляже...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Мені б отак — змарніла б я,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За тиждень би головоньку схилила. </a:t>
            </a:r>
          </a:p>
          <a:p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Моє життя, голубко м</a:t>
            </a:r>
            <a:r>
              <a:rPr lang="ru-RU" sz="1400" b="1" i="1">
                <a:solidFill>
                  <a:schemeClr val="bg1"/>
                </a:solidFill>
                <a:latin typeface="Calibri" pitchFamily="34" charset="0"/>
              </a:rPr>
              <a:t>ила, —</a:t>
            </a:r>
            <a:endParaRPr lang="uk-UA" sz="1400" b="1" i="1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ru-RU" sz="1400" b="1" i="1">
                <a:latin typeface="Calibri" pitchFamily="34" charset="0"/>
              </a:rPr>
              <a:t/>
            </a:r>
            <a:br>
              <a:rPr lang="ru-RU" sz="1400" b="1" i="1">
                <a:latin typeface="Calibri" pitchFamily="34" charset="0"/>
              </a:rPr>
            </a:br>
            <a:endParaRPr lang="ru-RU" sz="1400" b="1">
              <a:latin typeface="Calibri" pitchFamily="34" charset="0"/>
            </a:endParaRPr>
          </a:p>
        </p:txBody>
      </p:sp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4572000" y="785813"/>
            <a:ext cx="292893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Талан як слід: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Чи де бенкет, чи де обід,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Або весіллячко, родини,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Такої гарної години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Ніколи не втеряю я: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І їм, і ласую доволі,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Не те, що клопоти у полі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І праця бідная твоя! —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На річ таку Бджола сказала: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— Нехай воно і так,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Та тільки он що я чувала,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 Муху зневажає всяк,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 де ти не поткнешся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Або до страви доторкнешся, —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Тебе ганяють скрізь: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Непрохана не лізь.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— Стару новинку, — каже Муха, — Десь довелось тобі почуть!..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Запевне, дурень дурня слуха...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Велике діло — проженуть!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Не можна в двері —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 я в кватирку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Або пролізу в іншу дірку -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І зась усім!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Нехай ся байка мухам буде,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Щоб не сказали часом люди, </a:t>
            </a:r>
            <a:br>
              <a:rPr lang="uk-UA" sz="1400" b="1" i="1">
                <a:solidFill>
                  <a:schemeClr val="bg1"/>
                </a:solidFill>
                <a:latin typeface="Calibri" pitchFamily="34" charset="0"/>
              </a:rPr>
            </a:br>
            <a:r>
              <a:rPr lang="uk-UA" sz="1400" b="1" i="1">
                <a:solidFill>
                  <a:schemeClr val="bg1"/>
                </a:solidFill>
                <a:latin typeface="Calibri" pitchFamily="34" charset="0"/>
              </a:rPr>
              <a:t>Що надокучив їм.</a:t>
            </a:r>
            <a:endParaRPr lang="uk-UA" b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5364" name="Picture 2" descr="C:\Documents and Settings\Администратор\Рабочий стол\ВЫСТАВИТЬ НА САЙТ\212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5072063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000125"/>
          </a:xfrm>
        </p:spPr>
        <p:txBody>
          <a:bodyPr/>
          <a:lstStyle/>
          <a:p>
            <a:r>
              <a:rPr lang="ru-RU" b="1" i="1" smtClean="0">
                <a:solidFill>
                  <a:srgbClr val="000099"/>
                </a:solidFill>
              </a:rPr>
              <a:t>Відтворюємо прочитане</a:t>
            </a:r>
            <a:endParaRPr lang="ru-RU" smtClean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000125"/>
            <a:ext cx="8472487" cy="5643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bg1"/>
                </a:solidFill>
              </a:rPr>
              <a:t>1. </a:t>
            </a:r>
            <a:r>
              <a:rPr lang="uk-UA" sz="2000" b="1" i="1" dirty="0" smtClean="0">
                <a:solidFill>
                  <a:schemeClr val="bg1"/>
                </a:solidFill>
              </a:rPr>
              <a:t>Чий голосок прилетіла почути Муха:</a:t>
            </a:r>
            <a:br>
              <a:rPr lang="uk-UA" sz="2000" b="1" i="1" dirty="0" smtClean="0">
                <a:solidFill>
                  <a:schemeClr val="bg1"/>
                </a:solidFill>
              </a:rPr>
            </a:br>
            <a:r>
              <a:rPr lang="uk-UA" sz="2000" b="1" i="1" dirty="0" smtClean="0">
                <a:solidFill>
                  <a:schemeClr val="bg1"/>
                </a:solidFill>
              </a:rPr>
              <a:t>а) Перепілчин;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 б) Соловейка;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 в) Зозулин;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 г) Щиглика.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2. З ким порівнює автор Муху, що сіла на красолі й од </a:t>
            </a:r>
            <a:r>
              <a:rPr lang="uk-UA" sz="2000" b="1" i="1" dirty="0" err="1" smtClean="0">
                <a:solidFill>
                  <a:schemeClr val="bg1"/>
                </a:solidFill>
              </a:rPr>
              <a:t>вітерця</a:t>
            </a:r>
            <a:r>
              <a:rPr lang="uk-UA" sz="2000" b="1" i="1" dirty="0" smtClean="0">
                <a:solidFill>
                  <a:schemeClr val="bg1"/>
                </a:solidFill>
              </a:rPr>
              <a:t> гойдається:</a:t>
            </a:r>
            <a:br>
              <a:rPr lang="uk-UA" sz="2000" b="1" i="1" dirty="0" smtClean="0">
                <a:solidFill>
                  <a:schemeClr val="bg1"/>
                </a:solidFill>
              </a:rPr>
            </a:br>
            <a:r>
              <a:rPr lang="uk-UA" sz="2000" b="1" i="1" dirty="0" smtClean="0">
                <a:solidFill>
                  <a:schemeClr val="bg1"/>
                </a:solidFill>
              </a:rPr>
              <a:t>а) з царівною;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 б) з панночкою;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 в) з королевою;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 г) з нареченою.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3. Що сталося б із Мухою, на її ж думку, якби вона працювала, як Бджола: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а) занедужала б;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б) втратила б жагу до праці;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в) змарніла б;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000" b="1" i="1" dirty="0" smtClean="0">
                <a:solidFill>
                  <a:schemeClr val="bg1"/>
                </a:solidFill>
              </a:rPr>
              <a:t>    г) збожеволіла б?</a:t>
            </a:r>
            <a:endParaRPr lang="uk-UA" sz="2000" b="1" dirty="0">
              <a:solidFill>
                <a:schemeClr val="bg1"/>
              </a:solidFill>
            </a:endParaRP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4929188"/>
            <a:ext cx="1566863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40092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solidFill>
                  <a:srgbClr val="000099"/>
                </a:solidFill>
              </a:rPr>
              <a:t> Аналізуємо зміст і особливості художнього твору</a:t>
            </a:r>
            <a:endParaRPr lang="uk-UA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4900613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uk-UA" sz="3400" b="1" i="1" dirty="0" smtClean="0">
                <a:solidFill>
                  <a:schemeClr val="bg1"/>
                </a:solidFill>
              </a:rPr>
              <a:t>4. Якими людськими рисами наділена Муха, а якими Бджола? Чи мають вони щось спільне? У чому вони протилежні? Пригадай з уроків української мови, як називаються слова, що передають протилежні значення.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b="1" i="1" dirty="0" smtClean="0">
                <a:solidFill>
                  <a:schemeClr val="bg1"/>
                </a:solidFill>
              </a:rPr>
              <a:t>     5. Чи лагідна Муха з Бджолою від початку й до кінця байки? Як і чому змінюється настрій Мухи впродовж спілкування з Бджолою?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b="1" i="1" dirty="0" smtClean="0">
                <a:solidFill>
                  <a:schemeClr val="bg1"/>
                </a:solidFill>
              </a:rPr>
              <a:t>     6. Як змінюється тон Мушиного голосу під кінець байки? Зімітуй його, звернувши увагу на розділові знаки (три крапки, тире, знаки оклику).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b="1" i="1" dirty="0" smtClean="0">
                <a:solidFill>
                  <a:schemeClr val="bg1"/>
                </a:solidFill>
              </a:rPr>
              <a:t>     7. Які моменти в байці тобі найбільше сподобалися і чим саме?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b="1" i="1" dirty="0" smtClean="0">
                <a:solidFill>
                  <a:schemeClr val="bg1"/>
                </a:solidFill>
              </a:rPr>
              <a:t>     8. Чого навчає байка Л. Глібова «Муха й Бджола»? </a:t>
            </a:r>
            <a:endParaRPr lang="uk-UA" sz="3400" b="1" dirty="0">
              <a:solidFill>
                <a:schemeClr val="bg1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128587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uk-UA" b="1" i="1" smtClean="0">
                <a:solidFill>
                  <a:srgbClr val="000099"/>
                </a:solidFill>
              </a:rPr>
              <a:t>Творчо мислимо</a:t>
            </a:r>
            <a:endParaRPr lang="uk-UA" smtClean="0">
              <a:solidFill>
                <a:srgbClr val="000099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8786813" cy="5643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uk-UA" sz="2800" i="1" smtClean="0"/>
              <a:t>   </a:t>
            </a:r>
            <a:r>
              <a:rPr lang="uk-UA" sz="2800" b="1" i="1" smtClean="0">
                <a:solidFill>
                  <a:schemeClr val="bg1"/>
                </a:solidFill>
              </a:rPr>
              <a:t>* Кому належать останні три рядки байки? Передай цю настанову своїми словами.</a:t>
            </a:r>
          </a:p>
          <a:p>
            <a:pPr>
              <a:buFont typeface="Arial" charset="0"/>
              <a:buNone/>
            </a:pPr>
            <a:r>
              <a:rPr lang="uk-UA" sz="2800" b="1" i="1" smtClean="0">
                <a:solidFill>
                  <a:schemeClr val="bg1"/>
                </a:solidFill>
              </a:rPr>
              <a:t/>
            </a:r>
            <a:br>
              <a:rPr lang="uk-UA" sz="2800" b="1" i="1" smtClean="0">
                <a:solidFill>
                  <a:schemeClr val="bg1"/>
                </a:solidFill>
              </a:rPr>
            </a:br>
            <a:r>
              <a:rPr lang="uk-UA" sz="2800" b="1" i="1" smtClean="0">
                <a:solidFill>
                  <a:schemeClr val="bg1"/>
                </a:solidFill>
              </a:rPr>
              <a:t>*  Розглянь ілюстрацію до байки «Муха й Бджола» і скажи, чи така кольорова гама постала у твоїй уяві під час читання. Якщо ні, то яка? Як ти вважаєш, що в байці впливає на появу саме таких барв? </a:t>
            </a:r>
          </a:p>
          <a:p>
            <a:pPr>
              <a:buFont typeface="Arial" charset="0"/>
              <a:buNone/>
            </a:pPr>
            <a:endParaRPr lang="uk-UA" sz="2800" b="1" i="1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r>
              <a:rPr lang="uk-UA" sz="2800" b="1" i="1" smtClean="0">
                <a:solidFill>
                  <a:schemeClr val="bg1"/>
                </a:solidFill>
              </a:rPr>
              <a:t>   * Підготуйся до виразного читання байки за ролями та візьми участь у класному конкурсі на кращого читця.</a:t>
            </a:r>
            <a:br>
              <a:rPr lang="uk-UA" sz="2800" b="1" i="1" smtClean="0">
                <a:solidFill>
                  <a:schemeClr val="bg1"/>
                </a:solidFill>
              </a:rPr>
            </a:br>
            <a:endParaRPr lang="uk-UA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6929437" cy="7858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0099"/>
                </a:solidFill>
              </a:rPr>
              <a:t/>
            </a:r>
            <a:br>
              <a:rPr lang="ru-RU" b="1" i="1" dirty="0" smtClean="0">
                <a:solidFill>
                  <a:srgbClr val="000099"/>
                </a:solidFill>
              </a:rPr>
            </a:br>
            <a:r>
              <a:rPr lang="ru-RU" b="1" i="1" dirty="0" smtClean="0">
                <a:solidFill>
                  <a:srgbClr val="000099"/>
                </a:solidFill>
              </a:rPr>
              <a:t>АЛЕГОРІЯ. БАЙКА. МОРАЛЬ</a:t>
            </a:r>
            <a:r>
              <a:rPr lang="ru-RU" i="1" dirty="0" smtClean="0">
                <a:solidFill>
                  <a:srgbClr val="000099"/>
                </a:solidFill>
              </a:rPr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857250"/>
            <a:ext cx="8858250" cy="5786438"/>
          </a:xfrm>
        </p:spPr>
        <p:txBody>
          <a:bodyPr rtlCol="0">
            <a:normAutofit fontScale="25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b="1" i="1" dirty="0" smtClean="0">
                <a:solidFill>
                  <a:schemeClr val="bg1"/>
                </a:solidFill>
              </a:rPr>
              <a:t>       Чи властиві риси вдачі Мухи й Бджоли людям? Звичайно ж, так. Усі люди різні: кожен має свої  вади й переваги. Мабуть, тим світ і цікавий. Кожна культурна й освічена людина прагне досконалості, тому постійно працює над собою, вчиться на помилках. Байки теж навчають бачити у тваринах людські недоліки, а отже, й уникати їх. Наділення тварин, рослин, предметів і явищ рисами людського характеру називається алегорією. Отже, байка має алегоричний зміст, що є однією з основних ознак цього літературного жанру. Також однією з прикмет байки є наявність смішного, комічного, а саме - гумору чи сатири. Про те, чим гумор відрізняється від сатири, уже йшлося у вступній статті цього розділу. Нагадаємо лише визначення цих понять.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b="1" i="1" dirty="0" smtClean="0">
                <a:solidFill>
                  <a:schemeClr val="bg1"/>
                </a:solidFill>
              </a:rPr>
              <a:t/>
            </a:r>
            <a:br>
              <a:rPr lang="uk-UA" sz="6400" b="1" i="1" dirty="0" smtClean="0">
                <a:solidFill>
                  <a:schemeClr val="bg1"/>
                </a:solidFill>
              </a:rPr>
            </a:br>
            <a:r>
              <a:rPr lang="uk-UA" sz="6400" b="1" i="1" dirty="0" smtClean="0">
                <a:solidFill>
                  <a:schemeClr val="bg1"/>
                </a:solidFill>
              </a:rPr>
              <a:t>Сатира — особливий спосіб художнього відображення дійсності, який полягає в різкому висміюванні негативного. Отже, твори викривального характеру називають сатиричними. А гумор — це відображення смішного в життєвих явищах і людських характерах у доброзичливому, жартівливому тоні. Саме цим гумор відрізняється від сатири. Об'єктом викриття таких негативних людських рис, як лінощі, привласнення плодів чужої праці, є Муха. До речі, ми не випадково звернули увагу на останні три рядки в одному із запитань після тексту байки «Муха й Бджола» — вони є ніби висновком, що повчає читача. Повчальний висновок у байці називається мораллю. Отже, байка — це невеликий, здебільшого віршований повчально-гумористичний чи сатиричний твір алегоричного змісту.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6400" b="1" i="1" dirty="0" smtClean="0">
                <a:solidFill>
                  <a:schemeClr val="bg1"/>
                </a:solidFill>
              </a:rPr>
              <a:t/>
            </a:r>
            <a:br>
              <a:rPr lang="uk-UA" sz="6400" b="1" i="1" dirty="0" smtClean="0">
                <a:solidFill>
                  <a:schemeClr val="bg1"/>
                </a:solidFill>
              </a:rPr>
            </a:br>
            <a:r>
              <a:rPr lang="uk-UA" sz="6400" b="1" i="1" dirty="0" smtClean="0">
                <a:solidFill>
                  <a:schemeClr val="bg1"/>
                </a:solidFill>
              </a:rPr>
              <a:t>Байка належить до ліро-епічного жанру літератури, бо в ній розповідається про вчинки персонажів (тобто є сюжет) і разом з тим у прямій формі виявляється ставлення автора до цих вчинків, до героїв твору. Отже, в одному творі є й епічні елементи (розповідь про події), і ліричні (емоційність, віршова форма).</a:t>
            </a:r>
            <a:br>
              <a:rPr lang="uk-UA" sz="6400" b="1" i="1" dirty="0" smtClean="0">
                <a:solidFill>
                  <a:schemeClr val="bg1"/>
                </a:solidFill>
              </a:rPr>
            </a:br>
            <a:r>
              <a:rPr lang="uk-UA" sz="6400" b="1" i="1" dirty="0" smtClean="0">
                <a:solidFill>
                  <a:schemeClr val="bg1"/>
                </a:solidFill>
              </a:rPr>
              <a:t>Зверни увагу на будову байки: вона складається з двох частин — оповіді (тут розгортаються події) та моралі (тут автор робить повчальний висновок).</a:t>
            </a:r>
            <a:br>
              <a:rPr lang="uk-UA" sz="6400" b="1" i="1" dirty="0" smtClean="0">
                <a:solidFill>
                  <a:schemeClr val="bg1"/>
                </a:solidFill>
              </a:rPr>
            </a:br>
            <a:endParaRPr lang="uk-UA" sz="6400" b="1" i="1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71438"/>
            <a:ext cx="78422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817</Words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ЛЕОНІД ГЛІБОВ – ВИДАТНИЙ УКРАЇНСЬКИЙ БАЙКАР. БАЙКА “МУХА Й БДЖОЛА”</vt:lpstr>
      <vt:lpstr>Широке визнання в українській літературі Глібов здобув як байкар. Усього він написав понад сотню творів цього жанру. Перша збірка «Байки Леоніда Глібова», що містила 36 творів, вийшла у Києві 1863 р., але майже весь тираж її був знищений у зв'язку з валуєвським циркуляром. У 1872 р. вдалося видати другу, доповнену в порівнянні з першою, книгу байок, а 1882 р. — третю, що була передруком попередньої. Спроби надрукувати інші збірки Глібову не вдалися — перешкоджали цензурні заборони.</vt:lpstr>
      <vt:lpstr> БАЙКА  «МУХА   Й   БДЖОЛА» </vt:lpstr>
      <vt:lpstr>Відтворюємо прочитане</vt:lpstr>
      <vt:lpstr> Аналізуємо зміст і особливості художнього твору</vt:lpstr>
      <vt:lpstr>Творчо мислимо</vt:lpstr>
      <vt:lpstr> АЛЕГОРІЯ. БАЙКА. МОРАЛЬ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ЛЕОНІД ГЛІБОВ – ВИДАТНИЙ УКРАЇНСЬКИЙ БАЙКАР</dc:title>
  <cp:lastModifiedBy>Максим</cp:lastModifiedBy>
  <cp:revision>14</cp:revision>
  <dcterms:modified xsi:type="dcterms:W3CDTF">2012-05-05T20:51:44Z</dcterms:modified>
</cp:coreProperties>
</file>