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0" r:id="rId2"/>
    <p:sldId id="291" r:id="rId3"/>
    <p:sldId id="302" r:id="rId4"/>
    <p:sldId id="315" r:id="rId5"/>
    <p:sldId id="305" r:id="rId6"/>
    <p:sldId id="267" r:id="rId7"/>
    <p:sldId id="307" r:id="rId8"/>
    <p:sldId id="314" r:id="rId9"/>
    <p:sldId id="272" r:id="rId10"/>
    <p:sldId id="310" r:id="rId11"/>
    <p:sldId id="286" r:id="rId12"/>
    <p:sldId id="298" r:id="rId13"/>
    <p:sldId id="276" r:id="rId14"/>
    <p:sldId id="297" r:id="rId15"/>
    <p:sldId id="271" r:id="rId16"/>
    <p:sldId id="301" r:id="rId17"/>
    <p:sldId id="278" r:id="rId18"/>
    <p:sldId id="306" r:id="rId19"/>
    <p:sldId id="308" r:id="rId20"/>
    <p:sldId id="309" r:id="rId21"/>
    <p:sldId id="311" r:id="rId22"/>
    <p:sldId id="312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13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CC99"/>
    <a:srgbClr val="993300"/>
    <a:srgbClr val="660033"/>
    <a:srgbClr val="990099"/>
    <a:srgbClr val="CCFFFF"/>
    <a:srgbClr val="0066CC"/>
    <a:srgbClr val="99FFCC"/>
    <a:srgbClr val="006600"/>
    <a:srgbClr val="FFFF00"/>
    <a:srgbClr val="FF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112" autoAdjust="0"/>
    <p:restoredTop sz="99256" autoAdjust="0"/>
  </p:normalViewPr>
  <p:slideViewPr>
    <p:cSldViewPr>
      <p:cViewPr>
        <p:scale>
          <a:sx n="90" d="100"/>
          <a:sy n="90" d="100"/>
        </p:scale>
        <p:origin x="-123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2.jpe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Relationship Id="rId6" Type="http://schemas.openxmlformats.org/officeDocument/2006/relationships/image" Target="../media/image98.png"/><Relationship Id="rId11" Type="http://schemas.openxmlformats.org/officeDocument/2006/relationships/image" Target="../media/image103.jpe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C07ED3-4149-4769-860F-871D8D3C294C}" type="doc">
      <dgm:prSet loTypeId="urn:microsoft.com/office/officeart/2005/8/layout/venn1" loCatId="relationship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710DD6B-298E-4030-ABF7-CEE4CD486076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0"/>
          <a:r>
            <a:rPr lang="en-US" b="1" dirty="0" smtClean="0">
              <a:solidFill>
                <a:srgbClr val="FFFF00"/>
              </a:solidFill>
            </a:rPr>
            <a:t>B</a:t>
          </a:r>
          <a:r>
            <a:rPr lang="en-US" b="1" baseline="-25000" dirty="0" smtClean="0">
              <a:solidFill>
                <a:srgbClr val="FFFF00"/>
              </a:solidFill>
            </a:rPr>
            <a:t>1</a:t>
          </a:r>
          <a:endParaRPr lang="ru-RU" b="1" baseline="-25000" dirty="0">
            <a:solidFill>
              <a:srgbClr val="FFFF00"/>
            </a:solidFill>
          </a:endParaRPr>
        </a:p>
      </dgm:t>
    </dgm:pt>
    <dgm:pt modelId="{C50697F7-D507-4EB8-9889-426E6CA97273}" type="parTrans" cxnId="{EDE99B25-9C9A-47D8-8B54-C557EDA5841F}">
      <dgm:prSet/>
      <dgm:spPr/>
      <dgm:t>
        <a:bodyPr/>
        <a:lstStyle/>
        <a:p>
          <a:endParaRPr lang="ru-RU"/>
        </a:p>
      </dgm:t>
    </dgm:pt>
    <dgm:pt modelId="{FA74E769-40D9-49B4-9BB7-8C6142B3BBC1}" type="sibTrans" cxnId="{EDE99B25-9C9A-47D8-8B54-C557EDA5841F}">
      <dgm:prSet/>
      <dgm:spPr/>
      <dgm:t>
        <a:bodyPr/>
        <a:lstStyle/>
        <a:p>
          <a:endParaRPr lang="ru-RU"/>
        </a:p>
      </dgm:t>
    </dgm:pt>
    <dgm:pt modelId="{B68B01F8-4398-45FA-BB81-28BCD75C92EC}" type="pres">
      <dgm:prSet presAssocID="{8FC07ED3-4149-4769-860F-871D8D3C294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9E3765-7BB6-4C60-A4A7-C147DB9E72B7}" type="pres">
      <dgm:prSet presAssocID="{4710DD6B-298E-4030-ABF7-CEE4CD486076}" presName="circ1TxSh" presStyleLbl="vennNode1" presStyleIdx="0" presStyleCnt="1"/>
      <dgm:spPr/>
      <dgm:t>
        <a:bodyPr/>
        <a:lstStyle/>
        <a:p>
          <a:endParaRPr lang="ru-RU"/>
        </a:p>
      </dgm:t>
    </dgm:pt>
  </dgm:ptLst>
  <dgm:cxnLst>
    <dgm:cxn modelId="{EDE99B25-9C9A-47D8-8B54-C557EDA5841F}" srcId="{8FC07ED3-4149-4769-860F-871D8D3C294C}" destId="{4710DD6B-298E-4030-ABF7-CEE4CD486076}" srcOrd="0" destOrd="0" parTransId="{C50697F7-D507-4EB8-9889-426E6CA97273}" sibTransId="{FA74E769-40D9-49B4-9BB7-8C6142B3BBC1}"/>
    <dgm:cxn modelId="{59E1D905-45E6-4505-9ADE-38627563E2AF}" type="presOf" srcId="{8FC07ED3-4149-4769-860F-871D8D3C294C}" destId="{B68B01F8-4398-45FA-BB81-28BCD75C92EC}" srcOrd="0" destOrd="0" presId="urn:microsoft.com/office/officeart/2005/8/layout/venn1"/>
    <dgm:cxn modelId="{4AAFB8B7-1B9D-45DA-8758-ADADADC8A2F9}" type="presOf" srcId="{4710DD6B-298E-4030-ABF7-CEE4CD486076}" destId="{C89E3765-7BB6-4C60-A4A7-C147DB9E72B7}" srcOrd="0" destOrd="0" presId="urn:microsoft.com/office/officeart/2005/8/layout/venn1"/>
    <dgm:cxn modelId="{7CCA878C-C378-4D09-9402-497C2878007F}" type="presParOf" srcId="{B68B01F8-4398-45FA-BB81-28BCD75C92EC}" destId="{C89E3765-7BB6-4C60-A4A7-C147DB9E72B7}" srcOrd="0" destOrd="0" presId="urn:microsoft.com/office/officeart/2005/8/layout/venn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594447-F9CD-4804-8963-AD63A14FAB52}" type="doc">
      <dgm:prSet loTypeId="urn:microsoft.com/office/officeart/2005/8/layout/venn1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C6631E7-C64F-45F3-8516-05FABB427542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0"/>
          <a:r>
            <a:rPr lang="en-US" b="1" dirty="0" smtClean="0">
              <a:solidFill>
                <a:srgbClr val="FFFF00"/>
              </a:solidFill>
            </a:rPr>
            <a:t>C</a:t>
          </a:r>
          <a:endParaRPr lang="ru-RU" b="1" dirty="0">
            <a:solidFill>
              <a:srgbClr val="FFFF00"/>
            </a:solidFill>
          </a:endParaRPr>
        </a:p>
      </dgm:t>
    </dgm:pt>
    <dgm:pt modelId="{A91C762D-53E0-45B0-B1A1-C872997AAA7D}" type="parTrans" cxnId="{E5D12381-7F8A-4B58-90B2-CC2D6D741560}">
      <dgm:prSet/>
      <dgm:spPr/>
      <dgm:t>
        <a:bodyPr/>
        <a:lstStyle/>
        <a:p>
          <a:endParaRPr lang="ru-RU"/>
        </a:p>
      </dgm:t>
    </dgm:pt>
    <dgm:pt modelId="{6FC60ABD-D773-4A37-8CFA-82CFD13AEA34}" type="sibTrans" cxnId="{E5D12381-7F8A-4B58-90B2-CC2D6D741560}">
      <dgm:prSet/>
      <dgm:spPr/>
      <dgm:t>
        <a:bodyPr/>
        <a:lstStyle/>
        <a:p>
          <a:endParaRPr lang="ru-RU"/>
        </a:p>
      </dgm:t>
    </dgm:pt>
    <dgm:pt modelId="{D8CF6F0E-F666-41AA-8E26-30AADB291919}" type="pres">
      <dgm:prSet presAssocID="{5D594447-F9CD-4804-8963-AD63A14FAB5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BE3464-3379-47E8-BC43-AC289C3DE326}" type="pres">
      <dgm:prSet presAssocID="{2C6631E7-C64F-45F3-8516-05FABB427542}" presName="circ1TxSh" presStyleLbl="vennNode1" presStyleIdx="0" presStyleCnt="1"/>
      <dgm:spPr/>
      <dgm:t>
        <a:bodyPr/>
        <a:lstStyle/>
        <a:p>
          <a:endParaRPr lang="ru-RU"/>
        </a:p>
      </dgm:t>
    </dgm:pt>
  </dgm:ptLst>
  <dgm:cxnLst>
    <dgm:cxn modelId="{8210D4B6-5169-40A6-94F2-F7300A9DC8E3}" type="presOf" srcId="{2C6631E7-C64F-45F3-8516-05FABB427542}" destId="{4DBE3464-3379-47E8-BC43-AC289C3DE326}" srcOrd="0" destOrd="0" presId="urn:microsoft.com/office/officeart/2005/8/layout/venn1"/>
    <dgm:cxn modelId="{E5D12381-7F8A-4B58-90B2-CC2D6D741560}" srcId="{5D594447-F9CD-4804-8963-AD63A14FAB52}" destId="{2C6631E7-C64F-45F3-8516-05FABB427542}" srcOrd="0" destOrd="0" parTransId="{A91C762D-53E0-45B0-B1A1-C872997AAA7D}" sibTransId="{6FC60ABD-D773-4A37-8CFA-82CFD13AEA34}"/>
    <dgm:cxn modelId="{11BD0670-B254-4BBD-94F7-AECF496E1A70}" type="presOf" srcId="{5D594447-F9CD-4804-8963-AD63A14FAB52}" destId="{D8CF6F0E-F666-41AA-8E26-30AADB291919}" srcOrd="0" destOrd="0" presId="urn:microsoft.com/office/officeart/2005/8/layout/venn1"/>
    <dgm:cxn modelId="{1A2BE46C-BDC3-4A68-85BF-E705DCBA4305}" type="presParOf" srcId="{D8CF6F0E-F666-41AA-8E26-30AADB291919}" destId="{4DBE3464-3379-47E8-BC43-AC289C3DE326}" srcOrd="0" destOrd="0" presId="urn:microsoft.com/office/officeart/2005/8/layout/venn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90D7DF-2C4E-4B21-8417-3C1C3B544F08}" type="doc">
      <dgm:prSet loTypeId="urn:microsoft.com/office/officeart/2005/8/layout/venn1" loCatId="relationship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4681712-0266-493C-B17F-21E2C006C050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175"/>
      </dgm:spPr>
      <dgm:t>
        <a:bodyPr/>
        <a:lstStyle/>
        <a:p>
          <a:pPr rtl="0"/>
          <a:r>
            <a:rPr lang="en-US" sz="8000" b="1" dirty="0" smtClean="0">
              <a:solidFill>
                <a:srgbClr val="FFFF00"/>
              </a:solidFill>
            </a:rPr>
            <a:t>A</a:t>
          </a:r>
          <a:endParaRPr lang="ru-RU" sz="8000" b="1" dirty="0">
            <a:solidFill>
              <a:srgbClr val="FFFF00"/>
            </a:solidFill>
          </a:endParaRPr>
        </a:p>
      </dgm:t>
    </dgm:pt>
    <dgm:pt modelId="{6FB23BB7-BF64-412C-8E09-C3882416A041}" type="parTrans" cxnId="{551B5686-2333-4591-AEF4-124915C77E03}">
      <dgm:prSet/>
      <dgm:spPr/>
      <dgm:t>
        <a:bodyPr/>
        <a:lstStyle/>
        <a:p>
          <a:endParaRPr lang="ru-RU"/>
        </a:p>
      </dgm:t>
    </dgm:pt>
    <dgm:pt modelId="{A74FCCE6-C736-44CB-9AED-368F6E6B61B8}" type="sibTrans" cxnId="{551B5686-2333-4591-AEF4-124915C77E03}">
      <dgm:prSet/>
      <dgm:spPr/>
      <dgm:t>
        <a:bodyPr/>
        <a:lstStyle/>
        <a:p>
          <a:endParaRPr lang="ru-RU"/>
        </a:p>
      </dgm:t>
    </dgm:pt>
    <dgm:pt modelId="{87249D83-5A22-43B4-8E3E-E8F437A9C4E6}" type="pres">
      <dgm:prSet presAssocID="{F890D7DF-2C4E-4B21-8417-3C1C3B544F08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C32D47-4B4F-4D8D-A42E-7BAC1F7EA09E}" type="pres">
      <dgm:prSet presAssocID="{74681712-0266-493C-B17F-21E2C006C050}" presName="circ1TxSh" presStyleLbl="vennNode1" presStyleIdx="0" presStyleCnt="1"/>
      <dgm:spPr/>
      <dgm:t>
        <a:bodyPr/>
        <a:lstStyle/>
        <a:p>
          <a:endParaRPr lang="ru-RU"/>
        </a:p>
      </dgm:t>
    </dgm:pt>
  </dgm:ptLst>
  <dgm:cxnLst>
    <dgm:cxn modelId="{551B5686-2333-4591-AEF4-124915C77E03}" srcId="{F890D7DF-2C4E-4B21-8417-3C1C3B544F08}" destId="{74681712-0266-493C-B17F-21E2C006C050}" srcOrd="0" destOrd="0" parTransId="{6FB23BB7-BF64-412C-8E09-C3882416A041}" sibTransId="{A74FCCE6-C736-44CB-9AED-368F6E6B61B8}"/>
    <dgm:cxn modelId="{0B953331-C88D-4020-9F1A-FAE0B5ED00CE}" type="presOf" srcId="{F890D7DF-2C4E-4B21-8417-3C1C3B544F08}" destId="{87249D83-5A22-43B4-8E3E-E8F437A9C4E6}" srcOrd="0" destOrd="0" presId="urn:microsoft.com/office/officeart/2005/8/layout/venn1"/>
    <dgm:cxn modelId="{B1375D75-4B52-478B-9203-A5518CD8E9E7}" type="presOf" srcId="{74681712-0266-493C-B17F-21E2C006C050}" destId="{50C32D47-4B4F-4D8D-A42E-7BAC1F7EA09E}" srcOrd="0" destOrd="0" presId="urn:microsoft.com/office/officeart/2005/8/layout/venn1"/>
    <dgm:cxn modelId="{3C4757BB-8AC5-4DA9-9865-3FEE3415023E}" type="presParOf" srcId="{87249D83-5A22-43B4-8E3E-E8F437A9C4E6}" destId="{50C32D47-4B4F-4D8D-A42E-7BAC1F7EA09E}" srcOrd="0" destOrd="0" presId="urn:microsoft.com/office/officeart/2005/8/layout/venn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B9A960-3F0E-4364-80EA-6E90D91ED1BE}" type="doc">
      <dgm:prSet loTypeId="urn:microsoft.com/office/officeart/2005/8/layout/venn1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BF42D77-0713-44D1-9A68-84E212E18703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0"/>
          <a:r>
            <a:rPr lang="en-US" b="1" dirty="0" smtClean="0">
              <a:solidFill>
                <a:srgbClr val="0000FF"/>
              </a:solidFill>
            </a:rPr>
            <a:t>D</a:t>
          </a:r>
          <a:endParaRPr lang="ru-RU" dirty="0">
            <a:solidFill>
              <a:srgbClr val="0000FF"/>
            </a:solidFill>
          </a:endParaRPr>
        </a:p>
      </dgm:t>
    </dgm:pt>
    <dgm:pt modelId="{D750D103-919A-4DE6-82CA-1E2570B8D657}" type="parTrans" cxnId="{09002DD8-2514-40E8-918D-F26103879738}">
      <dgm:prSet/>
      <dgm:spPr/>
      <dgm:t>
        <a:bodyPr/>
        <a:lstStyle/>
        <a:p>
          <a:endParaRPr lang="ru-RU"/>
        </a:p>
      </dgm:t>
    </dgm:pt>
    <dgm:pt modelId="{32619964-9818-4C01-849D-6938913D9852}" type="sibTrans" cxnId="{09002DD8-2514-40E8-918D-F26103879738}">
      <dgm:prSet/>
      <dgm:spPr/>
      <dgm:t>
        <a:bodyPr/>
        <a:lstStyle/>
        <a:p>
          <a:endParaRPr lang="ru-RU"/>
        </a:p>
      </dgm:t>
    </dgm:pt>
    <dgm:pt modelId="{4C12788F-5720-475D-8183-051C8C100EC9}" type="pres">
      <dgm:prSet presAssocID="{ACB9A960-3F0E-4364-80EA-6E90D91ED1B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F02E48-BC11-481C-8A10-71E099781C40}" type="pres">
      <dgm:prSet presAssocID="{8BF42D77-0713-44D1-9A68-84E212E18703}" presName="circ1TxSh" presStyleLbl="vennNode1" presStyleIdx="0" presStyleCnt="1" custLinFactNeighborX="6513" custLinFactNeighborY="12930"/>
      <dgm:spPr/>
      <dgm:t>
        <a:bodyPr/>
        <a:lstStyle/>
        <a:p>
          <a:endParaRPr lang="ru-RU"/>
        </a:p>
      </dgm:t>
    </dgm:pt>
  </dgm:ptLst>
  <dgm:cxnLst>
    <dgm:cxn modelId="{CBFFFD1A-C5BA-4406-B9E5-9B685FDE266E}" type="presOf" srcId="{8BF42D77-0713-44D1-9A68-84E212E18703}" destId="{90F02E48-BC11-481C-8A10-71E099781C40}" srcOrd="0" destOrd="0" presId="urn:microsoft.com/office/officeart/2005/8/layout/venn1"/>
    <dgm:cxn modelId="{D7FEC9EE-3592-4ED5-8DC8-2886F00B5EFE}" type="presOf" srcId="{ACB9A960-3F0E-4364-80EA-6E90D91ED1BE}" destId="{4C12788F-5720-475D-8183-051C8C100EC9}" srcOrd="0" destOrd="0" presId="urn:microsoft.com/office/officeart/2005/8/layout/venn1"/>
    <dgm:cxn modelId="{09002DD8-2514-40E8-918D-F26103879738}" srcId="{ACB9A960-3F0E-4364-80EA-6E90D91ED1BE}" destId="{8BF42D77-0713-44D1-9A68-84E212E18703}" srcOrd="0" destOrd="0" parTransId="{D750D103-919A-4DE6-82CA-1E2570B8D657}" sibTransId="{32619964-9818-4C01-849D-6938913D9852}"/>
    <dgm:cxn modelId="{B3DB5B67-E34C-4C13-A946-5E12D84F4874}" type="presParOf" srcId="{4C12788F-5720-475D-8183-051C8C100EC9}" destId="{90F02E48-BC11-481C-8A10-71E099781C40}" srcOrd="0" destOrd="0" presId="urn:microsoft.com/office/officeart/2005/8/layout/venn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7258BF-0ED6-4872-AF1F-25637B511DF8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11BF72-2917-4A90-BD8E-FA31B62D6AC6}">
      <dgm:prSet phldrT="[Текст]"/>
      <dgm:spPr/>
      <dgm:t>
        <a:bodyPr/>
        <a:lstStyle/>
        <a:p>
          <a:r>
            <a:rPr lang="ru-RU" b="1" dirty="0" err="1" smtClean="0">
              <a:solidFill>
                <a:schemeClr val="accent2">
                  <a:lumMod val="50000"/>
                </a:schemeClr>
              </a:solidFill>
            </a:rPr>
            <a:t>Промисловий</a:t>
          </a:r>
          <a:r>
            <a:rPr lang="ru-RU" dirty="0" smtClean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ru-RU" b="1" dirty="0" err="1" smtClean="0">
              <a:solidFill>
                <a:schemeClr val="accent2">
                  <a:lumMod val="50000"/>
                </a:schemeClr>
              </a:solidFill>
            </a:rPr>
            <a:t>випуск</a:t>
          </a:r>
          <a:r>
            <a:rPr lang="ru-RU" b="1" dirty="0" smtClean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ru-RU" b="1" dirty="0" err="1" smtClean="0">
              <a:solidFill>
                <a:schemeClr val="accent2">
                  <a:lumMod val="50000"/>
                </a:schemeClr>
              </a:solidFill>
            </a:rPr>
            <a:t>вітамінів</a:t>
          </a:r>
          <a:endParaRPr lang="ru-RU" b="1" dirty="0">
            <a:solidFill>
              <a:schemeClr val="accent2">
                <a:lumMod val="50000"/>
              </a:schemeClr>
            </a:solidFill>
          </a:endParaRPr>
        </a:p>
      </dgm:t>
    </dgm:pt>
    <dgm:pt modelId="{353E64A6-13C1-4EB9-80BA-7D73AE46BF59}" type="parTrans" cxnId="{09FFCF8E-EC59-43ED-9944-BE3E4F9788FB}">
      <dgm:prSet/>
      <dgm:spPr/>
      <dgm:t>
        <a:bodyPr/>
        <a:lstStyle/>
        <a:p>
          <a:endParaRPr lang="ru-RU"/>
        </a:p>
      </dgm:t>
    </dgm:pt>
    <dgm:pt modelId="{7E642A58-6135-461F-BB6A-A5A27B80B698}" type="sibTrans" cxnId="{09FFCF8E-EC59-43ED-9944-BE3E4F9788FB}">
      <dgm:prSet/>
      <dgm:spPr/>
      <dgm:t>
        <a:bodyPr/>
        <a:lstStyle/>
        <a:p>
          <a:endParaRPr lang="ru-RU"/>
        </a:p>
      </dgm:t>
    </dgm:pt>
    <dgm:pt modelId="{BF26D78E-BEC5-41FC-9981-CA4BF7542685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A39C8D3-A288-481E-908A-15EACBA1BD5A}" type="parTrans" cxnId="{553FF6B5-7B7C-4C46-9F07-5E30CD0AF436}">
      <dgm:prSet/>
      <dgm:spPr/>
      <dgm:t>
        <a:bodyPr/>
        <a:lstStyle/>
        <a:p>
          <a:endParaRPr lang="ru-RU"/>
        </a:p>
      </dgm:t>
    </dgm:pt>
    <dgm:pt modelId="{81AB17D4-5F33-485B-81E3-7137C669BE2C}" type="sibTrans" cxnId="{553FF6B5-7B7C-4C46-9F07-5E30CD0AF436}">
      <dgm:prSet/>
      <dgm:spPr/>
      <dgm:t>
        <a:bodyPr/>
        <a:lstStyle/>
        <a:p>
          <a:endParaRPr lang="ru-RU"/>
        </a:p>
      </dgm:t>
    </dgm:pt>
    <dgm:pt modelId="{078A2C5F-54EE-40BE-9F5E-B730FFA4A14B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EDC9EBFB-1363-48CB-940E-65DC80A85591}" type="parTrans" cxnId="{F0D6819D-93D6-48FE-A0B9-95EE4E1E3D05}">
      <dgm:prSet/>
      <dgm:spPr/>
      <dgm:t>
        <a:bodyPr/>
        <a:lstStyle/>
        <a:p>
          <a:endParaRPr lang="ru-RU"/>
        </a:p>
      </dgm:t>
    </dgm:pt>
    <dgm:pt modelId="{4B6CDBC3-A3AE-48D4-945E-2787059DD024}" type="sibTrans" cxnId="{F0D6819D-93D6-48FE-A0B9-95EE4E1E3D05}">
      <dgm:prSet/>
      <dgm:spPr/>
      <dgm:t>
        <a:bodyPr/>
        <a:lstStyle/>
        <a:p>
          <a:endParaRPr lang="ru-RU"/>
        </a:p>
      </dgm:t>
    </dgm:pt>
    <dgm:pt modelId="{3AEFD726-DFA6-4FB4-A98B-D8A4C26F694B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7F3DE897-78D7-4609-924F-120A0009987E}" type="parTrans" cxnId="{C8BC3979-828B-4BD8-8222-056707D98C95}">
      <dgm:prSet/>
      <dgm:spPr/>
      <dgm:t>
        <a:bodyPr/>
        <a:lstStyle/>
        <a:p>
          <a:endParaRPr lang="ru-RU"/>
        </a:p>
      </dgm:t>
    </dgm:pt>
    <dgm:pt modelId="{F9B75A0D-E7B2-4A45-93CF-A3CD617054A3}" type="sibTrans" cxnId="{C8BC3979-828B-4BD8-8222-056707D98C95}">
      <dgm:prSet/>
      <dgm:spPr/>
      <dgm:t>
        <a:bodyPr/>
        <a:lstStyle/>
        <a:p>
          <a:endParaRPr lang="ru-RU"/>
        </a:p>
      </dgm:t>
    </dgm:pt>
    <dgm:pt modelId="{9DAD452C-8370-4D69-9CB8-6A612F8916B9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73292B5-61D6-43CB-BC1F-7148720657E5}" type="parTrans" cxnId="{BA52D07D-5495-446E-B76A-3A1C44925622}">
      <dgm:prSet/>
      <dgm:spPr/>
      <dgm:t>
        <a:bodyPr/>
        <a:lstStyle/>
        <a:p>
          <a:endParaRPr lang="ru-RU"/>
        </a:p>
      </dgm:t>
    </dgm:pt>
    <dgm:pt modelId="{7BEAB596-4C63-4279-9D80-BEBBFC5E228B}" type="sibTrans" cxnId="{BA52D07D-5495-446E-B76A-3A1C44925622}">
      <dgm:prSet/>
      <dgm:spPr/>
      <dgm:t>
        <a:bodyPr/>
        <a:lstStyle/>
        <a:p>
          <a:endParaRPr lang="ru-RU"/>
        </a:p>
      </dgm:t>
    </dgm:pt>
    <dgm:pt modelId="{DDD53A19-69E3-49F9-9979-2F03E3249AE3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3002A057-91FC-4021-9265-F355BDF0BCAB}" type="parTrans" cxnId="{B9D7E243-8AD3-4703-8A8A-DD0BBF62F63C}">
      <dgm:prSet/>
      <dgm:spPr/>
      <dgm:t>
        <a:bodyPr/>
        <a:lstStyle/>
        <a:p>
          <a:endParaRPr lang="ru-RU"/>
        </a:p>
      </dgm:t>
    </dgm:pt>
    <dgm:pt modelId="{96672150-4603-44C3-BFA5-EF620A040D8C}" type="sibTrans" cxnId="{B9D7E243-8AD3-4703-8A8A-DD0BBF62F63C}">
      <dgm:prSet/>
      <dgm:spPr/>
      <dgm:t>
        <a:bodyPr/>
        <a:lstStyle/>
        <a:p>
          <a:endParaRPr lang="ru-RU"/>
        </a:p>
      </dgm:t>
    </dgm:pt>
    <dgm:pt modelId="{EE0EAA91-769D-49F6-B82D-563F4E9FF7DD}">
      <dgm:prSet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D1821EDA-AA41-4A4E-8F83-FEFAADF6646C}" type="parTrans" cxnId="{6CBC357B-71B1-449B-B7A8-4317210FCC3F}">
      <dgm:prSet/>
      <dgm:spPr/>
      <dgm:t>
        <a:bodyPr/>
        <a:lstStyle/>
        <a:p>
          <a:endParaRPr lang="ru-RU"/>
        </a:p>
      </dgm:t>
    </dgm:pt>
    <dgm:pt modelId="{B75C16DA-4589-42B9-8264-C14CCB4F06AB}" type="sibTrans" cxnId="{6CBC357B-71B1-449B-B7A8-4317210FCC3F}">
      <dgm:prSet/>
      <dgm:spPr/>
      <dgm:t>
        <a:bodyPr/>
        <a:lstStyle/>
        <a:p>
          <a:endParaRPr lang="ru-RU"/>
        </a:p>
      </dgm:t>
    </dgm:pt>
    <dgm:pt modelId="{34C1979A-B0E6-4B22-8594-DF2ABF671B87}">
      <dgm:prSet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BF10B19-220C-43F2-AA1D-0AA36A6C71D6}" type="parTrans" cxnId="{6E89780F-9C51-447D-A853-7C66DF841BCB}">
      <dgm:prSet/>
      <dgm:spPr/>
      <dgm:t>
        <a:bodyPr/>
        <a:lstStyle/>
        <a:p>
          <a:endParaRPr lang="ru-RU"/>
        </a:p>
      </dgm:t>
    </dgm:pt>
    <dgm:pt modelId="{01F3A23B-80B0-450B-809A-311732E3D69F}" type="sibTrans" cxnId="{6E89780F-9C51-447D-A853-7C66DF841BCB}">
      <dgm:prSet/>
      <dgm:spPr/>
      <dgm:t>
        <a:bodyPr/>
        <a:lstStyle/>
        <a:p>
          <a:endParaRPr lang="ru-RU"/>
        </a:p>
      </dgm:t>
    </dgm:pt>
    <dgm:pt modelId="{EBFE2F10-AD98-4F6B-BCC1-AA12D6ECFB65}">
      <dgm:prSet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AD7DD69-8543-42ED-B1F6-EA1832445858}" type="parTrans" cxnId="{30222A93-2110-4793-927C-3228F49C262B}">
      <dgm:prSet/>
      <dgm:spPr/>
      <dgm:t>
        <a:bodyPr/>
        <a:lstStyle/>
        <a:p>
          <a:endParaRPr lang="ru-RU"/>
        </a:p>
      </dgm:t>
    </dgm:pt>
    <dgm:pt modelId="{68BD7333-EDC5-411C-8A00-395BB744DEA6}" type="sibTrans" cxnId="{30222A93-2110-4793-927C-3228F49C262B}">
      <dgm:prSet/>
      <dgm:spPr/>
      <dgm:t>
        <a:bodyPr/>
        <a:lstStyle/>
        <a:p>
          <a:endParaRPr lang="ru-RU"/>
        </a:p>
      </dgm:t>
    </dgm:pt>
    <dgm:pt modelId="{19838EED-FDD6-4AF3-815F-2D090C345C20}">
      <dgm:prSet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A513AC5-5716-474F-8AAA-E0E881726561}" type="parTrans" cxnId="{3D9D7D46-54F7-4534-92F3-B65D03FD80FF}">
      <dgm:prSet/>
      <dgm:spPr/>
      <dgm:t>
        <a:bodyPr/>
        <a:lstStyle/>
        <a:p>
          <a:endParaRPr lang="ru-RU"/>
        </a:p>
      </dgm:t>
    </dgm:pt>
    <dgm:pt modelId="{C6334743-6878-4D48-9782-3C93E0A62CAE}" type="sibTrans" cxnId="{3D9D7D46-54F7-4534-92F3-B65D03FD80FF}">
      <dgm:prSet/>
      <dgm:spPr/>
      <dgm:t>
        <a:bodyPr/>
        <a:lstStyle/>
        <a:p>
          <a:endParaRPr lang="ru-RU"/>
        </a:p>
      </dgm:t>
    </dgm:pt>
    <dgm:pt modelId="{3AEB043E-336C-4F1D-856F-A7B02162D0B5}">
      <dgm:prSet/>
      <dgm:spPr>
        <a:blipFill rotWithShape="0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DE139477-8D4A-4DD2-B94B-6C19FF76E63E}" type="parTrans" cxnId="{99CD45FC-A10D-41D9-A58C-9809F0BBF5B9}">
      <dgm:prSet/>
      <dgm:spPr/>
      <dgm:t>
        <a:bodyPr/>
        <a:lstStyle/>
        <a:p>
          <a:endParaRPr lang="ru-RU"/>
        </a:p>
      </dgm:t>
    </dgm:pt>
    <dgm:pt modelId="{86DD1FE1-7945-484D-8DD0-D98FB6245057}" type="sibTrans" cxnId="{99CD45FC-A10D-41D9-A58C-9809F0BBF5B9}">
      <dgm:prSet/>
      <dgm:spPr/>
      <dgm:t>
        <a:bodyPr/>
        <a:lstStyle/>
        <a:p>
          <a:endParaRPr lang="ru-RU"/>
        </a:p>
      </dgm:t>
    </dgm:pt>
    <dgm:pt modelId="{127CA74C-13C8-41B5-B60D-90AF3CB3CDC5}" type="pres">
      <dgm:prSet presAssocID="{747258BF-0ED6-4872-AF1F-25637B511DF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9FE179-2EAB-4FF2-A0D0-A05A78787F78}" type="pres">
      <dgm:prSet presAssocID="{1811BF72-2917-4A90-BD8E-FA31B62D6AC6}" presName="centerShape" presStyleLbl="node0" presStyleIdx="0" presStyleCnt="1" custScaleX="264069" custScaleY="141444" custLinFactNeighborX="-5621" custLinFactNeighborY="6502"/>
      <dgm:spPr/>
      <dgm:t>
        <a:bodyPr/>
        <a:lstStyle/>
        <a:p>
          <a:endParaRPr lang="ru-RU"/>
        </a:p>
      </dgm:t>
    </dgm:pt>
    <dgm:pt modelId="{BD791087-E0DF-4994-860C-C4662A1AEDB1}" type="pres">
      <dgm:prSet presAssocID="{34C1979A-B0E6-4B22-8594-DF2ABF671B87}" presName="node" presStyleLbl="node1" presStyleIdx="0" presStyleCnt="10" custScaleX="175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E39AD0-A92D-4EFA-A4AA-5270E5A7778C}" type="pres">
      <dgm:prSet presAssocID="{34C1979A-B0E6-4B22-8594-DF2ABF671B87}" presName="dummy" presStyleCnt="0"/>
      <dgm:spPr/>
    </dgm:pt>
    <dgm:pt modelId="{27F5BFBD-B621-4781-BDC3-01E51613ADF4}" type="pres">
      <dgm:prSet presAssocID="{01F3A23B-80B0-450B-809A-311732E3D69F}" presName="sibTrans" presStyleLbl="sibTrans2D1" presStyleIdx="0" presStyleCnt="10"/>
      <dgm:spPr/>
      <dgm:t>
        <a:bodyPr/>
        <a:lstStyle/>
        <a:p>
          <a:endParaRPr lang="ru-RU"/>
        </a:p>
      </dgm:t>
    </dgm:pt>
    <dgm:pt modelId="{9B757F61-F896-47EA-AB5D-4B2C338B6101}" type="pres">
      <dgm:prSet presAssocID="{DDD53A19-69E3-49F9-9979-2F03E3249AE3}" presName="node" presStyleLbl="node1" presStyleIdx="1" presStyleCnt="10" custScaleX="181096" custRadScaleRad="100626" custRadScaleInc="122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0235F3-D75E-4E8D-8BD8-FCDE45CEF442}" type="pres">
      <dgm:prSet presAssocID="{DDD53A19-69E3-49F9-9979-2F03E3249AE3}" presName="dummy" presStyleCnt="0"/>
      <dgm:spPr/>
    </dgm:pt>
    <dgm:pt modelId="{3A0D4D9C-E84F-4AF2-8380-E510A1D2711C}" type="pres">
      <dgm:prSet presAssocID="{96672150-4603-44C3-BFA5-EF620A040D8C}" presName="sibTrans" presStyleLbl="sibTrans2D1" presStyleIdx="1" presStyleCnt="10" custLinFactNeighborX="371" custLinFactNeighborY="-21"/>
      <dgm:spPr/>
      <dgm:t>
        <a:bodyPr/>
        <a:lstStyle/>
        <a:p>
          <a:endParaRPr lang="ru-RU"/>
        </a:p>
      </dgm:t>
    </dgm:pt>
    <dgm:pt modelId="{CA9C3956-BE13-41F7-B2F3-AFC329E513F6}" type="pres">
      <dgm:prSet presAssocID="{19838EED-FDD6-4AF3-815F-2D090C345C20}" presName="node" presStyleLbl="node1" presStyleIdx="2" presStyleCnt="10" custScaleX="207374" custScaleY="155886" custRadScaleRad="80395" custRadScaleInc="-40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6FE9A9-A284-4DDE-A0B3-CFF39226CD20}" type="pres">
      <dgm:prSet presAssocID="{19838EED-FDD6-4AF3-815F-2D090C345C20}" presName="dummy" presStyleCnt="0"/>
      <dgm:spPr/>
    </dgm:pt>
    <dgm:pt modelId="{F115A807-9E92-4E0E-BBD8-512DEB3734C1}" type="pres">
      <dgm:prSet presAssocID="{C6334743-6878-4D48-9782-3C93E0A62CAE}" presName="sibTrans" presStyleLbl="sibTrans2D1" presStyleIdx="2" presStyleCnt="10"/>
      <dgm:spPr/>
      <dgm:t>
        <a:bodyPr/>
        <a:lstStyle/>
        <a:p>
          <a:endParaRPr lang="ru-RU"/>
        </a:p>
      </dgm:t>
    </dgm:pt>
    <dgm:pt modelId="{CC040FAC-8306-49AC-B818-45FCD3FCA357}" type="pres">
      <dgm:prSet presAssocID="{BF26D78E-BEC5-41FC-9981-CA4BF7542685}" presName="node" presStyleLbl="node1" presStyleIdx="3" presStyleCnt="10" custScaleX="203917" custScaleY="1448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DA696E-F77F-454A-B9B2-7A5A09A940ED}" type="pres">
      <dgm:prSet presAssocID="{BF26D78E-BEC5-41FC-9981-CA4BF7542685}" presName="dummy" presStyleCnt="0"/>
      <dgm:spPr/>
    </dgm:pt>
    <dgm:pt modelId="{41792BE2-5A67-470C-BE8D-471F2A0CCA08}" type="pres">
      <dgm:prSet presAssocID="{81AB17D4-5F33-485B-81E3-7137C669BE2C}" presName="sibTrans" presStyleLbl="sibTrans2D1" presStyleIdx="3" presStyleCnt="10" custLinFactNeighborX="-1193" custLinFactNeighborY="-1399"/>
      <dgm:spPr/>
      <dgm:t>
        <a:bodyPr/>
        <a:lstStyle/>
        <a:p>
          <a:endParaRPr lang="ru-RU"/>
        </a:p>
      </dgm:t>
    </dgm:pt>
    <dgm:pt modelId="{57999F34-4824-412C-BF81-C251D1A988A7}" type="pres">
      <dgm:prSet presAssocID="{EE0EAA91-769D-49F6-B82D-563F4E9FF7DD}" presName="node" presStyleLbl="node1" presStyleIdx="4" presStyleCnt="10" custScaleX="168190" custScaleY="1709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57B428-1DD2-4D46-A6F6-83FF083C3069}" type="pres">
      <dgm:prSet presAssocID="{EE0EAA91-769D-49F6-B82D-563F4E9FF7DD}" presName="dummy" presStyleCnt="0"/>
      <dgm:spPr/>
    </dgm:pt>
    <dgm:pt modelId="{88B20F97-D61F-472C-9D32-F71086C53A91}" type="pres">
      <dgm:prSet presAssocID="{B75C16DA-4589-42B9-8264-C14CCB4F06AB}" presName="sibTrans" presStyleLbl="sibTrans2D1" presStyleIdx="4" presStyleCnt="10"/>
      <dgm:spPr/>
      <dgm:t>
        <a:bodyPr/>
        <a:lstStyle/>
        <a:p>
          <a:endParaRPr lang="ru-RU"/>
        </a:p>
      </dgm:t>
    </dgm:pt>
    <dgm:pt modelId="{5508E991-C73D-4054-9FA3-931D9A6A4539}" type="pres">
      <dgm:prSet presAssocID="{3AEB043E-336C-4F1D-856F-A7B02162D0B5}" presName="node" presStyleLbl="node1" presStyleIdx="5" presStyleCnt="10" custScaleX="189864" custScaleY="1540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FC44D-CF9C-43D5-86D6-4E7B16F9CD52}" type="pres">
      <dgm:prSet presAssocID="{3AEB043E-336C-4F1D-856F-A7B02162D0B5}" presName="dummy" presStyleCnt="0"/>
      <dgm:spPr/>
    </dgm:pt>
    <dgm:pt modelId="{2E6B7FB0-ECDA-4ADA-AF50-68F97EBF60E1}" type="pres">
      <dgm:prSet presAssocID="{86DD1FE1-7945-484D-8DD0-D98FB6245057}" presName="sibTrans" presStyleLbl="sibTrans2D1" presStyleIdx="5" presStyleCnt="10"/>
      <dgm:spPr/>
      <dgm:t>
        <a:bodyPr/>
        <a:lstStyle/>
        <a:p>
          <a:endParaRPr lang="ru-RU"/>
        </a:p>
      </dgm:t>
    </dgm:pt>
    <dgm:pt modelId="{7FF10472-7E80-437F-9BAC-8BE540B9BDB3}" type="pres">
      <dgm:prSet presAssocID="{078A2C5F-54EE-40BE-9F5E-B730FFA4A14B}" presName="node" presStyleLbl="node1" presStyleIdx="6" presStyleCnt="10" custScaleX="230008" custScaleY="1653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1E54B9-9E8B-4C53-B856-6E04F5A3D6AA}" type="pres">
      <dgm:prSet presAssocID="{078A2C5F-54EE-40BE-9F5E-B730FFA4A14B}" presName="dummy" presStyleCnt="0"/>
      <dgm:spPr/>
    </dgm:pt>
    <dgm:pt modelId="{0F41014F-6A06-4B59-B461-41F219709016}" type="pres">
      <dgm:prSet presAssocID="{4B6CDBC3-A3AE-48D4-945E-2787059DD024}" presName="sibTrans" presStyleLbl="sibTrans2D1" presStyleIdx="6" presStyleCnt="10"/>
      <dgm:spPr/>
      <dgm:t>
        <a:bodyPr/>
        <a:lstStyle/>
        <a:p>
          <a:endParaRPr lang="ru-RU"/>
        </a:p>
      </dgm:t>
    </dgm:pt>
    <dgm:pt modelId="{7D4E3BCF-FE58-4395-9E6F-237319CC1FF4}" type="pres">
      <dgm:prSet presAssocID="{9DAD452C-8370-4D69-9CB8-6A612F8916B9}" presName="node" presStyleLbl="node1" presStyleIdx="7" presStyleCnt="10" custScaleX="193874" custScaleY="1755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51D7BF-C9EF-42BC-8B23-66174411BDD8}" type="pres">
      <dgm:prSet presAssocID="{9DAD452C-8370-4D69-9CB8-6A612F8916B9}" presName="dummy" presStyleCnt="0"/>
      <dgm:spPr/>
    </dgm:pt>
    <dgm:pt modelId="{EC5CB2C9-F1C9-4D07-8954-995F5E7361DF}" type="pres">
      <dgm:prSet presAssocID="{7BEAB596-4C63-4279-9D80-BEBBFC5E228B}" presName="sibTrans" presStyleLbl="sibTrans2D1" presStyleIdx="7" presStyleCnt="10"/>
      <dgm:spPr/>
      <dgm:t>
        <a:bodyPr/>
        <a:lstStyle/>
        <a:p>
          <a:endParaRPr lang="ru-RU"/>
        </a:p>
      </dgm:t>
    </dgm:pt>
    <dgm:pt modelId="{2BE9499D-78CB-4692-8698-2F355F90185E}" type="pres">
      <dgm:prSet presAssocID="{EBFE2F10-AD98-4F6B-BCC1-AA12D6ECFB65}" presName="node" presStyleLbl="node1" presStyleIdx="8" presStyleCnt="10" custScaleX="195920" custScaleY="157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E510A8-D780-41F1-94C0-CB2E6F931AAE}" type="pres">
      <dgm:prSet presAssocID="{EBFE2F10-AD98-4F6B-BCC1-AA12D6ECFB65}" presName="dummy" presStyleCnt="0"/>
      <dgm:spPr/>
    </dgm:pt>
    <dgm:pt modelId="{946B00AC-4863-4BA3-87BB-489C4221105E}" type="pres">
      <dgm:prSet presAssocID="{68BD7333-EDC5-411C-8A00-395BB744DEA6}" presName="sibTrans" presStyleLbl="sibTrans2D1" presStyleIdx="8" presStyleCnt="10"/>
      <dgm:spPr/>
      <dgm:t>
        <a:bodyPr/>
        <a:lstStyle/>
        <a:p>
          <a:endParaRPr lang="ru-RU"/>
        </a:p>
      </dgm:t>
    </dgm:pt>
    <dgm:pt modelId="{1644DD5B-C4E3-49A0-852F-3073AA10A616}" type="pres">
      <dgm:prSet presAssocID="{3AEFD726-DFA6-4FB4-A98B-D8A4C26F694B}" presName="node" presStyleLbl="node1" presStyleIdx="9" presStyleCnt="10" custScaleX="206539" custScaleY="1355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87C99B-1892-4E90-827F-CD0646D48F7F}" type="pres">
      <dgm:prSet presAssocID="{3AEFD726-DFA6-4FB4-A98B-D8A4C26F694B}" presName="dummy" presStyleCnt="0"/>
      <dgm:spPr/>
    </dgm:pt>
    <dgm:pt modelId="{80454C15-FCF1-4C15-9D97-2DDB4CDDD8BE}" type="pres">
      <dgm:prSet presAssocID="{F9B75A0D-E7B2-4A45-93CF-A3CD617054A3}" presName="sibTrans" presStyleLbl="sibTrans2D1" presStyleIdx="9" presStyleCnt="10" custScaleX="97677" custLinFactNeighborX="-998" custLinFactNeighborY="-329"/>
      <dgm:spPr/>
      <dgm:t>
        <a:bodyPr/>
        <a:lstStyle/>
        <a:p>
          <a:endParaRPr lang="ru-RU"/>
        </a:p>
      </dgm:t>
    </dgm:pt>
  </dgm:ptLst>
  <dgm:cxnLst>
    <dgm:cxn modelId="{C478A0E8-5F8E-4150-8574-F96F195D4542}" type="presOf" srcId="{9DAD452C-8370-4D69-9CB8-6A612F8916B9}" destId="{7D4E3BCF-FE58-4395-9E6F-237319CC1FF4}" srcOrd="0" destOrd="0" presId="urn:microsoft.com/office/officeart/2005/8/layout/radial6"/>
    <dgm:cxn modelId="{600E2DB6-5306-43DE-9469-2BF28DC679A2}" type="presOf" srcId="{34C1979A-B0E6-4B22-8594-DF2ABF671B87}" destId="{BD791087-E0DF-4994-860C-C4662A1AEDB1}" srcOrd="0" destOrd="0" presId="urn:microsoft.com/office/officeart/2005/8/layout/radial6"/>
    <dgm:cxn modelId="{09FFCF8E-EC59-43ED-9944-BE3E4F9788FB}" srcId="{747258BF-0ED6-4872-AF1F-25637B511DF8}" destId="{1811BF72-2917-4A90-BD8E-FA31B62D6AC6}" srcOrd="0" destOrd="0" parTransId="{353E64A6-13C1-4EB9-80BA-7D73AE46BF59}" sibTransId="{7E642A58-6135-461F-BB6A-A5A27B80B698}"/>
    <dgm:cxn modelId="{6CBC357B-71B1-449B-B7A8-4317210FCC3F}" srcId="{1811BF72-2917-4A90-BD8E-FA31B62D6AC6}" destId="{EE0EAA91-769D-49F6-B82D-563F4E9FF7DD}" srcOrd="4" destOrd="0" parTransId="{D1821EDA-AA41-4A4E-8F83-FEFAADF6646C}" sibTransId="{B75C16DA-4589-42B9-8264-C14CCB4F06AB}"/>
    <dgm:cxn modelId="{553FF6B5-7B7C-4C46-9F07-5E30CD0AF436}" srcId="{1811BF72-2917-4A90-BD8E-FA31B62D6AC6}" destId="{BF26D78E-BEC5-41FC-9981-CA4BF7542685}" srcOrd="3" destOrd="0" parTransId="{6A39C8D3-A288-481E-908A-15EACBA1BD5A}" sibTransId="{81AB17D4-5F33-485B-81E3-7137C669BE2C}"/>
    <dgm:cxn modelId="{A5D51246-79BC-4557-AC2C-3CF525BF9582}" type="presOf" srcId="{96672150-4603-44C3-BFA5-EF620A040D8C}" destId="{3A0D4D9C-E84F-4AF2-8380-E510A1D2711C}" srcOrd="0" destOrd="0" presId="urn:microsoft.com/office/officeart/2005/8/layout/radial6"/>
    <dgm:cxn modelId="{BA52D07D-5495-446E-B76A-3A1C44925622}" srcId="{1811BF72-2917-4A90-BD8E-FA31B62D6AC6}" destId="{9DAD452C-8370-4D69-9CB8-6A612F8916B9}" srcOrd="7" destOrd="0" parTransId="{A73292B5-61D6-43CB-BC1F-7148720657E5}" sibTransId="{7BEAB596-4C63-4279-9D80-BEBBFC5E228B}"/>
    <dgm:cxn modelId="{3134069E-DB7C-4339-876A-4F34F2009C93}" type="presOf" srcId="{7BEAB596-4C63-4279-9D80-BEBBFC5E228B}" destId="{EC5CB2C9-F1C9-4D07-8954-995F5E7361DF}" srcOrd="0" destOrd="0" presId="urn:microsoft.com/office/officeart/2005/8/layout/radial6"/>
    <dgm:cxn modelId="{F0D6819D-93D6-48FE-A0B9-95EE4E1E3D05}" srcId="{1811BF72-2917-4A90-BD8E-FA31B62D6AC6}" destId="{078A2C5F-54EE-40BE-9F5E-B730FFA4A14B}" srcOrd="6" destOrd="0" parTransId="{EDC9EBFB-1363-48CB-940E-65DC80A85591}" sibTransId="{4B6CDBC3-A3AE-48D4-945E-2787059DD024}"/>
    <dgm:cxn modelId="{0A681F27-EDAD-4B7D-9BDB-ADA24E8363F3}" type="presOf" srcId="{747258BF-0ED6-4872-AF1F-25637B511DF8}" destId="{127CA74C-13C8-41B5-B60D-90AF3CB3CDC5}" srcOrd="0" destOrd="0" presId="urn:microsoft.com/office/officeart/2005/8/layout/radial6"/>
    <dgm:cxn modelId="{99CD45FC-A10D-41D9-A58C-9809F0BBF5B9}" srcId="{1811BF72-2917-4A90-BD8E-FA31B62D6AC6}" destId="{3AEB043E-336C-4F1D-856F-A7B02162D0B5}" srcOrd="5" destOrd="0" parTransId="{DE139477-8D4A-4DD2-B94B-6C19FF76E63E}" sibTransId="{86DD1FE1-7945-484D-8DD0-D98FB6245057}"/>
    <dgm:cxn modelId="{C1D2604D-CF69-438A-A9E2-F5B97C7D7FF0}" type="presOf" srcId="{EE0EAA91-769D-49F6-B82D-563F4E9FF7DD}" destId="{57999F34-4824-412C-BF81-C251D1A988A7}" srcOrd="0" destOrd="0" presId="urn:microsoft.com/office/officeart/2005/8/layout/radial6"/>
    <dgm:cxn modelId="{6846DB6C-3373-4A83-9631-B89B00A3F149}" type="presOf" srcId="{3AEFD726-DFA6-4FB4-A98B-D8A4C26F694B}" destId="{1644DD5B-C4E3-49A0-852F-3073AA10A616}" srcOrd="0" destOrd="0" presId="urn:microsoft.com/office/officeart/2005/8/layout/radial6"/>
    <dgm:cxn modelId="{3D9D7D46-54F7-4534-92F3-B65D03FD80FF}" srcId="{1811BF72-2917-4A90-BD8E-FA31B62D6AC6}" destId="{19838EED-FDD6-4AF3-815F-2D090C345C20}" srcOrd="2" destOrd="0" parTransId="{6A513AC5-5716-474F-8AAA-E0E881726561}" sibTransId="{C6334743-6878-4D48-9782-3C93E0A62CAE}"/>
    <dgm:cxn modelId="{E05287F4-EC15-4579-B415-4ECB2DC6A744}" type="presOf" srcId="{3AEB043E-336C-4F1D-856F-A7B02162D0B5}" destId="{5508E991-C73D-4054-9FA3-931D9A6A4539}" srcOrd="0" destOrd="0" presId="urn:microsoft.com/office/officeart/2005/8/layout/radial6"/>
    <dgm:cxn modelId="{21A79D2B-6B36-4019-A90E-63A560A6A578}" type="presOf" srcId="{C6334743-6878-4D48-9782-3C93E0A62CAE}" destId="{F115A807-9E92-4E0E-BBD8-512DEB3734C1}" srcOrd="0" destOrd="0" presId="urn:microsoft.com/office/officeart/2005/8/layout/radial6"/>
    <dgm:cxn modelId="{6E89780F-9C51-447D-A853-7C66DF841BCB}" srcId="{1811BF72-2917-4A90-BD8E-FA31B62D6AC6}" destId="{34C1979A-B0E6-4B22-8594-DF2ABF671B87}" srcOrd="0" destOrd="0" parTransId="{ABF10B19-220C-43F2-AA1D-0AA36A6C71D6}" sibTransId="{01F3A23B-80B0-450B-809A-311732E3D69F}"/>
    <dgm:cxn modelId="{9C07AC95-90D6-4108-8715-127285B6C8FC}" type="presOf" srcId="{078A2C5F-54EE-40BE-9F5E-B730FFA4A14B}" destId="{7FF10472-7E80-437F-9BAC-8BE540B9BDB3}" srcOrd="0" destOrd="0" presId="urn:microsoft.com/office/officeart/2005/8/layout/radial6"/>
    <dgm:cxn modelId="{4676A071-2EF2-402E-8B79-A2B2A0EDEA67}" type="presOf" srcId="{1811BF72-2917-4A90-BD8E-FA31B62D6AC6}" destId="{FE9FE179-2EAB-4FF2-A0D0-A05A78787F78}" srcOrd="0" destOrd="0" presId="urn:microsoft.com/office/officeart/2005/8/layout/radial6"/>
    <dgm:cxn modelId="{5EC228B4-BD7F-4526-9937-E4605BDD3A6C}" type="presOf" srcId="{B75C16DA-4589-42B9-8264-C14CCB4F06AB}" destId="{88B20F97-D61F-472C-9D32-F71086C53A91}" srcOrd="0" destOrd="0" presId="urn:microsoft.com/office/officeart/2005/8/layout/radial6"/>
    <dgm:cxn modelId="{03803532-9F2F-4AE0-A881-9BFB38371668}" type="presOf" srcId="{01F3A23B-80B0-450B-809A-311732E3D69F}" destId="{27F5BFBD-B621-4781-BDC3-01E51613ADF4}" srcOrd="0" destOrd="0" presId="urn:microsoft.com/office/officeart/2005/8/layout/radial6"/>
    <dgm:cxn modelId="{74F6EE4D-20E0-40C4-B6E9-046F078D9733}" type="presOf" srcId="{BF26D78E-BEC5-41FC-9981-CA4BF7542685}" destId="{CC040FAC-8306-49AC-B818-45FCD3FCA357}" srcOrd="0" destOrd="0" presId="urn:microsoft.com/office/officeart/2005/8/layout/radial6"/>
    <dgm:cxn modelId="{207D9A62-9DCB-4462-8323-EC5BAA06FBF5}" type="presOf" srcId="{19838EED-FDD6-4AF3-815F-2D090C345C20}" destId="{CA9C3956-BE13-41F7-B2F3-AFC329E513F6}" srcOrd="0" destOrd="0" presId="urn:microsoft.com/office/officeart/2005/8/layout/radial6"/>
    <dgm:cxn modelId="{30222A93-2110-4793-927C-3228F49C262B}" srcId="{1811BF72-2917-4A90-BD8E-FA31B62D6AC6}" destId="{EBFE2F10-AD98-4F6B-BCC1-AA12D6ECFB65}" srcOrd="8" destOrd="0" parTransId="{6AD7DD69-8543-42ED-B1F6-EA1832445858}" sibTransId="{68BD7333-EDC5-411C-8A00-395BB744DEA6}"/>
    <dgm:cxn modelId="{688FCB4F-09F1-4A3B-8AB6-E6BDA588FE25}" type="presOf" srcId="{DDD53A19-69E3-49F9-9979-2F03E3249AE3}" destId="{9B757F61-F896-47EA-AB5D-4B2C338B6101}" srcOrd="0" destOrd="0" presId="urn:microsoft.com/office/officeart/2005/8/layout/radial6"/>
    <dgm:cxn modelId="{8D470B8B-4B02-4686-9402-6CDFD0CC1DB8}" type="presOf" srcId="{F9B75A0D-E7B2-4A45-93CF-A3CD617054A3}" destId="{80454C15-FCF1-4C15-9D97-2DDB4CDDD8BE}" srcOrd="0" destOrd="0" presId="urn:microsoft.com/office/officeart/2005/8/layout/radial6"/>
    <dgm:cxn modelId="{C8BC3979-828B-4BD8-8222-056707D98C95}" srcId="{1811BF72-2917-4A90-BD8E-FA31B62D6AC6}" destId="{3AEFD726-DFA6-4FB4-A98B-D8A4C26F694B}" srcOrd="9" destOrd="0" parTransId="{7F3DE897-78D7-4609-924F-120A0009987E}" sibTransId="{F9B75A0D-E7B2-4A45-93CF-A3CD617054A3}"/>
    <dgm:cxn modelId="{B9D7E243-8AD3-4703-8A8A-DD0BBF62F63C}" srcId="{1811BF72-2917-4A90-BD8E-FA31B62D6AC6}" destId="{DDD53A19-69E3-49F9-9979-2F03E3249AE3}" srcOrd="1" destOrd="0" parTransId="{3002A057-91FC-4021-9265-F355BDF0BCAB}" sibTransId="{96672150-4603-44C3-BFA5-EF620A040D8C}"/>
    <dgm:cxn modelId="{51017CE2-FAA5-4D3E-8342-5DAEDA6DF067}" type="presOf" srcId="{81AB17D4-5F33-485B-81E3-7137C669BE2C}" destId="{41792BE2-5A67-470C-BE8D-471F2A0CCA08}" srcOrd="0" destOrd="0" presId="urn:microsoft.com/office/officeart/2005/8/layout/radial6"/>
    <dgm:cxn modelId="{56D6536A-ED39-4F6B-852F-1B5B895BCDCA}" type="presOf" srcId="{68BD7333-EDC5-411C-8A00-395BB744DEA6}" destId="{946B00AC-4863-4BA3-87BB-489C4221105E}" srcOrd="0" destOrd="0" presId="urn:microsoft.com/office/officeart/2005/8/layout/radial6"/>
    <dgm:cxn modelId="{B0C5E3BA-822A-442F-A259-5B7EE3D8005F}" type="presOf" srcId="{EBFE2F10-AD98-4F6B-BCC1-AA12D6ECFB65}" destId="{2BE9499D-78CB-4692-8698-2F355F90185E}" srcOrd="0" destOrd="0" presId="urn:microsoft.com/office/officeart/2005/8/layout/radial6"/>
    <dgm:cxn modelId="{0FAF8F2C-FDAC-4E86-8E2D-DCC5B3885483}" type="presOf" srcId="{86DD1FE1-7945-484D-8DD0-D98FB6245057}" destId="{2E6B7FB0-ECDA-4ADA-AF50-68F97EBF60E1}" srcOrd="0" destOrd="0" presId="urn:microsoft.com/office/officeart/2005/8/layout/radial6"/>
    <dgm:cxn modelId="{9192D5B5-D8F9-4A02-A291-C5EA45779A32}" type="presOf" srcId="{4B6CDBC3-A3AE-48D4-945E-2787059DD024}" destId="{0F41014F-6A06-4B59-B461-41F219709016}" srcOrd="0" destOrd="0" presId="urn:microsoft.com/office/officeart/2005/8/layout/radial6"/>
    <dgm:cxn modelId="{788A31A8-5721-4D9E-B57F-7DC95037B15F}" type="presParOf" srcId="{127CA74C-13C8-41B5-B60D-90AF3CB3CDC5}" destId="{FE9FE179-2EAB-4FF2-A0D0-A05A78787F78}" srcOrd="0" destOrd="0" presId="urn:microsoft.com/office/officeart/2005/8/layout/radial6"/>
    <dgm:cxn modelId="{31804609-C028-4146-9A30-45225757A2B1}" type="presParOf" srcId="{127CA74C-13C8-41B5-B60D-90AF3CB3CDC5}" destId="{BD791087-E0DF-4994-860C-C4662A1AEDB1}" srcOrd="1" destOrd="0" presId="urn:microsoft.com/office/officeart/2005/8/layout/radial6"/>
    <dgm:cxn modelId="{3B070DAD-9F80-4DB0-B59F-92FFFCCC71E3}" type="presParOf" srcId="{127CA74C-13C8-41B5-B60D-90AF3CB3CDC5}" destId="{A5E39AD0-A92D-4EFA-A4AA-5270E5A7778C}" srcOrd="2" destOrd="0" presId="urn:microsoft.com/office/officeart/2005/8/layout/radial6"/>
    <dgm:cxn modelId="{840672A3-0893-45F5-A121-40CEE384A433}" type="presParOf" srcId="{127CA74C-13C8-41B5-B60D-90AF3CB3CDC5}" destId="{27F5BFBD-B621-4781-BDC3-01E51613ADF4}" srcOrd="3" destOrd="0" presId="urn:microsoft.com/office/officeart/2005/8/layout/radial6"/>
    <dgm:cxn modelId="{422DEF9E-2D20-433C-9832-4A7D827E6839}" type="presParOf" srcId="{127CA74C-13C8-41B5-B60D-90AF3CB3CDC5}" destId="{9B757F61-F896-47EA-AB5D-4B2C338B6101}" srcOrd="4" destOrd="0" presId="urn:microsoft.com/office/officeart/2005/8/layout/radial6"/>
    <dgm:cxn modelId="{FA5A4B8F-70DB-427F-A264-5C88343AB65A}" type="presParOf" srcId="{127CA74C-13C8-41B5-B60D-90AF3CB3CDC5}" destId="{620235F3-D75E-4E8D-8BD8-FCDE45CEF442}" srcOrd="5" destOrd="0" presId="urn:microsoft.com/office/officeart/2005/8/layout/radial6"/>
    <dgm:cxn modelId="{5DD143BB-44A8-4926-8942-82C674E507CB}" type="presParOf" srcId="{127CA74C-13C8-41B5-B60D-90AF3CB3CDC5}" destId="{3A0D4D9C-E84F-4AF2-8380-E510A1D2711C}" srcOrd="6" destOrd="0" presId="urn:microsoft.com/office/officeart/2005/8/layout/radial6"/>
    <dgm:cxn modelId="{7D0CAAAD-CBDE-4953-BB3B-1D9A457A04FE}" type="presParOf" srcId="{127CA74C-13C8-41B5-B60D-90AF3CB3CDC5}" destId="{CA9C3956-BE13-41F7-B2F3-AFC329E513F6}" srcOrd="7" destOrd="0" presId="urn:microsoft.com/office/officeart/2005/8/layout/radial6"/>
    <dgm:cxn modelId="{77DF9937-8D11-4FAA-8CA3-D3601193B5D9}" type="presParOf" srcId="{127CA74C-13C8-41B5-B60D-90AF3CB3CDC5}" destId="{406FE9A9-A284-4DDE-A0B3-CFF39226CD20}" srcOrd="8" destOrd="0" presId="urn:microsoft.com/office/officeart/2005/8/layout/radial6"/>
    <dgm:cxn modelId="{9998DA59-D40A-4152-8EAB-3EA1920C4993}" type="presParOf" srcId="{127CA74C-13C8-41B5-B60D-90AF3CB3CDC5}" destId="{F115A807-9E92-4E0E-BBD8-512DEB3734C1}" srcOrd="9" destOrd="0" presId="urn:microsoft.com/office/officeart/2005/8/layout/radial6"/>
    <dgm:cxn modelId="{9992D3FE-2C96-46A0-9F29-D63BFD196992}" type="presParOf" srcId="{127CA74C-13C8-41B5-B60D-90AF3CB3CDC5}" destId="{CC040FAC-8306-49AC-B818-45FCD3FCA357}" srcOrd="10" destOrd="0" presId="urn:microsoft.com/office/officeart/2005/8/layout/radial6"/>
    <dgm:cxn modelId="{81C52415-3478-4AA0-829D-FF6F9AD51C30}" type="presParOf" srcId="{127CA74C-13C8-41B5-B60D-90AF3CB3CDC5}" destId="{76DA696E-F77F-454A-B9B2-7A5A09A940ED}" srcOrd="11" destOrd="0" presId="urn:microsoft.com/office/officeart/2005/8/layout/radial6"/>
    <dgm:cxn modelId="{B7F35D15-3585-4ADD-8C24-B48EF98F2CFC}" type="presParOf" srcId="{127CA74C-13C8-41B5-B60D-90AF3CB3CDC5}" destId="{41792BE2-5A67-470C-BE8D-471F2A0CCA08}" srcOrd="12" destOrd="0" presId="urn:microsoft.com/office/officeart/2005/8/layout/radial6"/>
    <dgm:cxn modelId="{7FDD2CB1-6432-450C-B723-01ABCD887726}" type="presParOf" srcId="{127CA74C-13C8-41B5-B60D-90AF3CB3CDC5}" destId="{57999F34-4824-412C-BF81-C251D1A988A7}" srcOrd="13" destOrd="0" presId="urn:microsoft.com/office/officeart/2005/8/layout/radial6"/>
    <dgm:cxn modelId="{1A91A893-733D-4D3F-BD1D-88BBBCEE4335}" type="presParOf" srcId="{127CA74C-13C8-41B5-B60D-90AF3CB3CDC5}" destId="{3457B428-1DD2-4D46-A6F6-83FF083C3069}" srcOrd="14" destOrd="0" presId="urn:microsoft.com/office/officeart/2005/8/layout/radial6"/>
    <dgm:cxn modelId="{4C529139-1ACA-47B5-974B-99E53F8311A7}" type="presParOf" srcId="{127CA74C-13C8-41B5-B60D-90AF3CB3CDC5}" destId="{88B20F97-D61F-472C-9D32-F71086C53A91}" srcOrd="15" destOrd="0" presId="urn:microsoft.com/office/officeart/2005/8/layout/radial6"/>
    <dgm:cxn modelId="{4D3C98E6-60D0-416E-8FD1-2C706BA602AE}" type="presParOf" srcId="{127CA74C-13C8-41B5-B60D-90AF3CB3CDC5}" destId="{5508E991-C73D-4054-9FA3-931D9A6A4539}" srcOrd="16" destOrd="0" presId="urn:microsoft.com/office/officeart/2005/8/layout/radial6"/>
    <dgm:cxn modelId="{3932DE4E-884E-4894-B169-7052EFEEE300}" type="presParOf" srcId="{127CA74C-13C8-41B5-B60D-90AF3CB3CDC5}" destId="{0FEFC44D-CF9C-43D5-86D6-4E7B16F9CD52}" srcOrd="17" destOrd="0" presId="urn:microsoft.com/office/officeart/2005/8/layout/radial6"/>
    <dgm:cxn modelId="{BEA5EBF1-54DD-490A-A90F-C0ED19C2A78A}" type="presParOf" srcId="{127CA74C-13C8-41B5-B60D-90AF3CB3CDC5}" destId="{2E6B7FB0-ECDA-4ADA-AF50-68F97EBF60E1}" srcOrd="18" destOrd="0" presId="urn:microsoft.com/office/officeart/2005/8/layout/radial6"/>
    <dgm:cxn modelId="{763ED0A8-A915-4478-BB6D-8D7922FD5836}" type="presParOf" srcId="{127CA74C-13C8-41B5-B60D-90AF3CB3CDC5}" destId="{7FF10472-7E80-437F-9BAC-8BE540B9BDB3}" srcOrd="19" destOrd="0" presId="urn:microsoft.com/office/officeart/2005/8/layout/radial6"/>
    <dgm:cxn modelId="{F6661135-F48D-4731-8741-A3351626B2CD}" type="presParOf" srcId="{127CA74C-13C8-41B5-B60D-90AF3CB3CDC5}" destId="{461E54B9-9E8B-4C53-B856-6E04F5A3D6AA}" srcOrd="20" destOrd="0" presId="urn:microsoft.com/office/officeart/2005/8/layout/radial6"/>
    <dgm:cxn modelId="{CFEC1A8E-D054-4B53-B21A-AAE19401FA02}" type="presParOf" srcId="{127CA74C-13C8-41B5-B60D-90AF3CB3CDC5}" destId="{0F41014F-6A06-4B59-B461-41F219709016}" srcOrd="21" destOrd="0" presId="urn:microsoft.com/office/officeart/2005/8/layout/radial6"/>
    <dgm:cxn modelId="{4773FC83-A754-49EF-8428-CF65A9E66CA4}" type="presParOf" srcId="{127CA74C-13C8-41B5-B60D-90AF3CB3CDC5}" destId="{7D4E3BCF-FE58-4395-9E6F-237319CC1FF4}" srcOrd="22" destOrd="0" presId="urn:microsoft.com/office/officeart/2005/8/layout/radial6"/>
    <dgm:cxn modelId="{C2265935-6D24-48E5-86EB-EC0395A62AD7}" type="presParOf" srcId="{127CA74C-13C8-41B5-B60D-90AF3CB3CDC5}" destId="{3B51D7BF-C9EF-42BC-8B23-66174411BDD8}" srcOrd="23" destOrd="0" presId="urn:microsoft.com/office/officeart/2005/8/layout/radial6"/>
    <dgm:cxn modelId="{7CC13948-7E1D-4C4B-9282-6790B92B5D3E}" type="presParOf" srcId="{127CA74C-13C8-41B5-B60D-90AF3CB3CDC5}" destId="{EC5CB2C9-F1C9-4D07-8954-995F5E7361DF}" srcOrd="24" destOrd="0" presId="urn:microsoft.com/office/officeart/2005/8/layout/radial6"/>
    <dgm:cxn modelId="{8C9D65EC-5FBF-4B14-BF99-1803AA1325E2}" type="presParOf" srcId="{127CA74C-13C8-41B5-B60D-90AF3CB3CDC5}" destId="{2BE9499D-78CB-4692-8698-2F355F90185E}" srcOrd="25" destOrd="0" presId="urn:microsoft.com/office/officeart/2005/8/layout/radial6"/>
    <dgm:cxn modelId="{4385986D-65BB-499D-BF31-1B6AD7F93B38}" type="presParOf" srcId="{127CA74C-13C8-41B5-B60D-90AF3CB3CDC5}" destId="{66E510A8-D780-41F1-94C0-CB2E6F931AAE}" srcOrd="26" destOrd="0" presId="urn:microsoft.com/office/officeart/2005/8/layout/radial6"/>
    <dgm:cxn modelId="{20786FCF-FCB4-4781-B58A-B8F321777F7B}" type="presParOf" srcId="{127CA74C-13C8-41B5-B60D-90AF3CB3CDC5}" destId="{946B00AC-4863-4BA3-87BB-489C4221105E}" srcOrd="27" destOrd="0" presId="urn:microsoft.com/office/officeart/2005/8/layout/radial6"/>
    <dgm:cxn modelId="{F52B99C3-AE6F-46C8-BCA4-D0DE54F77006}" type="presParOf" srcId="{127CA74C-13C8-41B5-B60D-90AF3CB3CDC5}" destId="{1644DD5B-C4E3-49A0-852F-3073AA10A616}" srcOrd="28" destOrd="0" presId="urn:microsoft.com/office/officeart/2005/8/layout/radial6"/>
    <dgm:cxn modelId="{5FE210D8-55E0-4F16-8780-18D9140A6D61}" type="presParOf" srcId="{127CA74C-13C8-41B5-B60D-90AF3CB3CDC5}" destId="{9687C99B-1892-4E90-827F-CD0646D48F7F}" srcOrd="29" destOrd="0" presId="urn:microsoft.com/office/officeart/2005/8/layout/radial6"/>
    <dgm:cxn modelId="{63FA6192-8B9A-487E-B93D-404AA2A9A641}" type="presParOf" srcId="{127CA74C-13C8-41B5-B60D-90AF3CB3CDC5}" destId="{80454C15-FCF1-4C15-9D97-2DDB4CDDD8BE}" srcOrd="30" destOrd="0" presId="urn:microsoft.com/office/officeart/2005/8/layout/radial6"/>
  </dgm:cxnLst>
  <dgm:bg>
    <a:blipFill>
      <a:blip xmlns:r="http://schemas.openxmlformats.org/officeDocument/2006/relationships" r:embed="rId11"/>
      <a:stretch>
        <a:fillRect/>
      </a:stretch>
    </a:blipFill>
  </dgm:bg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715D2-1EC7-4BFF-805F-9C3E3AFB66CE}" type="datetimeFigureOut">
              <a:rPr lang="ru-RU" smtClean="0"/>
              <a:pPr/>
              <a:t>05.05.2011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55486-59B9-4BFC-847E-E55C12350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55486-59B9-4BFC-847E-E55C1235069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8BA5FE-7771-4D42-9A31-1EC89182572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E14B78-C44E-474A-AC61-3592C8DBDA9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432B0-4D93-41E7-B802-FF8B92E74FC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5A6A05-DC26-477A-8D69-6D762A4F7A2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E9AAE-4B6D-4CC2-A1E6-0CA7DD7F562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D3E6B-775C-4AFC-9420-2D81BB5BAC6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1098B-72DF-4F80-9537-8CA6BF59361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FF69B-50B7-420B-891C-8B469561980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AB0C8-E11C-4F2B-8B75-A2FAB2A393B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D04F0-08EE-4D0D-B35E-653A6E1E2F4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57EA07-A6B9-49CC-A42B-90AE8914BC7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8761FAD-4CF0-42D4-836E-83A0D278DB7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ircl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Data" Target="../diagrams/data1.xml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2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2.xml"/><Relationship Id="rId7" Type="http://schemas.openxmlformats.org/officeDocument/2006/relationships/image" Target="../media/image5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diagramData" Target="../diagrams/data3.xml"/><Relationship Id="rId7" Type="http://schemas.openxmlformats.org/officeDocument/2006/relationships/image" Target="../media/image66.jpeg"/><Relationship Id="rId12" Type="http://schemas.openxmlformats.org/officeDocument/2006/relationships/image" Target="../media/image7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69.wmf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68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74.wmf"/><Relationship Id="rId10" Type="http://schemas.openxmlformats.org/officeDocument/2006/relationships/image" Target="../media/image50.wmf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diagramData" Target="../diagrams/data4.xml"/><Relationship Id="rId7" Type="http://schemas.openxmlformats.org/officeDocument/2006/relationships/image" Target="../media/image83.jpeg"/><Relationship Id="rId12" Type="http://schemas.openxmlformats.org/officeDocument/2006/relationships/image" Target="../media/image8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86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85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8.png"/><Relationship Id="rId7" Type="http://schemas.openxmlformats.org/officeDocument/2006/relationships/image" Target="../media/image69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openxmlformats.org/officeDocument/2006/relationships/image" Target="../media/image5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gif"/><Relationship Id="rId4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wmf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Documents and Settings\USER\Мои документы\Downloads\52448333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472" y="1357298"/>
            <a:ext cx="7572428" cy="5214974"/>
          </a:xfrm>
          <a:solidFill>
            <a:srgbClr val="FFCC00">
              <a:alpha val="34117"/>
            </a:srgbClr>
          </a:solidFill>
          <a:ln w="12700">
            <a:solidFill>
              <a:srgbClr val="FF9900"/>
            </a:solidFill>
          </a:ln>
        </p:spPr>
        <p:txBody>
          <a:bodyPr/>
          <a:lstStyle/>
          <a:p>
            <a:pPr algn="l" eaLnBrk="1" hangingPunct="1"/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3600" b="1" dirty="0" err="1" smtClean="0">
                <a:solidFill>
                  <a:srgbClr val="660033"/>
                </a:solidFill>
                <a:latin typeface="Bookman Old Style" pitchFamily="18" charset="0"/>
              </a:rPr>
              <a:t>Задачі</a:t>
            </a:r>
            <a:r>
              <a:rPr lang="ru-RU" sz="3600" b="1" dirty="0" smtClean="0">
                <a:solidFill>
                  <a:srgbClr val="660033"/>
                </a:solidFill>
                <a:latin typeface="Bookman Old Style" pitchFamily="18" charset="0"/>
              </a:rPr>
              <a:t>:</a:t>
            </a:r>
          </a:p>
          <a:p>
            <a:pPr algn="l" eaLnBrk="1" hangingPunct="1">
              <a:buFont typeface="Wingdings" pitchFamily="2" charset="2"/>
              <a:buChar char="Ø"/>
            </a:pPr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сформулювати загальне уявлення про вітаміни,</a:t>
            </a:r>
          </a:p>
          <a:p>
            <a:pPr algn="l" eaLnBrk="1" hangingPunct="1">
              <a:buFont typeface="Wingdings" pitchFamily="2" charset="2"/>
              <a:buChar char="Ø"/>
            </a:pPr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дати поняття про авітаміноз, </a:t>
            </a:r>
            <a:r>
              <a:rPr lang="uk-UA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гіпо-</a:t>
            </a:r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та гіпервітаміноз.</a:t>
            </a:r>
            <a:endParaRPr lang="ru-RU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  <a:p>
            <a:pPr algn="l" eaLnBrk="1" hangingPunct="1">
              <a:buFont typeface="Wingdings" pitchFamily="2" charset="2"/>
              <a:buChar char="Ø"/>
            </a:pPr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розкрити роль вітамінів для здоров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`</a:t>
            </a:r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я людини.</a:t>
            </a:r>
          </a:p>
          <a:p>
            <a:pPr algn="l" eaLnBrk="1" hangingPunct="1"/>
            <a:endParaRPr lang="ru-RU" sz="4000" dirty="0" smtClean="0">
              <a:solidFill>
                <a:schemeClr val="tx1">
                  <a:lumMod val="75000"/>
                  <a:lumOff val="25000"/>
                </a:schemeClr>
              </a:solidFill>
              <a:latin typeface="Bookman Old Style" pitchFamily="18" charset="0"/>
            </a:endParaRPr>
          </a:p>
          <a:p>
            <a:pPr algn="l" eaLnBrk="1" hangingPunct="1"/>
            <a:endParaRPr lang="ru-RU" sz="4000" dirty="0" smtClean="0">
              <a:solidFill>
                <a:schemeClr val="tx1">
                  <a:lumMod val="75000"/>
                  <a:lumOff val="2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WordArt 8"/>
          <p:cNvSpPr>
            <a:spLocks noChangeArrowheads="1" noChangeShapeType="1" noTextEdit="1"/>
          </p:cNvSpPr>
          <p:nvPr/>
        </p:nvSpPr>
        <p:spPr bwMode="auto">
          <a:xfrm flipV="1">
            <a:off x="2143125" y="2928938"/>
            <a:ext cx="5172075" cy="2071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82"/>
              </a:avLst>
            </a:prstTxWarp>
          </a:bodyPr>
          <a:lstStyle/>
          <a:p>
            <a:pPr algn="ctr"/>
            <a:endParaRPr lang="ru-RU" sz="3600" b="1" kern="10">
              <a:ln w="12700">
                <a:solidFill>
                  <a:srgbClr val="80008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ookman Old Style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85728"/>
            <a:ext cx="9144000" cy="714380"/>
          </a:xfrm>
          <a:solidFill>
            <a:srgbClr val="FF9900">
              <a:alpha val="23921"/>
            </a:srgbClr>
          </a:solidFill>
          <a:ln w="12700">
            <a:solidFill>
              <a:srgbClr val="993366"/>
            </a:solidFill>
          </a:ln>
        </p:spPr>
        <p:txBody>
          <a:bodyPr/>
          <a:lstStyle/>
          <a:p>
            <a:pPr algn="l" eaLnBrk="1" hangingPunct="1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  </a:t>
            </a:r>
            <a:r>
              <a:rPr lang="ru-RU" sz="3600" b="1" dirty="0" smtClean="0">
                <a:solidFill>
                  <a:srgbClr val="660033"/>
                </a:solidFill>
                <a:latin typeface="Bookman Old Style" pitchFamily="18" charset="0"/>
              </a:rPr>
              <a:t>Тема уроку</a:t>
            </a:r>
            <a:r>
              <a:rPr lang="uk-UA" sz="3600" b="1" dirty="0" smtClean="0">
                <a:solidFill>
                  <a:srgbClr val="660033"/>
                </a:solidFill>
              </a:rPr>
              <a:t>:  </a:t>
            </a:r>
            <a:r>
              <a:rPr lang="uk-UA" b="1" dirty="0" smtClean="0">
                <a:solidFill>
                  <a:srgbClr val="C00000"/>
                </a:solidFill>
              </a:rPr>
              <a:t>Вітаміни.         </a:t>
            </a:r>
            <a:endParaRPr lang="ru-RU" dirty="0" smtClean="0">
              <a:solidFill>
                <a:srgbClr val="0000FF"/>
              </a:solidFill>
            </a:endParaRPr>
          </a:p>
        </p:txBody>
      </p:sp>
      <p:pic>
        <p:nvPicPr>
          <p:cNvPr id="2052" name="Picture 4" descr="true_vitam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5272" y="2214554"/>
            <a:ext cx="1428728" cy="4429156"/>
          </a:xfrm>
          <a:prstGeom prst="rect">
            <a:avLst/>
          </a:prstGeom>
          <a:solidFill>
            <a:srgbClr val="FFFFCC"/>
          </a:solidFill>
          <a:ln w="12700">
            <a:solidFill>
              <a:srgbClr val="8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USER\Мои документы\Downloads\52448333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14338" name="AutoShape 2"/>
          <p:cNvSpPr>
            <a:spLocks noChangeArrowheads="1"/>
          </p:cNvSpPr>
          <p:nvPr/>
        </p:nvSpPr>
        <p:spPr bwMode="auto">
          <a:xfrm>
            <a:off x="1857356" y="333375"/>
            <a:ext cx="5378469" cy="1095361"/>
          </a:xfrm>
          <a:prstGeom prst="rightArrow">
            <a:avLst>
              <a:gd name="adj1" fmla="val 50000"/>
              <a:gd name="adj2" fmla="val 84912"/>
            </a:avLst>
          </a:prstGeom>
          <a:solidFill>
            <a:srgbClr val="CC99FF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4400" b="1" dirty="0" err="1" smtClean="0">
                <a:solidFill>
                  <a:srgbClr val="0000FF"/>
                </a:solidFill>
              </a:rPr>
              <a:t>ВіТАМіН</a:t>
            </a:r>
            <a:r>
              <a:rPr lang="ru-RU" sz="4400" b="1" dirty="0" smtClean="0"/>
              <a:t> </a:t>
            </a:r>
            <a:endParaRPr lang="ru-RU" sz="4400" b="1" dirty="0"/>
          </a:p>
        </p:txBody>
      </p:sp>
      <p:graphicFrame>
        <p:nvGraphicFramePr>
          <p:cNvPr id="15" name="Схема 14"/>
          <p:cNvGraphicFramePr/>
          <p:nvPr/>
        </p:nvGraphicFramePr>
        <p:xfrm>
          <a:off x="7270750" y="260350"/>
          <a:ext cx="1873250" cy="1657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7524750" y="1989138"/>
            <a:ext cx="1619250" cy="4392612"/>
          </a:xfrm>
          <a:prstGeom prst="upArrow">
            <a:avLst>
              <a:gd name="adj1" fmla="val 50000"/>
              <a:gd name="adj2" fmla="val 67819"/>
            </a:avLst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3000364" y="4357694"/>
            <a:ext cx="3357586" cy="2303462"/>
          </a:xfrm>
          <a:prstGeom prst="octagon">
            <a:avLst>
              <a:gd name="adj" fmla="val 29287"/>
            </a:avLst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ru-RU" sz="2000" b="1" u="sng" dirty="0" err="1" smtClean="0">
                <a:solidFill>
                  <a:srgbClr val="6600CC"/>
                </a:solidFill>
              </a:rPr>
              <a:t>Міститься</a:t>
            </a: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6600CC"/>
                </a:solidFill>
              </a:rPr>
              <a:t>в </a:t>
            </a:r>
            <a:r>
              <a:rPr lang="ru-RU" sz="2000" b="1" dirty="0" err="1" smtClean="0">
                <a:solidFill>
                  <a:srgbClr val="6600CC"/>
                </a:solidFill>
              </a:rPr>
              <a:t>горіхах</a:t>
            </a:r>
            <a:r>
              <a:rPr lang="ru-RU" sz="2000" b="1" dirty="0">
                <a:solidFill>
                  <a:srgbClr val="6600CC"/>
                </a:solidFill>
              </a:rPr>
              <a:t>, </a:t>
            </a:r>
          </a:p>
          <a:p>
            <a:pPr algn="ctr">
              <a:defRPr/>
            </a:pPr>
            <a:r>
              <a:rPr lang="ru-RU" sz="2000" b="1" dirty="0" err="1" smtClean="0">
                <a:solidFill>
                  <a:srgbClr val="6600CC"/>
                </a:solidFill>
              </a:rPr>
              <a:t>печінці</a:t>
            </a:r>
            <a:r>
              <a:rPr lang="ru-RU" sz="2000" b="1" dirty="0" smtClean="0">
                <a:solidFill>
                  <a:srgbClr val="6600CC"/>
                </a:solidFill>
              </a:rPr>
              <a:t>,</a:t>
            </a: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6600CC"/>
                </a:solidFill>
              </a:rPr>
              <a:t> </a:t>
            </a:r>
            <a:r>
              <a:rPr lang="ru-RU" sz="2000" b="1" dirty="0" smtClean="0">
                <a:solidFill>
                  <a:srgbClr val="6600CC"/>
                </a:solidFill>
              </a:rPr>
              <a:t>крупах,</a:t>
            </a: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uk-UA" sz="2000" b="1" dirty="0" smtClean="0">
                <a:solidFill>
                  <a:srgbClr val="6600CC"/>
                </a:solidFill>
              </a:rPr>
              <a:t>м</a:t>
            </a:r>
            <a:r>
              <a:rPr lang="en-US" sz="2000" b="1" dirty="0" smtClean="0">
                <a:solidFill>
                  <a:srgbClr val="6600CC"/>
                </a:solidFill>
              </a:rPr>
              <a:t>`</a:t>
            </a:r>
            <a:r>
              <a:rPr lang="ru-RU" sz="2000" b="1" dirty="0" err="1" smtClean="0">
                <a:solidFill>
                  <a:srgbClr val="6600CC"/>
                </a:solidFill>
              </a:rPr>
              <a:t>ясі</a:t>
            </a:r>
            <a:r>
              <a:rPr lang="ru-RU" sz="2000" b="1" dirty="0" smtClean="0">
                <a:solidFill>
                  <a:srgbClr val="6600CC"/>
                </a:solidFill>
              </a:rPr>
              <a:t> </a:t>
            </a:r>
            <a:r>
              <a:rPr lang="ru-RU" sz="2000" b="1" dirty="0" err="1" smtClean="0">
                <a:solidFill>
                  <a:srgbClr val="6600CC"/>
                </a:solidFill>
              </a:rPr>
              <a:t>птахів</a:t>
            </a:r>
            <a:r>
              <a:rPr lang="ru-RU" sz="2000" b="1" dirty="0" smtClean="0">
                <a:solidFill>
                  <a:srgbClr val="6600CC"/>
                </a:solidFill>
              </a:rPr>
              <a:t>, </a:t>
            </a: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ru-RU" sz="2000" b="1" dirty="0" err="1" smtClean="0">
                <a:solidFill>
                  <a:srgbClr val="6600CC"/>
                </a:solidFill>
              </a:rPr>
              <a:t>зелені</a:t>
            </a:r>
            <a:r>
              <a:rPr lang="ru-RU" sz="2000" b="1" dirty="0" smtClean="0">
                <a:solidFill>
                  <a:srgbClr val="6600CC"/>
                </a:solidFill>
              </a:rPr>
              <a:t>.</a:t>
            </a: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endParaRPr lang="ru-RU" sz="2000" b="1" dirty="0">
              <a:solidFill>
                <a:srgbClr val="6600CC"/>
              </a:solidFill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 rot="5400000">
            <a:off x="6765132" y="4331494"/>
            <a:ext cx="3097212" cy="5715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ru-RU" sz="40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тіамін</a:t>
            </a:r>
            <a:endParaRPr lang="ru-RU" sz="4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350" name="Picture 14" descr="b1-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72198" y="4572008"/>
            <a:ext cx="1571625" cy="1143000"/>
          </a:xfrm>
          <a:prstGeom prst="rect">
            <a:avLst/>
          </a:prstGeom>
          <a:noFill/>
          <a:ln w="12700">
            <a:solidFill>
              <a:srgbClr val="993366"/>
            </a:solidFill>
            <a:miter lim="800000"/>
            <a:headEnd/>
            <a:tailEnd/>
          </a:ln>
        </p:spPr>
      </p:pic>
      <p:pic>
        <p:nvPicPr>
          <p:cNvPr id="8210" name="Рисунок 11" descr="6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313" y="214313"/>
            <a:ext cx="14287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1" name="Picture 21" descr="http://im7-tub.yandex.net/i?id=114039493&amp;tov=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71563" y="5429250"/>
            <a:ext cx="17811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5786446" y="642918"/>
            <a:ext cx="11076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1,6 мг.</a:t>
            </a:r>
            <a:endParaRPr lang="ru-RU" sz="2400" dirty="0"/>
          </a:p>
        </p:txBody>
      </p:sp>
      <p:pic>
        <p:nvPicPr>
          <p:cNvPr id="1026" name="Picture 2" descr="C:\Documents and Settings\USER\Мои документы\Downloads\french-chicken-liver-secure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44" y="3857628"/>
            <a:ext cx="1976438" cy="1482329"/>
          </a:xfrm>
          <a:prstGeom prst="rect">
            <a:avLst/>
          </a:prstGeom>
          <a:noFill/>
        </p:spPr>
      </p:pic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1857356" y="1484313"/>
            <a:ext cx="5643602" cy="2665412"/>
          </a:xfrm>
          <a:prstGeom prst="flowChartProcess">
            <a:avLst/>
          </a:prstGeom>
          <a:solidFill>
            <a:srgbClr val="CCFFFF"/>
          </a:solidFill>
          <a:ln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95000" rotWithShape="0">
              <a:srgbClr val="000000">
                <a:alpha val="50000"/>
              </a:srgbClr>
            </a:outerShdw>
            <a:softEdge rad="127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Регулю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є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обмін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речовин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кровотворення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роботу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м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`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язів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активує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процеси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мозку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При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авітамінозі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–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захворювання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Бері-бері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(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порушення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нервової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системи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, росту,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слабкість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та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параліч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кінцівок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).</a:t>
            </a:r>
            <a:endParaRPr lang="ru-RU" sz="2000" b="1" dirty="0">
              <a:solidFill>
                <a:srgbClr val="CC3399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8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USER\Мои документы\Downloads\42e4af566b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3801" name="Picture 9" descr="0b9421e4da9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68" y="0"/>
            <a:ext cx="2135100" cy="1428760"/>
          </a:xfrm>
          <a:prstGeom prst="rect">
            <a:avLst/>
          </a:prstGeom>
          <a:noFill/>
        </p:spPr>
      </p:pic>
      <p:pic>
        <p:nvPicPr>
          <p:cNvPr id="33802" name="Picture 10" descr="00649f98588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285728"/>
            <a:ext cx="3464945" cy="3714776"/>
          </a:xfrm>
          <a:prstGeom prst="rect">
            <a:avLst/>
          </a:prstGeom>
          <a:noFill/>
        </p:spPr>
      </p:pic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0" y="142852"/>
            <a:ext cx="5929322" cy="1285884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1285852" y="214290"/>
            <a:ext cx="3600450" cy="1081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 pitchFamily="18" charset="0"/>
              </a:rPr>
              <a:t>Вітаміни</a:t>
            </a:r>
            <a:r>
              <a:rPr lang="ru-RU" sz="44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 pitchFamily="18" charset="0"/>
              </a:rPr>
              <a:t>  </a:t>
            </a:r>
            <a:r>
              <a:rPr lang="ru-RU" sz="44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 pitchFamily="18" charset="0"/>
              </a:rPr>
              <a:t>гр.В</a:t>
            </a:r>
            <a:endParaRPr lang="ru-RU" sz="44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Georgia" pitchFamily="18" charset="0"/>
            </a:endParaRPr>
          </a:p>
        </p:txBody>
      </p:sp>
      <p:pic>
        <p:nvPicPr>
          <p:cNvPr id="12" name="Picture 22" descr="икр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4071942"/>
            <a:ext cx="2073865" cy="1724029"/>
          </a:xfrm>
          <a:prstGeom prst="rect">
            <a:avLst/>
          </a:prstGeom>
          <a:noFill/>
        </p:spPr>
      </p:pic>
      <p:pic>
        <p:nvPicPr>
          <p:cNvPr id="13" name="Picture 21" descr="ав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857760"/>
            <a:ext cx="2160588" cy="2160588"/>
          </a:xfrm>
          <a:prstGeom prst="rect">
            <a:avLst/>
          </a:prstGeom>
          <a:noFill/>
        </p:spPr>
      </p:pic>
      <p:pic>
        <p:nvPicPr>
          <p:cNvPr id="14" name="Picture 10" descr="5cd99775380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4876" y="4041775"/>
            <a:ext cx="3168650" cy="2816225"/>
          </a:xfrm>
          <a:prstGeom prst="rect">
            <a:avLst/>
          </a:prstGeom>
          <a:noFill/>
        </p:spPr>
      </p:pic>
      <p:pic>
        <p:nvPicPr>
          <p:cNvPr id="15" name="Picture 19" descr="молоко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72330" y="4206875"/>
            <a:ext cx="1863725" cy="2651125"/>
          </a:xfrm>
          <a:prstGeom prst="rect">
            <a:avLst/>
          </a:prstGeom>
          <a:noFill/>
        </p:spPr>
      </p:pic>
      <p:pic>
        <p:nvPicPr>
          <p:cNvPr id="16" name="Picture 8" descr="74134b1b4f3b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28926" y="5143512"/>
            <a:ext cx="1873248" cy="1471533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142844" y="1714489"/>
            <a:ext cx="5929354" cy="2431435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ru-RU" sz="2800" dirty="0" smtClean="0"/>
              <a:t>В</a:t>
            </a:r>
            <a:r>
              <a:rPr lang="ru-RU" dirty="0" smtClean="0"/>
              <a:t>2 - </a:t>
            </a:r>
            <a:r>
              <a:rPr lang="ru-RU" sz="2000" dirty="0" smtClean="0"/>
              <a:t> </a:t>
            </a:r>
            <a:r>
              <a:rPr lang="ru-RU" sz="2000" dirty="0" err="1" smtClean="0"/>
              <a:t>відсутність</a:t>
            </a:r>
            <a:r>
              <a:rPr lang="ru-RU" sz="2000" dirty="0" smtClean="0"/>
              <a:t> </a:t>
            </a:r>
            <a:r>
              <a:rPr lang="ru-RU" sz="2000" dirty="0" err="1" smtClean="0"/>
              <a:t>вітаміну</a:t>
            </a:r>
            <a:r>
              <a:rPr lang="ru-RU" sz="2000" dirty="0" smtClean="0"/>
              <a:t> </a:t>
            </a:r>
            <a:r>
              <a:rPr lang="ru-RU" sz="2000" dirty="0" err="1" smtClean="0"/>
              <a:t>веде</a:t>
            </a:r>
            <a:r>
              <a:rPr lang="ru-RU" sz="2000" dirty="0" smtClean="0"/>
              <a:t> до </a:t>
            </a:r>
            <a:r>
              <a:rPr lang="ru-RU" sz="2000" dirty="0" err="1" smtClean="0"/>
              <a:t>захворювань</a:t>
            </a:r>
            <a:r>
              <a:rPr lang="ru-RU" sz="2000" dirty="0" smtClean="0"/>
              <a:t> </a:t>
            </a:r>
          </a:p>
          <a:p>
            <a:r>
              <a:rPr lang="ru-RU" sz="2000" dirty="0" smtClean="0"/>
              <a:t>очей, </a:t>
            </a:r>
            <a:r>
              <a:rPr lang="ru-RU" sz="2000" dirty="0" err="1" smtClean="0"/>
              <a:t>порожнини</a:t>
            </a:r>
            <a:r>
              <a:rPr lang="ru-RU" sz="2000" dirty="0" smtClean="0"/>
              <a:t> рота;</a:t>
            </a:r>
          </a:p>
          <a:p>
            <a:r>
              <a:rPr lang="ru-RU" sz="3200" dirty="0" smtClean="0"/>
              <a:t>В</a:t>
            </a:r>
            <a:r>
              <a:rPr lang="ru-RU" sz="2000" dirty="0" smtClean="0"/>
              <a:t>6- </a:t>
            </a:r>
            <a:r>
              <a:rPr lang="ru-RU" sz="2000" dirty="0" err="1" smtClean="0"/>
              <a:t>відсутність</a:t>
            </a:r>
            <a:r>
              <a:rPr lang="ru-RU" sz="2000" dirty="0" smtClean="0"/>
              <a:t>  </a:t>
            </a:r>
            <a:r>
              <a:rPr lang="ru-RU" sz="2000" dirty="0" err="1" smtClean="0"/>
              <a:t>викликає</a:t>
            </a:r>
            <a:r>
              <a:rPr lang="ru-RU" sz="2000" dirty="0" smtClean="0"/>
              <a:t> </a:t>
            </a:r>
            <a:r>
              <a:rPr lang="ru-RU" sz="2000" dirty="0" err="1" smtClean="0"/>
              <a:t>дерматити</a:t>
            </a:r>
            <a:r>
              <a:rPr lang="ru-RU" sz="2000" dirty="0" smtClean="0"/>
              <a:t> -</a:t>
            </a:r>
            <a:r>
              <a:rPr lang="ru-RU" sz="2000" dirty="0" err="1" smtClean="0"/>
              <a:t>захворювання</a:t>
            </a:r>
            <a:r>
              <a:rPr lang="ru-RU" sz="2000" dirty="0" smtClean="0"/>
              <a:t> </a:t>
            </a:r>
            <a:r>
              <a:rPr lang="ru-RU" sz="2000" dirty="0" err="1" smtClean="0"/>
              <a:t>шкіри</a:t>
            </a:r>
            <a:r>
              <a:rPr lang="ru-RU" sz="2000" dirty="0" smtClean="0"/>
              <a:t>. </a:t>
            </a:r>
          </a:p>
          <a:p>
            <a:r>
              <a:rPr lang="ru-RU" sz="3200" dirty="0" smtClean="0"/>
              <a:t>В</a:t>
            </a:r>
            <a:r>
              <a:rPr lang="ru-RU" sz="2000" dirty="0" smtClean="0"/>
              <a:t>12  - </a:t>
            </a:r>
            <a:r>
              <a:rPr lang="ru-RU" sz="2000" dirty="0" err="1" smtClean="0"/>
              <a:t>потрібний</a:t>
            </a:r>
            <a:r>
              <a:rPr lang="ru-RU" sz="2000" dirty="0" smtClean="0"/>
              <a:t> для </a:t>
            </a:r>
            <a:r>
              <a:rPr lang="ru-RU" sz="2000" dirty="0" err="1" smtClean="0"/>
              <a:t>утворення</a:t>
            </a:r>
            <a:r>
              <a:rPr lang="ru-RU" sz="2000" dirty="0" smtClean="0"/>
              <a:t> </a:t>
            </a:r>
            <a:r>
              <a:rPr lang="ru-RU" sz="2000" dirty="0" err="1" smtClean="0"/>
              <a:t>червоних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кров'яних</a:t>
            </a:r>
            <a:r>
              <a:rPr lang="ru-RU" sz="2000" dirty="0" smtClean="0"/>
              <a:t> </a:t>
            </a:r>
            <a:r>
              <a:rPr lang="ru-RU" sz="2000" dirty="0" err="1" smtClean="0"/>
              <a:t>тілець</a:t>
            </a:r>
            <a:r>
              <a:rPr lang="ru-RU" sz="2000" dirty="0" smtClean="0"/>
              <a:t>. </a:t>
            </a:r>
          </a:p>
        </p:txBody>
      </p:sp>
    </p:spTree>
  </p:cSld>
  <p:clrMapOvr>
    <a:masterClrMapping/>
  </p:clrMapOvr>
  <p:transition advClick="0">
    <p:pull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sitrus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0"/>
            <a:ext cx="9286908" cy="6867525"/>
          </a:xfrm>
          <a:prstGeom prst="rect">
            <a:avLst/>
          </a:prstGeom>
          <a:noFill/>
        </p:spPr>
      </p:pic>
      <p:sp>
        <p:nvSpPr>
          <p:cNvPr id="13314" name="AutoShape 2"/>
          <p:cNvSpPr>
            <a:spLocks noChangeArrowheads="1"/>
          </p:cNvSpPr>
          <p:nvPr/>
        </p:nvSpPr>
        <p:spPr bwMode="auto">
          <a:xfrm flipH="1">
            <a:off x="1928794" y="142852"/>
            <a:ext cx="5143535" cy="1441450"/>
          </a:xfrm>
          <a:prstGeom prst="rightArrow">
            <a:avLst>
              <a:gd name="adj1" fmla="val 50000"/>
              <a:gd name="adj2" fmla="val 84912"/>
            </a:avLst>
          </a:prstGeom>
          <a:solidFill>
            <a:srgbClr val="CC99FF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0000FF"/>
                </a:solidFill>
              </a:rPr>
              <a:t>        </a:t>
            </a:r>
            <a:r>
              <a:rPr lang="ru-RU" sz="4400" b="1" dirty="0" err="1" smtClean="0">
                <a:solidFill>
                  <a:srgbClr val="0000FF"/>
                </a:solidFill>
              </a:rPr>
              <a:t>ВіТАМіН</a:t>
            </a:r>
            <a:r>
              <a:rPr lang="ru-RU" sz="4400" b="1" dirty="0" smtClean="0"/>
              <a:t> </a:t>
            </a:r>
            <a:endParaRPr lang="ru-RU" sz="4400" b="1" dirty="0"/>
          </a:p>
        </p:txBody>
      </p:sp>
      <p:graphicFrame>
        <p:nvGraphicFramePr>
          <p:cNvPr id="15" name="Схема 14"/>
          <p:cNvGraphicFramePr/>
          <p:nvPr/>
        </p:nvGraphicFramePr>
        <p:xfrm>
          <a:off x="0" y="214290"/>
          <a:ext cx="1873250" cy="171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0" y="2071678"/>
            <a:ext cx="1619250" cy="4572032"/>
          </a:xfrm>
          <a:prstGeom prst="upArrow">
            <a:avLst>
              <a:gd name="adj1" fmla="val 50000"/>
              <a:gd name="adj2" fmla="val 73382"/>
            </a:avLst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3317" name="WordArt 5"/>
          <p:cNvSpPr>
            <a:spLocks noChangeArrowheads="1" noChangeShapeType="1" noTextEdit="1"/>
          </p:cNvSpPr>
          <p:nvPr/>
        </p:nvSpPr>
        <p:spPr bwMode="auto">
          <a:xfrm rot="5400000">
            <a:off x="-1119187" y="4333875"/>
            <a:ext cx="3881437" cy="500063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375"/>
              </a:avLst>
            </a:prstTxWarp>
          </a:bodyPr>
          <a:lstStyle/>
          <a:p>
            <a:pPr algn="ctr" fontAlgn="auto"/>
            <a:r>
              <a:rPr lang="ru-RU" b="1" kern="10" dirty="0" err="1" smtClean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76862"/>
                  </a:srgbClr>
                </a:solidFill>
                <a:latin typeface="Arial"/>
                <a:cs typeface="Arial"/>
              </a:rPr>
              <a:t>АСКОРБіНОВА</a:t>
            </a:r>
            <a:r>
              <a:rPr lang="ru-RU" b="1" kern="10" dirty="0" smtClean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76862"/>
                  </a:srgbClr>
                </a:solidFill>
                <a:latin typeface="Arial"/>
                <a:cs typeface="Arial"/>
              </a:rPr>
              <a:t> </a:t>
            </a:r>
            <a:r>
              <a:rPr lang="ru-RU" b="1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76862"/>
                  </a:srgbClr>
                </a:solidFill>
                <a:latin typeface="Arial"/>
                <a:cs typeface="Arial"/>
              </a:rPr>
              <a:t>К-ТА</a:t>
            </a:r>
          </a:p>
        </p:txBody>
      </p:sp>
      <p:sp>
        <p:nvSpPr>
          <p:cNvPr id="13320" name="AutoShape 8"/>
          <p:cNvSpPr>
            <a:spLocks noChangeArrowheads="1"/>
          </p:cNvSpPr>
          <p:nvPr/>
        </p:nvSpPr>
        <p:spPr bwMode="auto">
          <a:xfrm>
            <a:off x="2000232" y="1643050"/>
            <a:ext cx="5072098" cy="2214578"/>
          </a:xfrm>
          <a:prstGeom prst="flowChartProcess">
            <a:avLst/>
          </a:prstGeom>
          <a:solidFill>
            <a:srgbClr val="FFEFEF">
              <a:alpha val="20000"/>
            </a:srgbClr>
          </a:solidFill>
          <a:ln w="12700">
            <a:solidFill>
              <a:srgbClr val="FF66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Допомагає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організму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боротися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defRPr/>
            </a:pP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інфекціями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краще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бачити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defRPr/>
            </a:pP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стимулює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оновлення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клітин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При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авітамінозі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цинга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запалення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ясен,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випадають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зуби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слабкість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ctr">
              <a:defRPr/>
            </a:pP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стомлюваність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головокружіння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ru-RU" sz="2000" b="1" dirty="0" smtClean="0">
                <a:solidFill>
                  <a:srgbClr val="CC3399"/>
                </a:solidFill>
              </a:rPr>
              <a:t>.</a:t>
            </a:r>
            <a:endParaRPr lang="ru-RU" sz="2000" b="1" dirty="0">
              <a:solidFill>
                <a:srgbClr val="CC3399"/>
              </a:solidFill>
            </a:endParaRPr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1285852" y="4214818"/>
            <a:ext cx="2808288" cy="2374900"/>
          </a:xfrm>
          <a:prstGeom prst="octagon">
            <a:avLst>
              <a:gd name="adj" fmla="val 29287"/>
            </a:avLst>
          </a:prstGeom>
          <a:solidFill>
            <a:srgbClr val="FFCC99">
              <a:alpha val="41000"/>
            </a:srgbClr>
          </a:solidFill>
          <a:ln w="12700">
            <a:solidFill>
              <a:srgbClr val="80008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000" b="1" u="sng" dirty="0" err="1" smtClean="0">
                <a:solidFill>
                  <a:srgbClr val="6600CC"/>
                </a:solidFill>
              </a:rPr>
              <a:t>Міститься</a:t>
            </a: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6600CC"/>
                </a:solidFill>
              </a:rPr>
              <a:t>в </a:t>
            </a:r>
            <a:r>
              <a:rPr lang="ru-RU" sz="2000" b="1" dirty="0" err="1" smtClean="0">
                <a:solidFill>
                  <a:srgbClr val="6600CC"/>
                </a:solidFill>
              </a:rPr>
              <a:t>цитрусових</a:t>
            </a:r>
            <a:r>
              <a:rPr lang="ru-RU" sz="2000" b="1" dirty="0">
                <a:solidFill>
                  <a:srgbClr val="6600CC"/>
                </a:solidFill>
              </a:rPr>
              <a:t>, </a:t>
            </a:r>
          </a:p>
          <a:p>
            <a:pPr algn="ctr">
              <a:defRPr/>
            </a:pPr>
            <a:r>
              <a:rPr lang="ru-RU" sz="2000" b="1" dirty="0" err="1" smtClean="0">
                <a:solidFill>
                  <a:srgbClr val="6600CC"/>
                </a:solidFill>
              </a:rPr>
              <a:t>солодкому</a:t>
            </a:r>
            <a:r>
              <a:rPr lang="ru-RU" sz="2000" b="1" dirty="0" smtClean="0">
                <a:solidFill>
                  <a:srgbClr val="6600CC"/>
                </a:solidFill>
              </a:rPr>
              <a:t> </a:t>
            </a:r>
            <a:r>
              <a:rPr lang="ru-RU" sz="2000" b="1" dirty="0" err="1" smtClean="0">
                <a:solidFill>
                  <a:srgbClr val="6600CC"/>
                </a:solidFill>
              </a:rPr>
              <a:t>перці</a:t>
            </a:r>
            <a:r>
              <a:rPr lang="ru-RU" sz="2000" b="1" dirty="0" smtClean="0">
                <a:solidFill>
                  <a:srgbClr val="6600CC"/>
                </a:solidFill>
              </a:rPr>
              <a:t>,</a:t>
            </a: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6600CC"/>
                </a:solidFill>
              </a:rPr>
              <a:t>ягодах,</a:t>
            </a:r>
          </a:p>
          <a:p>
            <a:pPr algn="ctr">
              <a:defRPr/>
            </a:pPr>
            <a:r>
              <a:rPr lang="ru-RU" sz="2000" b="1" dirty="0" err="1" smtClean="0">
                <a:solidFill>
                  <a:srgbClr val="6600CC"/>
                </a:solidFill>
              </a:rPr>
              <a:t>моркві</a:t>
            </a:r>
            <a:r>
              <a:rPr lang="ru-RU" sz="2000" b="1" dirty="0" smtClean="0">
                <a:solidFill>
                  <a:srgbClr val="6600CC"/>
                </a:solidFill>
              </a:rPr>
              <a:t>. </a:t>
            </a:r>
            <a:endParaRPr lang="ru-RU" sz="2000" b="1" dirty="0">
              <a:solidFill>
                <a:srgbClr val="6600CC"/>
              </a:solidFill>
            </a:endParaRPr>
          </a:p>
        </p:txBody>
      </p:sp>
      <p:pic>
        <p:nvPicPr>
          <p:cNvPr id="13326" name="Picture 14" descr="LIM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44" y="2928934"/>
            <a:ext cx="1655762" cy="145415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3327" name="Picture 15" descr="c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388" y="4500570"/>
            <a:ext cx="2590800" cy="2220912"/>
          </a:xfrm>
          <a:prstGeom prst="rect">
            <a:avLst/>
          </a:prstGeom>
          <a:noFill/>
          <a:ln w="12700">
            <a:solidFill>
              <a:srgbClr val="993366"/>
            </a:solidFill>
            <a:miter lim="800000"/>
            <a:headEnd/>
            <a:tailEnd/>
          </a:ln>
        </p:spPr>
      </p:pic>
      <p:pic>
        <p:nvPicPr>
          <p:cNvPr id="15378" name="Рисунок 10" descr="6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72375" y="214313"/>
            <a:ext cx="135731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apels0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29124" y="4000504"/>
            <a:ext cx="2362864" cy="2636858"/>
          </a:xfrm>
          <a:prstGeom prst="rect">
            <a:avLst/>
          </a:prstGeom>
          <a:noFill/>
        </p:spPr>
      </p:pic>
      <p:pic>
        <p:nvPicPr>
          <p:cNvPr id="16" name="Picture 8" descr="apels0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14744" y="4935519"/>
            <a:ext cx="1723021" cy="1922481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2214546" y="714356"/>
            <a:ext cx="1339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75- 100 мг.</a:t>
            </a:r>
            <a:endParaRPr lang="ru-RU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4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sitrus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</p:spPr>
      </p:pic>
      <p:pic>
        <p:nvPicPr>
          <p:cNvPr id="23557" name="Picture 5" descr="bcd4f92186b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4713"/>
            <a:ext cx="7286644" cy="4713287"/>
          </a:xfrm>
          <a:prstGeom prst="rect">
            <a:avLst/>
          </a:prstGeom>
          <a:noFill/>
        </p:spPr>
      </p:pic>
      <p:pic>
        <p:nvPicPr>
          <p:cNvPr id="23559" name="Picture 7" descr="5894953e3b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5384800"/>
            <a:ext cx="1435100" cy="1473200"/>
          </a:xfrm>
          <a:prstGeom prst="rect">
            <a:avLst/>
          </a:prstGeom>
          <a:noFill/>
        </p:spPr>
      </p:pic>
      <p:pic>
        <p:nvPicPr>
          <p:cNvPr id="23560" name="Picture 8" descr="5894953e3b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157788"/>
            <a:ext cx="1655763" cy="1700212"/>
          </a:xfrm>
          <a:prstGeom prst="rect">
            <a:avLst/>
          </a:prstGeom>
          <a:noFill/>
        </p:spPr>
      </p:pic>
      <p:pic>
        <p:nvPicPr>
          <p:cNvPr id="23561" name="Picture 9" descr="caf8ca853b4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7200" y="2643182"/>
            <a:ext cx="2336800" cy="3721100"/>
          </a:xfrm>
          <a:prstGeom prst="rect">
            <a:avLst/>
          </a:prstGeom>
          <a:noFill/>
        </p:spPr>
      </p:pic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1785918" y="357166"/>
            <a:ext cx="5237180" cy="15970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2500298" y="571480"/>
            <a:ext cx="3671887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Вітамін</a:t>
            </a:r>
            <a:r>
              <a:rPr lang="ru-RU" sz="44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 </a:t>
            </a:r>
            <a:r>
              <a:rPr lang="ru-RU" sz="44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</a:t>
            </a:r>
          </a:p>
        </p:txBody>
      </p:sp>
      <p:pic>
        <p:nvPicPr>
          <p:cNvPr id="13" name="Picture 14" descr="jagod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42908" y="-285776"/>
            <a:ext cx="2754313" cy="3024188"/>
          </a:xfrm>
          <a:prstGeom prst="rect">
            <a:avLst/>
          </a:prstGeom>
          <a:noFill/>
        </p:spPr>
      </p:pic>
      <p:pic>
        <p:nvPicPr>
          <p:cNvPr id="14" name="Picture 11" descr="jagod3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6512" y="0"/>
            <a:ext cx="1398588" cy="2995612"/>
          </a:xfrm>
          <a:prstGeom prst="rect">
            <a:avLst/>
          </a:prstGeom>
          <a:noFill/>
        </p:spPr>
      </p:pic>
      <p:pic>
        <p:nvPicPr>
          <p:cNvPr id="15" name="Picture 10" descr="d17b9d9a009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3768" y="0"/>
            <a:ext cx="2232025" cy="24003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Documents and Settings\USER\Мои документы\Downloads\adamast_ru_pic12470757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5173"/>
          </a:xfrm>
          <a:prstGeom prst="rect">
            <a:avLst/>
          </a:prstGeom>
          <a:noFill/>
        </p:spPr>
      </p:pic>
      <p:sp>
        <p:nvSpPr>
          <p:cNvPr id="7172" name="AutoShape 4"/>
          <p:cNvSpPr>
            <a:spLocks noChangeArrowheads="1"/>
          </p:cNvSpPr>
          <p:nvPr/>
        </p:nvSpPr>
        <p:spPr bwMode="auto">
          <a:xfrm flipH="1">
            <a:off x="2071668" y="333375"/>
            <a:ext cx="5143537" cy="1441450"/>
          </a:xfrm>
          <a:prstGeom prst="rightArrow">
            <a:avLst>
              <a:gd name="adj1" fmla="val 50000"/>
              <a:gd name="adj2" fmla="val 84912"/>
            </a:avLst>
          </a:prstGeom>
          <a:solidFill>
            <a:srgbClr val="CC99FF"/>
          </a:solidFill>
          <a:ln>
            <a:headEnd/>
            <a:tailEnd/>
          </a:ln>
          <a:scene3d>
            <a:camera prst="orthographicFront"/>
            <a:lightRig rig="soft" dir="t">
              <a:rot lat="0" lon="0" rev="18000000"/>
            </a:lightRig>
          </a:scene3d>
          <a:sp3d extrusionH="76200" contourW="12700" prstMaterial="dkEdge">
            <a:bevelT w="73660" h="44450" prst="riblet"/>
            <a:extrusionClr>
              <a:srgbClr val="CC99FF"/>
            </a:extrusionClr>
            <a:contourClr>
              <a:srgbClr val="7030A0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</a:t>
            </a:r>
            <a:r>
              <a:rPr lang="ru-RU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ВіТАМіН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17" name="Схема 16"/>
          <p:cNvGraphicFramePr/>
          <p:nvPr/>
        </p:nvGraphicFramePr>
        <p:xfrm>
          <a:off x="0" y="285728"/>
          <a:ext cx="192879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0" y="1928802"/>
            <a:ext cx="1428791" cy="4681537"/>
          </a:xfrm>
          <a:prstGeom prst="upArrow">
            <a:avLst>
              <a:gd name="adj1" fmla="val 50000"/>
              <a:gd name="adj2" fmla="val 72279"/>
            </a:avLst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75" name="WordArt 7"/>
          <p:cNvSpPr>
            <a:spLocks noChangeArrowheads="1" noChangeShapeType="1" noTextEdit="1"/>
          </p:cNvSpPr>
          <p:nvPr/>
        </p:nvSpPr>
        <p:spPr bwMode="auto">
          <a:xfrm rot="5400000">
            <a:off x="-895379" y="4181471"/>
            <a:ext cx="3219450" cy="5715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1713"/>
              </a:avLst>
            </a:prstTxWarp>
          </a:bodyPr>
          <a:lstStyle/>
          <a:p>
            <a:pPr algn="ctr" fontAlgn="auto"/>
            <a:r>
              <a:rPr lang="ru-RU" sz="4000" b="1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76862"/>
                  </a:srgbClr>
                </a:solidFill>
                <a:latin typeface="Arial"/>
                <a:cs typeface="Arial"/>
              </a:rPr>
              <a:t>РЕТИНОЛ</a:t>
            </a:r>
          </a:p>
        </p:txBody>
      </p:sp>
      <p:pic>
        <p:nvPicPr>
          <p:cNvPr id="7176" name="Picture 8" descr="vit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9520" y="4429132"/>
            <a:ext cx="1519237" cy="228600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1785918" y="1857364"/>
            <a:ext cx="5000625" cy="2071688"/>
          </a:xfrm>
          <a:prstGeom prst="flowChartProcess">
            <a:avLst/>
          </a:prstGeom>
          <a:ln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ru-RU" sz="2000" b="1" dirty="0" err="1" smtClean="0">
                <a:solidFill>
                  <a:srgbClr val="CC3399"/>
                </a:solidFill>
              </a:rPr>
              <a:t>Необхідний</a:t>
            </a:r>
            <a:r>
              <a:rPr lang="ru-RU" sz="2000" b="1" dirty="0" smtClean="0">
                <a:solidFill>
                  <a:srgbClr val="CC3399"/>
                </a:solidFill>
              </a:rPr>
              <a:t> </a:t>
            </a:r>
            <a:r>
              <a:rPr lang="ru-RU" sz="2000" b="1" dirty="0">
                <a:solidFill>
                  <a:srgbClr val="CC3399"/>
                </a:solidFill>
              </a:rPr>
              <a:t>для  нормального </a:t>
            </a:r>
            <a:r>
              <a:rPr lang="ru-RU" sz="2000" b="1" dirty="0" smtClean="0">
                <a:solidFill>
                  <a:srgbClr val="CC3399"/>
                </a:solidFill>
              </a:rPr>
              <a:t>росту 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CC3399"/>
                </a:solidFill>
              </a:rPr>
              <a:t>та </a:t>
            </a:r>
            <a:r>
              <a:rPr lang="ru-RU" sz="2000" b="1" dirty="0" err="1" smtClean="0">
                <a:solidFill>
                  <a:srgbClr val="CC3399"/>
                </a:solidFill>
              </a:rPr>
              <a:t>розвитку</a:t>
            </a:r>
            <a:r>
              <a:rPr lang="ru-RU" sz="2000" b="1" dirty="0" smtClean="0">
                <a:solidFill>
                  <a:srgbClr val="CC3399"/>
                </a:solidFill>
              </a:rPr>
              <a:t> </a:t>
            </a:r>
            <a:r>
              <a:rPr lang="ru-RU" sz="2000" b="1" dirty="0" err="1" smtClean="0">
                <a:solidFill>
                  <a:srgbClr val="CC3399"/>
                </a:solidFill>
              </a:rPr>
              <a:t>епітеліальної</a:t>
            </a:r>
            <a:r>
              <a:rPr lang="ru-RU" sz="2000" b="1" dirty="0" smtClean="0">
                <a:solidFill>
                  <a:srgbClr val="CC3399"/>
                </a:solidFill>
              </a:rPr>
              <a:t> </a:t>
            </a:r>
            <a:r>
              <a:rPr lang="ru-RU" sz="2000" b="1" dirty="0" err="1" smtClean="0">
                <a:solidFill>
                  <a:srgbClr val="CC3399"/>
                </a:solidFill>
              </a:rPr>
              <a:t>тканини</a:t>
            </a:r>
            <a:r>
              <a:rPr lang="ru-RU" sz="2000" b="1" dirty="0" smtClean="0">
                <a:solidFill>
                  <a:srgbClr val="CC3399"/>
                </a:solidFill>
              </a:rPr>
              <a:t>.</a:t>
            </a:r>
            <a:endParaRPr lang="ru-RU" sz="2000" b="1" dirty="0">
              <a:solidFill>
                <a:srgbClr val="CC3399"/>
              </a:solidFill>
            </a:endParaRPr>
          </a:p>
          <a:p>
            <a:pPr>
              <a:defRPr/>
            </a:pPr>
            <a:r>
              <a:rPr lang="ru-RU" sz="2000" b="1" dirty="0" smtClean="0">
                <a:solidFill>
                  <a:srgbClr val="CC3399"/>
                </a:solidFill>
              </a:rPr>
              <a:t>Входить до </a:t>
            </a:r>
            <a:r>
              <a:rPr lang="ru-RU" sz="2000" b="1" dirty="0" err="1" smtClean="0">
                <a:solidFill>
                  <a:srgbClr val="CC3399"/>
                </a:solidFill>
              </a:rPr>
              <a:t>зорового</a:t>
            </a:r>
            <a:r>
              <a:rPr lang="ru-RU" sz="2000" b="1" dirty="0" smtClean="0">
                <a:solidFill>
                  <a:srgbClr val="CC3399"/>
                </a:solidFill>
              </a:rPr>
              <a:t> </a:t>
            </a:r>
            <a:r>
              <a:rPr lang="ru-RU" sz="2000" b="1" dirty="0" err="1" smtClean="0">
                <a:solidFill>
                  <a:srgbClr val="CC3399"/>
                </a:solidFill>
              </a:rPr>
              <a:t>пігменту</a:t>
            </a:r>
            <a:endParaRPr lang="ru-RU" sz="2000" b="1" dirty="0">
              <a:solidFill>
                <a:srgbClr val="CC3399"/>
              </a:solidFill>
            </a:endParaRPr>
          </a:p>
          <a:p>
            <a:pPr>
              <a:defRPr/>
            </a:pPr>
            <a:r>
              <a:rPr lang="ru-RU" sz="2000" b="1" dirty="0" smtClean="0">
                <a:solidFill>
                  <a:srgbClr val="CC3399"/>
                </a:solidFill>
              </a:rPr>
              <a:t>родопсину. </a:t>
            </a:r>
            <a:r>
              <a:rPr lang="ru-RU" sz="2000" b="1" dirty="0">
                <a:solidFill>
                  <a:srgbClr val="CC3399"/>
                </a:solidFill>
              </a:rPr>
              <a:t>При </a:t>
            </a:r>
            <a:r>
              <a:rPr lang="ru-RU" sz="2000" b="1" dirty="0" err="1" smtClean="0">
                <a:solidFill>
                  <a:srgbClr val="CC3399"/>
                </a:solidFill>
              </a:rPr>
              <a:t>авітамінозі</a:t>
            </a:r>
            <a:r>
              <a:rPr lang="ru-RU" sz="2000" b="1" dirty="0" smtClean="0">
                <a:solidFill>
                  <a:srgbClr val="CC3399"/>
                </a:solidFill>
              </a:rPr>
              <a:t> </a:t>
            </a:r>
            <a:r>
              <a:rPr lang="ru-RU" sz="2000" b="1" dirty="0">
                <a:solidFill>
                  <a:srgbClr val="CC3399"/>
                </a:solidFill>
              </a:rPr>
              <a:t>–</a:t>
            </a:r>
          </a:p>
          <a:p>
            <a:pPr>
              <a:defRPr/>
            </a:pPr>
            <a:r>
              <a:rPr lang="ru-RU" sz="2000" b="1" dirty="0" err="1" smtClean="0">
                <a:solidFill>
                  <a:srgbClr val="CC3399"/>
                </a:solidFill>
              </a:rPr>
              <a:t>захворювання</a:t>
            </a:r>
            <a:r>
              <a:rPr lang="ru-RU" sz="2000" b="1" dirty="0" smtClean="0">
                <a:solidFill>
                  <a:srgbClr val="CC3399"/>
                </a:solidFill>
              </a:rPr>
              <a:t> </a:t>
            </a:r>
            <a:r>
              <a:rPr lang="ru-RU" sz="2000" b="1" dirty="0">
                <a:solidFill>
                  <a:srgbClr val="CC3399"/>
                </a:solidFill>
              </a:rPr>
              <a:t>«</a:t>
            </a:r>
            <a:r>
              <a:rPr lang="ru-RU" sz="2000" b="1" dirty="0" err="1" smtClean="0">
                <a:solidFill>
                  <a:srgbClr val="CC3399"/>
                </a:solidFill>
              </a:rPr>
              <a:t>Куряча</a:t>
            </a:r>
            <a:r>
              <a:rPr lang="ru-RU" sz="2000" b="1" dirty="0" smtClean="0">
                <a:solidFill>
                  <a:srgbClr val="CC3399"/>
                </a:solidFill>
              </a:rPr>
              <a:t> </a:t>
            </a:r>
            <a:r>
              <a:rPr lang="ru-RU" sz="2000" b="1" dirty="0" err="1" smtClean="0">
                <a:solidFill>
                  <a:srgbClr val="CC3399"/>
                </a:solidFill>
              </a:rPr>
              <a:t>сліпота</a:t>
            </a:r>
            <a:r>
              <a:rPr lang="ru-RU" sz="2000" b="1" dirty="0" smtClean="0">
                <a:solidFill>
                  <a:srgbClr val="CC3399"/>
                </a:solidFill>
              </a:rPr>
              <a:t>»</a:t>
            </a:r>
            <a:endParaRPr lang="ru-RU" sz="2000" b="1" dirty="0">
              <a:solidFill>
                <a:srgbClr val="CC3399"/>
              </a:solidFill>
            </a:endParaRPr>
          </a:p>
        </p:txBody>
      </p:sp>
      <p:sp>
        <p:nvSpPr>
          <p:cNvPr id="7181" name="AutoShape 13"/>
          <p:cNvSpPr>
            <a:spLocks noChangeArrowheads="1"/>
          </p:cNvSpPr>
          <p:nvPr/>
        </p:nvSpPr>
        <p:spPr bwMode="auto">
          <a:xfrm>
            <a:off x="2428860" y="4143380"/>
            <a:ext cx="2643206" cy="2166931"/>
          </a:xfrm>
          <a:prstGeom prst="octagon">
            <a:avLst>
              <a:gd name="adj" fmla="val 29287"/>
            </a:avLst>
          </a:prstGeom>
          <a:solidFill>
            <a:srgbClr val="FFCC99">
              <a:alpha val="41000"/>
            </a:srgbClr>
          </a:solidFill>
          <a:ln w="12700">
            <a:solidFill>
              <a:srgbClr val="800080"/>
            </a:solidFill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000" b="1" u="sng" dirty="0" err="1" smtClean="0">
                <a:solidFill>
                  <a:srgbClr val="6600CC"/>
                </a:solidFill>
              </a:rPr>
              <a:t>Міститься</a:t>
            </a:r>
            <a:endParaRPr lang="ru-RU" sz="2000" b="1" u="sng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6600CC"/>
                </a:solidFill>
              </a:rPr>
              <a:t>в </a:t>
            </a:r>
            <a:r>
              <a:rPr lang="ru-RU" sz="2000" b="1" dirty="0" err="1" smtClean="0">
                <a:solidFill>
                  <a:srgbClr val="6600CC"/>
                </a:solidFill>
              </a:rPr>
              <a:t>молоці</a:t>
            </a:r>
            <a:r>
              <a:rPr lang="ru-RU" sz="2000" b="1" dirty="0" smtClean="0">
                <a:solidFill>
                  <a:srgbClr val="6600CC"/>
                </a:solidFill>
              </a:rPr>
              <a:t>,</a:t>
            </a: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6600CC"/>
                </a:solidFill>
              </a:rPr>
              <a:t> </a:t>
            </a:r>
            <a:r>
              <a:rPr lang="ru-RU" sz="2000" b="1" dirty="0" err="1" smtClean="0">
                <a:solidFill>
                  <a:srgbClr val="6600CC"/>
                </a:solidFill>
              </a:rPr>
              <a:t>рибі</a:t>
            </a:r>
            <a:r>
              <a:rPr lang="ru-RU" sz="2000" b="1" dirty="0" smtClean="0">
                <a:solidFill>
                  <a:srgbClr val="6600CC"/>
                </a:solidFill>
              </a:rPr>
              <a:t>, </a:t>
            </a:r>
            <a:r>
              <a:rPr lang="ru-RU" sz="2000" b="1" dirty="0" err="1" smtClean="0">
                <a:solidFill>
                  <a:srgbClr val="6600CC"/>
                </a:solidFill>
              </a:rPr>
              <a:t>яйцях</a:t>
            </a:r>
            <a:r>
              <a:rPr lang="ru-RU" sz="2000" b="1" dirty="0">
                <a:solidFill>
                  <a:srgbClr val="6600CC"/>
                </a:solidFill>
              </a:rPr>
              <a:t>,</a:t>
            </a:r>
          </a:p>
          <a:p>
            <a:pPr algn="ctr">
              <a:defRPr/>
            </a:pPr>
            <a:r>
              <a:rPr lang="ru-RU" sz="2000" b="1" dirty="0" err="1" smtClean="0">
                <a:solidFill>
                  <a:srgbClr val="6600CC"/>
                </a:solidFill>
              </a:rPr>
              <a:t>маслі</a:t>
            </a:r>
            <a:r>
              <a:rPr lang="ru-RU" sz="2000" b="1" dirty="0" smtClean="0">
                <a:solidFill>
                  <a:srgbClr val="6600CC"/>
                </a:solidFill>
              </a:rPr>
              <a:t>, </a:t>
            </a:r>
            <a:r>
              <a:rPr lang="ru-RU" sz="2000" b="1" dirty="0" err="1" smtClean="0">
                <a:solidFill>
                  <a:srgbClr val="6600CC"/>
                </a:solidFill>
              </a:rPr>
              <a:t>моркві</a:t>
            </a:r>
            <a:r>
              <a:rPr lang="ru-RU" sz="2000" b="1" dirty="0" smtClean="0">
                <a:solidFill>
                  <a:srgbClr val="6600CC"/>
                </a:solidFill>
              </a:rPr>
              <a:t>,</a:t>
            </a: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ru-RU" sz="2000" b="1" dirty="0" err="1" smtClean="0">
                <a:solidFill>
                  <a:srgbClr val="6600CC"/>
                </a:solidFill>
              </a:rPr>
              <a:t>петрушці</a:t>
            </a:r>
            <a:r>
              <a:rPr lang="ru-RU" sz="2000" b="1" dirty="0" smtClean="0">
                <a:solidFill>
                  <a:srgbClr val="6600CC"/>
                </a:solidFill>
              </a:rPr>
              <a:t>,</a:t>
            </a: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6600CC"/>
                </a:solidFill>
              </a:rPr>
              <a:t>абрикосах.</a:t>
            </a:r>
          </a:p>
        </p:txBody>
      </p:sp>
      <p:pic>
        <p:nvPicPr>
          <p:cNvPr id="2" name="Рисунок 10" descr="6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00938" y="142875"/>
            <a:ext cx="14287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1" descr="aprico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50122" y="5643571"/>
            <a:ext cx="1607365" cy="1071577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5" name="Picture 13" descr="a2f37f6a334b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53836" y="2357431"/>
            <a:ext cx="2390163" cy="1928826"/>
          </a:xfrm>
          <a:prstGeom prst="rect">
            <a:avLst/>
          </a:prstGeom>
          <a:noFill/>
          <a:ln>
            <a:solidFill>
              <a:srgbClr val="660033"/>
            </a:solidFill>
          </a:ln>
        </p:spPr>
      </p:pic>
      <p:pic>
        <p:nvPicPr>
          <p:cNvPr id="16" name="Picture 8" descr="яйцо разр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57884" y="4071942"/>
            <a:ext cx="1389516" cy="857256"/>
          </a:xfrm>
          <a:prstGeom prst="rect">
            <a:avLst/>
          </a:prstGeom>
          <a:noFill/>
        </p:spPr>
      </p:pic>
      <p:pic>
        <p:nvPicPr>
          <p:cNvPr id="18" name="Picture 5" descr="0a1477208f5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286380" y="5000612"/>
            <a:ext cx="1660973" cy="1857388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2428860" y="785794"/>
            <a:ext cx="11076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0,9 мг.</a:t>
            </a:r>
            <a:endParaRPr lang="ru-RU" sz="2400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nimBg="1"/>
      <p:bldP spid="7180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apple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40" name="Picture 8" descr="2bc8c1a306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4714884"/>
            <a:ext cx="3303587" cy="2362200"/>
          </a:xfrm>
          <a:prstGeom prst="rect">
            <a:avLst/>
          </a:prstGeom>
          <a:noFill/>
        </p:spPr>
      </p:pic>
      <p:pic>
        <p:nvPicPr>
          <p:cNvPr id="18441" name="Picture 9" descr="cf3e343ee0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72008"/>
            <a:ext cx="2438400" cy="2133600"/>
          </a:xfrm>
          <a:prstGeom prst="rect">
            <a:avLst/>
          </a:prstGeom>
          <a:noFill/>
        </p:spPr>
      </p:pic>
      <p:pic>
        <p:nvPicPr>
          <p:cNvPr id="18442" name="Picture 10" descr="лу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571876"/>
            <a:ext cx="5037137" cy="2814637"/>
          </a:xfrm>
          <a:prstGeom prst="rect">
            <a:avLst/>
          </a:prstGeom>
          <a:noFill/>
        </p:spPr>
      </p:pic>
      <p:pic>
        <p:nvPicPr>
          <p:cNvPr id="18444" name="Picture 12" descr="vish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984375" cy="2851150"/>
          </a:xfrm>
          <a:prstGeom prst="rect">
            <a:avLst/>
          </a:prstGeom>
          <a:noFill/>
        </p:spPr>
      </p:pic>
      <p:pic>
        <p:nvPicPr>
          <p:cNvPr id="18445" name="Picture 13" descr="42a8438675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26025" y="0"/>
            <a:ext cx="4117975" cy="1670050"/>
          </a:xfrm>
          <a:prstGeom prst="rect">
            <a:avLst/>
          </a:prstGeom>
          <a:noFill/>
        </p:spPr>
      </p:pic>
      <p:pic>
        <p:nvPicPr>
          <p:cNvPr id="11" name="Picture 9" descr="ЕЖЕВИКА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428660" y="2214554"/>
            <a:ext cx="3029428" cy="2500330"/>
          </a:xfrm>
          <a:prstGeom prst="rect">
            <a:avLst/>
          </a:prstGeom>
          <a:noFill/>
        </p:spPr>
      </p:pic>
      <p:pic>
        <p:nvPicPr>
          <p:cNvPr id="13" name="Picture 9" descr="mork0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57422" y="4714884"/>
            <a:ext cx="3673475" cy="2401887"/>
          </a:xfrm>
          <a:prstGeom prst="rect">
            <a:avLst/>
          </a:prstGeom>
          <a:noFill/>
        </p:spPr>
      </p:pic>
      <p:pic>
        <p:nvPicPr>
          <p:cNvPr id="14" name="Picture 10" descr="молоко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71934" y="1643050"/>
            <a:ext cx="1863725" cy="2651125"/>
          </a:xfrm>
          <a:prstGeom prst="rect">
            <a:avLst/>
          </a:prstGeom>
          <a:noFill/>
        </p:spPr>
      </p:pic>
      <p:pic>
        <p:nvPicPr>
          <p:cNvPr id="15" name="Picture 11" descr="77bf1f7a431d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15074" y="-142900"/>
            <a:ext cx="2762250" cy="4387850"/>
          </a:xfrm>
          <a:prstGeom prst="rect">
            <a:avLst/>
          </a:prstGeom>
          <a:noFill/>
        </p:spPr>
      </p:pic>
      <p:pic>
        <p:nvPicPr>
          <p:cNvPr id="16" name="Picture 10" descr="b0bf089f6a1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71670" y="0"/>
            <a:ext cx="2539989" cy="2303050"/>
          </a:xfrm>
          <a:prstGeom prst="rect">
            <a:avLst/>
          </a:prstGeom>
          <a:noFill/>
        </p:spPr>
      </p:pic>
      <p:pic>
        <p:nvPicPr>
          <p:cNvPr id="17" name="Picture 6" descr="0eb8b612156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28794" y="2285992"/>
            <a:ext cx="2279650" cy="2097087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Мои документы\Downloads\1_12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1714480" y="333375"/>
            <a:ext cx="5521345" cy="1441450"/>
          </a:xfrm>
          <a:prstGeom prst="rightArrow">
            <a:avLst>
              <a:gd name="adj1" fmla="val 50000"/>
              <a:gd name="adj2" fmla="val 84912"/>
            </a:avLst>
          </a:prstGeom>
          <a:solidFill>
            <a:srgbClr val="CC99FF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4400" b="1" dirty="0" err="1" smtClean="0">
                <a:solidFill>
                  <a:srgbClr val="0000FF"/>
                </a:solidFill>
              </a:rPr>
              <a:t>ВіТАМіН</a:t>
            </a:r>
            <a:r>
              <a:rPr lang="ru-RU" sz="4400" b="1" dirty="0" smtClean="0"/>
              <a:t> </a:t>
            </a:r>
            <a:endParaRPr lang="ru-RU" sz="4400" b="1" dirty="0"/>
          </a:p>
        </p:txBody>
      </p:sp>
      <p:graphicFrame>
        <p:nvGraphicFramePr>
          <p:cNvPr id="14" name="Схема 13"/>
          <p:cNvGraphicFramePr/>
          <p:nvPr/>
        </p:nvGraphicFramePr>
        <p:xfrm>
          <a:off x="7270750" y="142852"/>
          <a:ext cx="1873250" cy="1657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1785918" y="1785926"/>
            <a:ext cx="6215106" cy="1785950"/>
          </a:xfrm>
          <a:prstGeom prst="flowChartProcess">
            <a:avLst/>
          </a:prstGeom>
          <a:solidFill>
            <a:srgbClr val="FFEFEF">
              <a:alpha val="20000"/>
            </a:srgbClr>
          </a:solidFill>
          <a:ln w="12700">
            <a:solidFill>
              <a:srgbClr val="FF66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anchor="ctr"/>
          <a:lstStyle/>
          <a:p>
            <a:pPr>
              <a:defRPr/>
            </a:pPr>
            <a:r>
              <a:rPr lang="ru-RU" sz="2400" b="1" dirty="0" err="1" smtClean="0">
                <a:solidFill>
                  <a:schemeClr val="accent5">
                    <a:lumMod val="25000"/>
                  </a:schemeClr>
                </a:solidFill>
              </a:rPr>
              <a:t>Відповідає</a:t>
            </a: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 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за </a:t>
            </a:r>
            <a:r>
              <a:rPr lang="ru-RU" sz="2400" b="1" dirty="0" err="1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обмін</a:t>
            </a: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  </a:t>
            </a:r>
            <a:r>
              <a:rPr lang="ru-RU" sz="2400" b="1" dirty="0" err="1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кальцію</a:t>
            </a: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, </a:t>
            </a:r>
            <a:r>
              <a:rPr lang="ru-RU" sz="2400" b="1" dirty="0" err="1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ріст</a:t>
            </a: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кісток</a:t>
            </a: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. 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При </a:t>
            </a:r>
            <a:r>
              <a:rPr lang="ru-RU" sz="2400" b="1" dirty="0" err="1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авітамінозі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– </a:t>
            </a:r>
          </a:p>
          <a:p>
            <a:pPr>
              <a:defRPr/>
            </a:pPr>
            <a:r>
              <a:rPr lang="ru-RU" sz="2400" b="1" dirty="0" err="1" smtClean="0">
                <a:solidFill>
                  <a:srgbClr val="C00000"/>
                </a:solidFill>
                <a:latin typeface="Arial" charset="0"/>
              </a:rPr>
              <a:t>рахіт</a:t>
            </a: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(</a:t>
            </a:r>
            <a:r>
              <a:rPr lang="ru-RU" sz="2400" b="1" dirty="0" err="1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деформація</a:t>
            </a: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кісток</a:t>
            </a: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, 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25000"/>
                  </a:schemeClr>
                </a:solidFill>
              </a:rPr>
              <a:t>порушення</a:t>
            </a: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ru-RU" sz="2400" b="1" dirty="0" err="1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нервової</a:t>
            </a: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системи</a:t>
            </a: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, </a:t>
            </a:r>
            <a:r>
              <a:rPr lang="ru-RU" sz="2400" b="1" dirty="0" err="1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слабкість</a:t>
            </a: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)</a:t>
            </a:r>
            <a:endParaRPr lang="ru-RU" sz="2400" b="1" dirty="0">
              <a:solidFill>
                <a:schemeClr val="accent5">
                  <a:lumMod val="25000"/>
                </a:schemeClr>
              </a:solidFill>
              <a:latin typeface="Arial" charset="0"/>
            </a:endParaRPr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auto">
          <a:xfrm>
            <a:off x="4883151" y="3887789"/>
            <a:ext cx="2881311" cy="2520949"/>
          </a:xfrm>
          <a:prstGeom prst="octagon">
            <a:avLst>
              <a:gd name="adj" fmla="val 29287"/>
            </a:avLst>
          </a:prstGeom>
          <a:solidFill>
            <a:srgbClr val="FFCC99">
              <a:alpha val="41000"/>
            </a:srgbClr>
          </a:solidFill>
          <a:ln w="12700">
            <a:solidFill>
              <a:srgbClr val="80008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dirty="0" err="1" smtClean="0">
                <a:solidFill>
                  <a:srgbClr val="6600CC"/>
                </a:solidFill>
                <a:latin typeface="Arial" charset="0"/>
              </a:rPr>
              <a:t>Виробляється</a:t>
            </a:r>
            <a:r>
              <a:rPr lang="ru-RU" b="1" dirty="0" smtClean="0">
                <a:solidFill>
                  <a:srgbClr val="6600CC"/>
                </a:solidFill>
                <a:latin typeface="Arial" charset="0"/>
              </a:rPr>
              <a:t> </a:t>
            </a:r>
            <a:endParaRPr lang="ru-RU" b="1" dirty="0">
              <a:solidFill>
                <a:srgbClr val="6600CC"/>
              </a:solidFill>
              <a:latin typeface="Arial" charset="0"/>
            </a:endParaRPr>
          </a:p>
          <a:p>
            <a:pPr algn="ctr">
              <a:defRPr/>
            </a:pPr>
            <a:r>
              <a:rPr lang="ru-RU" b="1" dirty="0">
                <a:solidFill>
                  <a:srgbClr val="6600CC"/>
                </a:solidFill>
                <a:latin typeface="Arial" charset="0"/>
              </a:rPr>
              <a:t>в </a:t>
            </a:r>
            <a:r>
              <a:rPr lang="ru-RU" b="1" dirty="0" err="1" smtClean="0">
                <a:solidFill>
                  <a:srgbClr val="6600CC"/>
                </a:solidFill>
                <a:latin typeface="Arial" charset="0"/>
              </a:rPr>
              <a:t>шкірі</a:t>
            </a:r>
            <a:r>
              <a:rPr lang="ru-RU" b="1" dirty="0" smtClean="0">
                <a:solidFill>
                  <a:srgbClr val="6600CC"/>
                </a:solidFill>
                <a:latin typeface="Arial" charset="0"/>
              </a:rPr>
              <a:t> </a:t>
            </a:r>
            <a:endParaRPr lang="ru-RU" b="1" dirty="0">
              <a:solidFill>
                <a:srgbClr val="6600CC"/>
              </a:solidFill>
              <a:latin typeface="Arial" charset="0"/>
            </a:endParaRPr>
          </a:p>
          <a:p>
            <a:pPr algn="ctr">
              <a:defRPr/>
            </a:pPr>
            <a:r>
              <a:rPr lang="ru-RU" b="1" dirty="0" err="1" smtClean="0">
                <a:solidFill>
                  <a:srgbClr val="6600CC"/>
                </a:solidFill>
                <a:latin typeface="Arial" charset="0"/>
              </a:rPr>
              <a:t>під</a:t>
            </a:r>
            <a:r>
              <a:rPr lang="ru-RU" b="1" dirty="0" smtClean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ru-RU" b="1" dirty="0" err="1" smtClean="0">
                <a:solidFill>
                  <a:srgbClr val="6600CC"/>
                </a:solidFill>
                <a:latin typeface="Arial" charset="0"/>
              </a:rPr>
              <a:t>дією</a:t>
            </a:r>
            <a:r>
              <a:rPr lang="ru-RU" b="1" dirty="0" smtClean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ru-RU" b="1" dirty="0" smtClean="0">
                <a:solidFill>
                  <a:srgbClr val="6600CC"/>
                </a:solidFill>
                <a:latin typeface="Arial" charset="0"/>
              </a:rPr>
              <a:t>УФП,</a:t>
            </a:r>
            <a:endParaRPr lang="ru-RU" b="1" dirty="0">
              <a:solidFill>
                <a:srgbClr val="6600CC"/>
              </a:solidFill>
              <a:latin typeface="Arial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ru-RU" b="1" u="sng" dirty="0" err="1" smtClean="0">
                <a:solidFill>
                  <a:srgbClr val="6600CC"/>
                </a:solidFill>
                <a:latin typeface="Arial" charset="0"/>
              </a:rPr>
              <a:t>міститься</a:t>
            </a:r>
            <a:endParaRPr lang="ru-RU" b="1" dirty="0">
              <a:solidFill>
                <a:srgbClr val="6600CC"/>
              </a:solidFill>
              <a:latin typeface="Arial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6600CC"/>
                </a:solidFill>
                <a:latin typeface="Arial" charset="0"/>
              </a:rPr>
              <a:t> в </a:t>
            </a:r>
            <a:r>
              <a:rPr lang="ru-RU" b="1" dirty="0" err="1" smtClean="0">
                <a:solidFill>
                  <a:srgbClr val="6600CC"/>
                </a:solidFill>
                <a:latin typeface="Arial" charset="0"/>
              </a:rPr>
              <a:t>яєчному</a:t>
            </a:r>
            <a:r>
              <a:rPr lang="ru-RU" b="1" dirty="0" smtClean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ru-RU" b="1" dirty="0" err="1" smtClean="0">
                <a:solidFill>
                  <a:srgbClr val="6600CC"/>
                </a:solidFill>
                <a:latin typeface="Arial" charset="0"/>
              </a:rPr>
              <a:t>жовтку</a:t>
            </a:r>
            <a:r>
              <a:rPr lang="ru-RU" b="1" dirty="0" smtClean="0">
                <a:solidFill>
                  <a:srgbClr val="6600CC"/>
                </a:solidFill>
                <a:latin typeface="Arial" charset="0"/>
              </a:rPr>
              <a:t>,</a:t>
            </a:r>
          </a:p>
          <a:p>
            <a:pPr algn="ctr">
              <a:defRPr/>
            </a:pPr>
            <a:r>
              <a:rPr lang="ru-RU" b="1" dirty="0" err="1" smtClean="0">
                <a:solidFill>
                  <a:srgbClr val="6600CC"/>
                </a:solidFill>
                <a:latin typeface="Arial" charset="0"/>
              </a:rPr>
              <a:t>рибному</a:t>
            </a:r>
            <a:r>
              <a:rPr lang="ru-RU" b="1" dirty="0" smtClean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ru-RU" b="1" dirty="0" err="1" smtClean="0">
                <a:solidFill>
                  <a:srgbClr val="6600CC"/>
                </a:solidFill>
                <a:latin typeface="Arial" charset="0"/>
              </a:rPr>
              <a:t>жирі</a:t>
            </a:r>
            <a:r>
              <a:rPr lang="ru-RU" b="1" dirty="0" smtClean="0">
                <a:solidFill>
                  <a:srgbClr val="6600CC"/>
                </a:solidFill>
                <a:latin typeface="Arial" charset="0"/>
              </a:rPr>
              <a:t>, </a:t>
            </a:r>
            <a:r>
              <a:rPr lang="ru-RU" b="1" dirty="0" err="1" smtClean="0">
                <a:solidFill>
                  <a:srgbClr val="6600CC"/>
                </a:solidFill>
              </a:rPr>
              <a:t>і</a:t>
            </a:r>
            <a:r>
              <a:rPr lang="ru-RU" b="1" dirty="0" err="1" smtClean="0">
                <a:solidFill>
                  <a:srgbClr val="6600CC"/>
                </a:solidFill>
                <a:latin typeface="Arial" charset="0"/>
              </a:rPr>
              <a:t>крі</a:t>
            </a:r>
            <a:r>
              <a:rPr lang="ru-RU" b="1" dirty="0" smtClean="0">
                <a:solidFill>
                  <a:srgbClr val="6600CC"/>
                </a:solidFill>
              </a:rPr>
              <a:t> ,</a:t>
            </a:r>
          </a:p>
          <a:p>
            <a:pPr algn="ctr">
              <a:defRPr/>
            </a:pPr>
            <a:r>
              <a:rPr lang="ru-RU" b="1" dirty="0" err="1" smtClean="0">
                <a:solidFill>
                  <a:srgbClr val="6600CC"/>
                </a:solidFill>
              </a:rPr>
              <a:t>маслі</a:t>
            </a:r>
            <a:r>
              <a:rPr lang="ru-RU" b="1" dirty="0" smtClean="0">
                <a:solidFill>
                  <a:srgbClr val="6600CC"/>
                </a:solidFill>
                <a:latin typeface="Arial" charset="0"/>
              </a:rPr>
              <a:t>.</a:t>
            </a:r>
            <a:endParaRPr lang="ru-RU" b="1" dirty="0">
              <a:solidFill>
                <a:srgbClr val="6600CC"/>
              </a:solidFill>
              <a:latin typeface="Arial" charset="0"/>
            </a:endParaRPr>
          </a:p>
        </p:txBody>
      </p:sp>
      <p:pic>
        <p:nvPicPr>
          <p:cNvPr id="10252" name="Picture 12" descr="vitaminD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714750"/>
            <a:ext cx="1773238" cy="2305050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</p:spPr>
      </p:pic>
      <p:pic>
        <p:nvPicPr>
          <p:cNvPr id="10254" name="Picture 14" descr="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313" y="5072063"/>
            <a:ext cx="1514475" cy="1489075"/>
          </a:xfrm>
          <a:prstGeom prst="rect">
            <a:avLst/>
          </a:prstGeom>
          <a:noFill/>
          <a:ln w="12700">
            <a:solidFill>
              <a:srgbClr val="993366"/>
            </a:solidFill>
            <a:miter lim="800000"/>
            <a:headEnd/>
            <a:tailEnd/>
          </a:ln>
        </p:spPr>
      </p:pic>
      <p:pic>
        <p:nvPicPr>
          <p:cNvPr id="16402" name="Рисунок 10" descr="6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313" y="214313"/>
            <a:ext cx="1357312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3" name="Picture 20" descr="http://im6-tub.yandex.net/i?id=617323&amp;tov=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28938" y="5214938"/>
            <a:ext cx="1428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4" name="Picture 22" descr="http://im4-tub.yandex.net/i?id=82484724&amp;tov=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85938" y="3857625"/>
            <a:ext cx="1071562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5" name="Picture 24" descr="http://im4-tub.yandex.net/i?id=34326404&amp;tov=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29000" y="4071938"/>
            <a:ext cx="13430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7451725" y="2143116"/>
            <a:ext cx="1619250" cy="4454534"/>
          </a:xfrm>
          <a:prstGeom prst="upArrow">
            <a:avLst>
              <a:gd name="adj1" fmla="val 50000"/>
              <a:gd name="adj2" fmla="val 72279"/>
            </a:avLst>
          </a:prstGeom>
          <a:solidFill>
            <a:schemeClr val="accent2">
              <a:hueOff val="0"/>
              <a:satOff val="0"/>
              <a:lumOff val="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8" name="WordArt 5"/>
          <p:cNvSpPr>
            <a:spLocks noChangeArrowheads="1" noChangeShapeType="1" noTextEdit="1"/>
          </p:cNvSpPr>
          <p:nvPr/>
        </p:nvSpPr>
        <p:spPr bwMode="auto">
          <a:xfrm rot="5400000">
            <a:off x="6380186" y="4264020"/>
            <a:ext cx="3816350" cy="5746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ru-RU" sz="3200" b="1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76862"/>
                  </a:srgbClr>
                </a:solidFill>
                <a:latin typeface="Arial"/>
                <a:cs typeface="Arial"/>
              </a:rPr>
              <a:t>КАЛЬЦИФЕРОЛ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786446" y="857232"/>
            <a:ext cx="1053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2,5 мг</a:t>
            </a:r>
            <a:endParaRPr lang="ru-RU" sz="2400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Мои документы\Downloads\1_12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5604" name="Oval 4"/>
          <p:cNvSpPr>
            <a:spLocks noChangeArrowheads="1"/>
          </p:cNvSpPr>
          <p:nvPr/>
        </p:nvSpPr>
        <p:spPr bwMode="auto">
          <a:xfrm>
            <a:off x="3643306" y="142852"/>
            <a:ext cx="5332442" cy="15716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5605" name="WordArt 5"/>
          <p:cNvSpPr>
            <a:spLocks noChangeArrowheads="1" noChangeShapeType="1" noTextEdit="1"/>
          </p:cNvSpPr>
          <p:nvPr/>
        </p:nvSpPr>
        <p:spPr bwMode="auto">
          <a:xfrm>
            <a:off x="4357686" y="428604"/>
            <a:ext cx="3816350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Вітамін</a:t>
            </a:r>
            <a:r>
              <a:rPr lang="ru-RU" sz="44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 </a:t>
            </a:r>
            <a:r>
              <a:rPr lang="en-US" sz="44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D</a:t>
            </a:r>
            <a:endParaRPr lang="ru-RU" sz="44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25609" name="Picture 9" descr="Безимени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14818"/>
            <a:ext cx="2975674" cy="2428892"/>
          </a:xfrm>
          <a:prstGeom prst="rect">
            <a:avLst/>
          </a:prstGeom>
          <a:noFill/>
        </p:spPr>
      </p:pic>
      <p:pic>
        <p:nvPicPr>
          <p:cNvPr id="8" name="Picture 8" descr="unыфtitl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286125" cy="3960812"/>
          </a:xfrm>
          <a:prstGeom prst="rect">
            <a:avLst/>
          </a:prstGeom>
          <a:noFill/>
        </p:spPr>
      </p:pic>
      <p:pic>
        <p:nvPicPr>
          <p:cNvPr id="9" name="Picture 7" descr="untitled (2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41875" y="3989388"/>
            <a:ext cx="4302125" cy="2868612"/>
          </a:xfrm>
          <a:prstGeom prst="rect">
            <a:avLst/>
          </a:prstGeom>
          <a:noFill/>
        </p:spPr>
      </p:pic>
      <p:pic>
        <p:nvPicPr>
          <p:cNvPr id="10" name="Picture 13" descr="kury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2" y="3000372"/>
            <a:ext cx="3168650" cy="1377950"/>
          </a:xfrm>
          <a:prstGeom prst="rect">
            <a:avLst/>
          </a:prstGeom>
          <a:noFill/>
        </p:spPr>
      </p:pic>
      <p:pic>
        <p:nvPicPr>
          <p:cNvPr id="11" name="Picture 9" descr="яйцо разр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9124" y="2571744"/>
            <a:ext cx="1505210" cy="928694"/>
          </a:xfrm>
          <a:prstGeom prst="rect">
            <a:avLst/>
          </a:prstGeom>
          <a:noFill/>
        </p:spPr>
      </p:pic>
      <p:pic>
        <p:nvPicPr>
          <p:cNvPr id="12" name="Picture 22" descr="икра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6578" y="1785926"/>
            <a:ext cx="2073865" cy="1724029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4_4457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1450" y="0"/>
            <a:ext cx="3892550" cy="5832475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/>
        </p:nvGraphicFramePr>
        <p:xfrm>
          <a:off x="0" y="0"/>
          <a:ext cx="6572264" cy="6786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9" descr="untitleфыфы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84" y="5072074"/>
            <a:ext cx="3286116" cy="17859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Documents and Settings\USER\Мои документы\Downloads\1243683441_vitamin-e-and-multi-vitamin-pil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3250" name="WordArt 2"/>
          <p:cNvSpPr>
            <a:spLocks noChangeArrowheads="1" noChangeShapeType="1" noTextEdit="1"/>
          </p:cNvSpPr>
          <p:nvPr/>
        </p:nvSpPr>
        <p:spPr bwMode="auto">
          <a:xfrm>
            <a:off x="611188" y="404813"/>
            <a:ext cx="8104187" cy="865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err="1" smtClean="0"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Гіпервітаміноз</a:t>
            </a:r>
            <a:endParaRPr lang="ru-RU" sz="3600" kern="10" dirty="0">
              <a:ln w="19050">
                <a:solidFill>
                  <a:srgbClr val="3333FF"/>
                </a:solidFill>
                <a:round/>
                <a:headEnd/>
                <a:tailEnd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00034" y="1785926"/>
            <a:ext cx="614366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b="1" dirty="0" err="1" smtClean="0">
                <a:solidFill>
                  <a:srgbClr val="C00000"/>
                </a:solidFill>
                <a:latin typeface="Cambria" pitchFamily="18" charset="0"/>
              </a:rPr>
              <a:t>Гіпервітаміноз</a:t>
            </a:r>
            <a:r>
              <a:rPr lang="ru-RU" sz="2800" dirty="0" smtClean="0">
                <a:latin typeface="Cambria" pitchFamily="18" charset="0"/>
              </a:rPr>
              <a:t> </a:t>
            </a:r>
            <a:r>
              <a:rPr lang="ru-RU" sz="2800" dirty="0" err="1" smtClean="0">
                <a:latin typeface="Cambria" pitchFamily="18" charset="0"/>
              </a:rPr>
              <a:t>виникає</a:t>
            </a:r>
            <a:r>
              <a:rPr lang="ru-RU" sz="2800" dirty="0" smtClean="0">
                <a:latin typeface="Cambria" pitchFamily="18" charset="0"/>
              </a:rPr>
              <a:t> при </a:t>
            </a:r>
            <a:r>
              <a:rPr lang="ru-RU" sz="2800" dirty="0" err="1" smtClean="0">
                <a:latin typeface="Cambria" pitchFamily="18" charset="0"/>
              </a:rPr>
              <a:t>надмірному</a:t>
            </a:r>
            <a:r>
              <a:rPr lang="ru-RU" sz="2800" dirty="0" smtClean="0">
                <a:latin typeface="Cambria" pitchFamily="18" charset="0"/>
              </a:rPr>
              <a:t> </a:t>
            </a:r>
            <a:r>
              <a:rPr lang="ru-RU" sz="2800" dirty="0" err="1" smtClean="0">
                <a:latin typeface="Cambria" pitchFamily="18" charset="0"/>
              </a:rPr>
              <a:t>вживанні</a:t>
            </a:r>
            <a:r>
              <a:rPr lang="ru-RU" sz="2800" dirty="0" smtClean="0">
                <a:latin typeface="Cambria" pitchFamily="18" charset="0"/>
              </a:rPr>
              <a:t> </a:t>
            </a:r>
            <a:r>
              <a:rPr lang="ru-RU" sz="2800" dirty="0" err="1" smtClean="0">
                <a:latin typeface="Cambria" pitchFamily="18" charset="0"/>
              </a:rPr>
              <a:t>вітамінів</a:t>
            </a:r>
            <a:r>
              <a:rPr lang="ru-RU" sz="2800" dirty="0" smtClean="0">
                <a:latin typeface="Cambria" pitchFamily="18" charset="0"/>
              </a:rPr>
              <a:t>. </a:t>
            </a:r>
          </a:p>
          <a:p>
            <a:pPr>
              <a:spcBef>
                <a:spcPct val="50000"/>
              </a:spcBef>
              <a:defRPr/>
            </a:pPr>
            <a:r>
              <a:rPr lang="ru-RU" sz="2800" dirty="0" err="1" smtClean="0">
                <a:latin typeface="Cambria" pitchFamily="18" charset="0"/>
              </a:rPr>
              <a:t>Проявляється</a:t>
            </a:r>
            <a:r>
              <a:rPr lang="ru-RU" sz="2800" dirty="0" smtClean="0">
                <a:latin typeface="Cambria" pitchFamily="18" charset="0"/>
              </a:rPr>
              <a:t> у </a:t>
            </a:r>
            <a:r>
              <a:rPr lang="ru-RU" sz="2800" dirty="0" err="1" smtClean="0">
                <a:latin typeface="Cambria" pitchFamily="18" charset="0"/>
              </a:rPr>
              <a:t>вигляді</a:t>
            </a:r>
            <a:r>
              <a:rPr lang="ru-RU" sz="2800" dirty="0" smtClean="0">
                <a:latin typeface="Cambria" pitchFamily="18" charset="0"/>
              </a:rPr>
              <a:t> </a:t>
            </a:r>
            <a:r>
              <a:rPr lang="ru-RU" sz="2800" dirty="0" err="1" smtClean="0">
                <a:latin typeface="Cambria" pitchFamily="18" charset="0"/>
              </a:rPr>
              <a:t>інтоксикації</a:t>
            </a:r>
            <a:r>
              <a:rPr lang="ru-RU" sz="2800" dirty="0" smtClean="0">
                <a:latin typeface="Cambria" pitchFamily="18" charset="0"/>
              </a:rPr>
              <a:t> </a:t>
            </a:r>
            <a:r>
              <a:rPr lang="ru-RU" sz="2800" dirty="0" err="1" smtClean="0">
                <a:latin typeface="Cambria" pitchFamily="18" charset="0"/>
              </a:rPr>
              <a:t>організму</a:t>
            </a:r>
            <a:r>
              <a:rPr lang="ru-RU" sz="2800" dirty="0" smtClean="0">
                <a:latin typeface="Cambria" pitchFamily="18" charset="0"/>
              </a:rPr>
              <a:t>.</a:t>
            </a:r>
          </a:p>
          <a:p>
            <a:pPr>
              <a:spcBef>
                <a:spcPct val="50000"/>
              </a:spcBef>
              <a:defRPr/>
            </a:pPr>
            <a:r>
              <a:rPr lang="ru-RU" sz="2800" dirty="0" smtClean="0">
                <a:latin typeface="Cambria" pitchFamily="18" charset="0"/>
              </a:rPr>
              <a:t>Особливо </a:t>
            </a:r>
            <a:r>
              <a:rPr lang="ru-RU" sz="2800" dirty="0" err="1" smtClean="0">
                <a:latin typeface="Cambria" pitchFamily="18" charset="0"/>
              </a:rPr>
              <a:t>токсичні</a:t>
            </a:r>
            <a:r>
              <a:rPr lang="ru-RU" sz="2800" dirty="0" smtClean="0">
                <a:latin typeface="Cambria" pitchFamily="18" charset="0"/>
              </a:rPr>
              <a:t> </a:t>
            </a:r>
            <a:r>
              <a:rPr lang="ru-RU" sz="2800" dirty="0" err="1" smtClean="0">
                <a:latin typeface="Cambria" pitchFamily="18" charset="0"/>
              </a:rPr>
              <a:t>великі</a:t>
            </a:r>
            <a:r>
              <a:rPr lang="ru-RU" sz="2800" dirty="0" smtClean="0">
                <a:latin typeface="Cambria" pitchFamily="18" charset="0"/>
              </a:rPr>
              <a:t> </a:t>
            </a:r>
            <a:r>
              <a:rPr lang="ru-RU" sz="2800" dirty="0" err="1" smtClean="0">
                <a:latin typeface="Cambria" pitchFamily="18" charset="0"/>
              </a:rPr>
              <a:t>дози</a:t>
            </a:r>
            <a:r>
              <a:rPr lang="ru-RU" sz="2800" dirty="0" smtClean="0">
                <a:latin typeface="Cambria" pitchFamily="18" charset="0"/>
              </a:rPr>
              <a:t> </a:t>
            </a:r>
            <a:r>
              <a:rPr lang="ru-RU" sz="2800" dirty="0" err="1" smtClean="0">
                <a:latin typeface="Cambria" pitchFamily="18" charset="0"/>
              </a:rPr>
              <a:t>водорозчинних</a:t>
            </a:r>
            <a:r>
              <a:rPr lang="ru-RU" sz="2800" dirty="0" smtClean="0">
                <a:latin typeface="Cambria" pitchFamily="18" charset="0"/>
              </a:rPr>
              <a:t> </a:t>
            </a:r>
            <a:r>
              <a:rPr lang="ru-RU" sz="2800" dirty="0" err="1" smtClean="0">
                <a:latin typeface="Cambria" pitchFamily="18" charset="0"/>
              </a:rPr>
              <a:t>вітамінів</a:t>
            </a:r>
            <a:r>
              <a:rPr lang="ru-RU" sz="2800" dirty="0" smtClean="0">
                <a:latin typeface="Cambria" pitchFamily="18" charset="0"/>
              </a:rPr>
              <a:t>, тому </a:t>
            </a:r>
            <a:r>
              <a:rPr lang="ru-RU" sz="2800" dirty="0" err="1" smtClean="0">
                <a:latin typeface="Cambria" pitchFamily="18" charset="0"/>
              </a:rPr>
              <a:t>що</a:t>
            </a:r>
            <a:r>
              <a:rPr lang="ru-RU" sz="2800" dirty="0" smtClean="0">
                <a:latin typeface="Cambria" pitchFamily="18" charset="0"/>
              </a:rPr>
              <a:t> вони </a:t>
            </a:r>
            <a:r>
              <a:rPr lang="ru-RU" sz="2800" dirty="0" err="1" smtClean="0">
                <a:latin typeface="Cambria" pitchFamily="18" charset="0"/>
              </a:rPr>
              <a:t>накопичуються</a:t>
            </a:r>
            <a:r>
              <a:rPr lang="ru-RU" sz="2800" dirty="0" smtClean="0">
                <a:latin typeface="Cambria" pitchFamily="18" charset="0"/>
              </a:rPr>
              <a:t> в </a:t>
            </a:r>
            <a:r>
              <a:rPr lang="ru-RU" sz="2800" dirty="0" err="1" smtClean="0">
                <a:latin typeface="Cambria" pitchFamily="18" charset="0"/>
              </a:rPr>
              <a:t>організмі</a:t>
            </a:r>
            <a:r>
              <a:rPr lang="ru-RU" sz="2800" dirty="0" smtClean="0">
                <a:latin typeface="Cambria" pitchFamily="18" charset="0"/>
              </a:rPr>
              <a:t>.</a:t>
            </a:r>
            <a:endParaRPr lang="ru-RU" sz="2800" dirty="0">
              <a:latin typeface="Cambria" pitchFamily="18" charset="0"/>
            </a:endParaRPr>
          </a:p>
        </p:txBody>
      </p:sp>
      <p:pic>
        <p:nvPicPr>
          <p:cNvPr id="53253" name="Picture 5" descr="L30p06p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2214554"/>
            <a:ext cx="200977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 descr="Гарфилд"/>
          <p:cNvPicPr>
            <a:picLocks noChangeAspect="1" noChangeArrowheads="1" noCrop="1"/>
          </p:cNvPicPr>
          <p:nvPr/>
        </p:nvPicPr>
        <p:blipFill>
          <a:blip r:embed="rId5">
            <a:lum contrast="18000"/>
          </a:blip>
          <a:srcRect/>
          <a:stretch>
            <a:fillRect/>
          </a:stretch>
        </p:blipFill>
        <p:spPr bwMode="auto">
          <a:xfrm>
            <a:off x="6858016" y="4429132"/>
            <a:ext cx="192881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USER\Мои документы\Downloads\adamast_ru_pic12470757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50825" y="5084763"/>
            <a:ext cx="8569325" cy="1584325"/>
          </a:xfrm>
          <a:prstGeom prst="rect">
            <a:avLst/>
          </a:prstGeom>
          <a:solidFill>
            <a:srgbClr val="FFC0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571472" y="5357826"/>
            <a:ext cx="81756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  </a:t>
            </a:r>
            <a:r>
              <a:rPr lang="ru-RU" sz="2400" b="1" dirty="0" err="1" smtClean="0">
                <a:solidFill>
                  <a:schemeClr val="accent2"/>
                </a:solidFill>
              </a:rPr>
              <a:t>Вітамини</a:t>
            </a:r>
            <a:r>
              <a:rPr lang="ru-RU" sz="2400" b="1" dirty="0" smtClean="0">
                <a:solidFill>
                  <a:schemeClr val="accent2"/>
                </a:solidFill>
              </a:rPr>
              <a:t> </a:t>
            </a:r>
            <a:r>
              <a:rPr lang="ru-RU" sz="2400" b="1" dirty="0">
                <a:solidFill>
                  <a:schemeClr val="accent2"/>
                </a:solidFill>
              </a:rPr>
              <a:t>– </a:t>
            </a:r>
            <a:r>
              <a:rPr lang="ru-RU" sz="2400" dirty="0" err="1" smtClean="0"/>
              <a:t>біологічні</a:t>
            </a:r>
            <a:r>
              <a:rPr lang="ru-RU" sz="2400" dirty="0" smtClean="0"/>
              <a:t> </a:t>
            </a:r>
            <a:r>
              <a:rPr lang="ru-RU" sz="2400" dirty="0" err="1" smtClean="0"/>
              <a:t>активні</a:t>
            </a:r>
            <a:r>
              <a:rPr lang="ru-RU" sz="2400" dirty="0" smtClean="0"/>
              <a:t> </a:t>
            </a:r>
            <a:r>
              <a:rPr lang="ru-RU" sz="2400" dirty="0" err="1" smtClean="0"/>
              <a:t>речовини</a:t>
            </a:r>
            <a:r>
              <a:rPr lang="ru-RU" sz="2400" dirty="0" smtClean="0"/>
              <a:t>, </a:t>
            </a:r>
            <a:r>
              <a:rPr lang="ru-RU" sz="2400" dirty="0" err="1" smtClean="0"/>
              <a:t>які</a:t>
            </a:r>
            <a:r>
              <a:rPr lang="ru-RU" sz="2400" dirty="0" smtClean="0"/>
              <a:t> </a:t>
            </a:r>
            <a:r>
              <a:rPr lang="ru-RU" sz="2400" dirty="0" err="1" smtClean="0"/>
              <a:t>діють</a:t>
            </a:r>
            <a:r>
              <a:rPr lang="ru-RU" sz="2400" dirty="0" smtClean="0"/>
              <a:t> в </a:t>
            </a:r>
            <a:r>
              <a:rPr lang="ru-RU" sz="2400" dirty="0" err="1" smtClean="0"/>
              <a:t>дуже</a:t>
            </a:r>
            <a:r>
              <a:rPr lang="ru-RU" sz="2400" dirty="0" smtClean="0"/>
              <a:t> </a:t>
            </a:r>
            <a:r>
              <a:rPr lang="ru-RU" sz="2400" dirty="0" err="1" smtClean="0"/>
              <a:t>малій</a:t>
            </a:r>
            <a:r>
              <a:rPr lang="ru-RU" sz="2400" dirty="0" smtClean="0"/>
              <a:t> </a:t>
            </a:r>
            <a:r>
              <a:rPr lang="ru-RU" sz="2400" dirty="0" err="1" smtClean="0"/>
              <a:t>кількості</a:t>
            </a:r>
            <a:r>
              <a:rPr lang="ru-RU" sz="2400" dirty="0" smtClean="0"/>
              <a:t>.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pic>
        <p:nvPicPr>
          <p:cNvPr id="10" name="Picture 8" descr="д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3789" y="0"/>
            <a:ext cx="6410211" cy="5000636"/>
          </a:xfrm>
          <a:prstGeom prst="rect">
            <a:avLst/>
          </a:prstGeom>
          <a:noFill/>
        </p:spPr>
      </p:pic>
      <p:pic>
        <p:nvPicPr>
          <p:cNvPr id="11" name="Picture 9" descr="untitleфыфы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071678"/>
            <a:ext cx="3600450" cy="2405063"/>
          </a:xfrm>
          <a:prstGeom prst="rect">
            <a:avLst/>
          </a:prstGeom>
          <a:noFill/>
        </p:spPr>
      </p:pic>
      <p:sp>
        <p:nvSpPr>
          <p:cNvPr id="12" name="WordArt 4"/>
          <p:cNvSpPr>
            <a:spLocks noChangeArrowheads="1" noChangeShapeType="1" noTextEdit="1"/>
          </p:cNvSpPr>
          <p:nvPr/>
        </p:nvSpPr>
        <p:spPr bwMode="auto">
          <a:xfrm>
            <a:off x="428596" y="500042"/>
            <a:ext cx="388937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Вітам</a:t>
            </a:r>
            <a:r>
              <a:rPr lang="uk-UA" sz="40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і</a:t>
            </a:r>
            <a:r>
              <a:rPr lang="ru-RU" sz="40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ни</a:t>
            </a:r>
            <a:endParaRPr lang="ru-RU" sz="40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USER\Мои документы\Downloads\sca039.jpg"/>
          <p:cNvPicPr>
            <a:picLocks noChangeAspect="1" noChangeArrowheads="1"/>
          </p:cNvPicPr>
          <p:nvPr/>
        </p:nvPicPr>
        <p:blipFill>
          <a:blip r:embed="rId3">
            <a:lum bright="10000" contrast="-14000"/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0" y="0"/>
            <a:ext cx="91439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</a:rPr>
              <a:t>                         </a:t>
            </a:r>
            <a:r>
              <a:rPr lang="ru-RU" sz="2800" dirty="0" err="1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</a:rPr>
              <a:t>Добова</a:t>
            </a:r>
            <a:r>
              <a:rPr lang="ru-RU" sz="2800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</a:rPr>
              <a:t> норма </a:t>
            </a:r>
            <a:r>
              <a:rPr lang="ru-RU" sz="2800" dirty="0" err="1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</a:rPr>
              <a:t>вітамінів</a:t>
            </a:r>
            <a:endParaRPr lang="ru-RU" sz="2800" dirty="0">
              <a:solidFill>
                <a:srgbClr val="C00000"/>
              </a:solidFill>
              <a:latin typeface="Cambria Math" pitchFamily="18" charset="0"/>
              <a:ea typeface="Cambria Math" pitchFamily="18" charset="0"/>
            </a:endParaRPr>
          </a:p>
        </p:txBody>
      </p:sp>
      <p:graphicFrame>
        <p:nvGraphicFramePr>
          <p:cNvPr id="60419" name="Group 3"/>
          <p:cNvGraphicFramePr>
            <a:graphicFrameLocks noGrp="1"/>
          </p:cNvGraphicFramePr>
          <p:nvPr/>
        </p:nvGraphicFramePr>
        <p:xfrm>
          <a:off x="5929322" y="214290"/>
          <a:ext cx="3000364" cy="6873057"/>
        </p:xfrm>
        <a:graphic>
          <a:graphicData uri="http://schemas.openxmlformats.org/drawingml/2006/table">
            <a:tbl>
              <a:tblPr/>
              <a:tblGrid>
                <a:gridCol w="1357290"/>
                <a:gridCol w="1643074"/>
              </a:tblGrid>
              <a:tr h="407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spc="0" normalizeH="0" baseline="0" dirty="0" err="1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Cambria" pitchFamily="18" charset="0"/>
                        </a:rPr>
                        <a:t>Вітамін</a:t>
                      </a:r>
                      <a:endParaRPr kumimoji="0" lang="ru-RU" sz="20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spc="0" normalizeH="0" baseline="0" dirty="0" err="1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Cambria" pitchFamily="18" charset="0"/>
                        </a:rPr>
                        <a:t>Добова</a:t>
                      </a:r>
                      <a:r>
                        <a:rPr kumimoji="0" lang="ru-RU" sz="20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Cambria" pitchFamily="18" charset="0"/>
                        </a:rPr>
                        <a:t> доза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44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С</a:t>
                      </a:r>
                      <a:endParaRPr kumimoji="0" lang="ru-RU" sz="24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75-100 мг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44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В</a:t>
                      </a:r>
                      <a:r>
                        <a:rPr kumimoji="0" lang="ru-RU" sz="2400" b="0" i="0" u="none" strike="noStrike" cap="none" spc="0" normalizeH="0" baseline="-2500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1</a:t>
                      </a:r>
                      <a:endParaRPr kumimoji="0" lang="ru-RU" sz="24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1,4-2,4 мг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В</a:t>
                      </a:r>
                      <a:r>
                        <a:rPr kumimoji="0" lang="ru-RU" sz="2400" b="0" i="0" u="none" strike="noStrike" cap="none" spc="0" normalizeH="0" baseline="-2500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2</a:t>
                      </a:r>
                      <a:endParaRPr kumimoji="0" lang="ru-RU" sz="24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1,5 – 3,0 мг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В</a:t>
                      </a:r>
                      <a:r>
                        <a:rPr kumimoji="0" lang="ru-RU" sz="2400" b="0" i="0" u="none" strike="noStrike" cap="none" spc="0" normalizeH="0" baseline="-2500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6</a:t>
                      </a:r>
                      <a:endParaRPr kumimoji="0" lang="ru-RU" sz="24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2,0 - 2,2 мг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РР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15 – 20 мг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6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В</a:t>
                      </a:r>
                      <a:r>
                        <a:rPr kumimoji="0" lang="ru-RU" sz="2400" b="0" i="0" u="none" strike="noStrike" cap="none" spc="0" normalizeH="0" baseline="-2500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9</a:t>
                      </a:r>
                      <a:endParaRPr kumimoji="0" lang="ru-RU" sz="24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200 мкг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44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В</a:t>
                      </a:r>
                      <a:r>
                        <a:rPr kumimoji="0" lang="ru-RU" sz="2800" b="0" i="0" u="none" strike="noStrike" cap="none" spc="0" normalizeH="0" baseline="-2500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12</a:t>
                      </a:r>
                      <a:endParaRPr kumimoji="0" lang="ru-RU" sz="28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2 – 5 мкг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50 -300 мкг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В</a:t>
                      </a:r>
                      <a:r>
                        <a:rPr kumimoji="0" lang="ru-RU" sz="2800" b="0" i="0" u="none" strike="noStrike" cap="none" spc="0" normalizeH="0" baseline="-2500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3</a:t>
                      </a:r>
                      <a:endParaRPr kumimoji="0" lang="ru-RU" sz="28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5 – 10мг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0,5 – 2,5 мг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D</a:t>
                      </a:r>
                      <a:endParaRPr kumimoji="0" lang="ru-RU" sz="28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2,5 – 10 мкг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8 – 15 мг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окументы\биология\9 класс\Пищеварение и обмен веществ\фото\10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188913"/>
            <a:ext cx="7772400" cy="1655762"/>
          </a:xfrm>
        </p:spPr>
        <p:txBody>
          <a:bodyPr/>
          <a:lstStyle/>
          <a:p>
            <a:r>
              <a:rPr lang="ru-RU" sz="3600" b="1" dirty="0" err="1" smtClean="0">
                <a:solidFill>
                  <a:srgbClr val="0000CC"/>
                </a:solidFill>
              </a:rPr>
              <a:t>Вплив</a:t>
            </a:r>
            <a:r>
              <a:rPr lang="ru-RU" sz="3600" b="1" dirty="0" smtClean="0">
                <a:solidFill>
                  <a:srgbClr val="0000CC"/>
                </a:solidFill>
              </a:rPr>
              <a:t> </a:t>
            </a:r>
            <a:r>
              <a:rPr lang="ru-RU" sz="3600" b="1" dirty="0" err="1" smtClean="0">
                <a:solidFill>
                  <a:srgbClr val="0000CC"/>
                </a:solidFill>
              </a:rPr>
              <a:t>різних</a:t>
            </a:r>
            <a:r>
              <a:rPr lang="ru-RU" sz="3600" b="1" dirty="0" smtClean="0">
                <a:solidFill>
                  <a:srgbClr val="0000CC"/>
                </a:solidFill>
              </a:rPr>
              <a:t> </a:t>
            </a:r>
            <a:r>
              <a:rPr lang="ru-RU" sz="3600" b="1" dirty="0" err="1" smtClean="0">
                <a:solidFill>
                  <a:srgbClr val="0000CC"/>
                </a:solidFill>
              </a:rPr>
              <a:t>факторів</a:t>
            </a:r>
            <a:r>
              <a:rPr lang="ru-RU" sz="3600" b="1" dirty="0" smtClean="0">
                <a:solidFill>
                  <a:srgbClr val="0000CC"/>
                </a:solidFill>
              </a:rPr>
              <a:t> </a:t>
            </a:r>
            <a:r>
              <a:rPr lang="ru-RU" sz="3600" b="1" dirty="0">
                <a:solidFill>
                  <a:srgbClr val="0000CC"/>
                </a:solidFill>
              </a:rPr>
              <a:t>на структуру </a:t>
            </a:r>
            <a:r>
              <a:rPr lang="ru-RU" sz="3600" b="1" dirty="0" err="1" smtClean="0">
                <a:solidFill>
                  <a:srgbClr val="0000CC"/>
                </a:solidFill>
              </a:rPr>
              <a:t>вітамінів</a:t>
            </a:r>
            <a:r>
              <a:rPr lang="ru-RU" sz="3600" b="1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42910" y="1785926"/>
            <a:ext cx="8215370" cy="3794125"/>
          </a:xfrm>
        </p:spPr>
        <p:txBody>
          <a:bodyPr/>
          <a:lstStyle/>
          <a:p>
            <a:pPr marL="609600" indent="-609600" algn="l"/>
            <a:r>
              <a:rPr lang="ru-RU" sz="2800" dirty="0"/>
              <a:t>1. При </a:t>
            </a:r>
            <a:r>
              <a:rPr lang="ru-RU" sz="2800" dirty="0" err="1" smtClean="0"/>
              <a:t>дії</a:t>
            </a:r>
            <a:r>
              <a:rPr lang="ru-RU" sz="2800" dirty="0" smtClean="0"/>
              <a:t> </a:t>
            </a:r>
            <a:r>
              <a:rPr lang="ru-RU" sz="2800" dirty="0" err="1" smtClean="0"/>
              <a:t>високої</a:t>
            </a:r>
            <a:r>
              <a:rPr lang="ru-RU" sz="2800" dirty="0" smtClean="0"/>
              <a:t> </a:t>
            </a:r>
            <a:r>
              <a:rPr lang="ru-RU" sz="2800" dirty="0" err="1" smtClean="0"/>
              <a:t>температури</a:t>
            </a:r>
            <a:r>
              <a:rPr lang="ru-RU" sz="2800" dirty="0" smtClean="0"/>
              <a:t> </a:t>
            </a:r>
            <a:r>
              <a:rPr lang="ru-RU" sz="2800" dirty="0"/>
              <a:t>в </a:t>
            </a:r>
            <a:r>
              <a:rPr lang="ru-RU" sz="2800" dirty="0" smtClean="0"/>
              <a:t>м</a:t>
            </a:r>
            <a:r>
              <a:rPr lang="en-US" sz="2800" dirty="0" smtClean="0"/>
              <a:t>`</a:t>
            </a:r>
            <a:r>
              <a:rPr lang="ru-RU" sz="2800" dirty="0" err="1" smtClean="0"/>
              <a:t>ясі</a:t>
            </a:r>
            <a:r>
              <a:rPr lang="ru-RU" sz="2800" dirty="0" smtClean="0"/>
              <a:t> </a:t>
            </a:r>
            <a:r>
              <a:rPr lang="ru-RU" sz="2800" dirty="0" err="1" smtClean="0"/>
              <a:t>втрачається</a:t>
            </a:r>
            <a:r>
              <a:rPr lang="ru-RU" sz="2800" dirty="0" smtClean="0"/>
              <a:t> </a:t>
            </a:r>
            <a:r>
              <a:rPr lang="ru-RU" sz="2800" dirty="0"/>
              <a:t>до 60% </a:t>
            </a:r>
            <a:r>
              <a:rPr lang="ru-RU" sz="2800" dirty="0" err="1" smtClean="0"/>
              <a:t>вітамінів</a:t>
            </a:r>
            <a:r>
              <a:rPr lang="ru-RU" sz="2800" dirty="0" smtClean="0"/>
              <a:t> </a:t>
            </a:r>
            <a:r>
              <a:rPr lang="ru-RU" sz="2800" dirty="0" err="1" smtClean="0"/>
              <a:t>групи</a:t>
            </a:r>
            <a:r>
              <a:rPr lang="ru-RU" sz="2800" dirty="0" smtClean="0"/>
              <a:t> </a:t>
            </a:r>
            <a:r>
              <a:rPr lang="ru-RU" sz="2800" dirty="0"/>
              <a:t>В.</a:t>
            </a:r>
          </a:p>
          <a:p>
            <a:pPr marL="609600" indent="-609600" algn="l"/>
            <a:r>
              <a:rPr lang="ru-RU" sz="2800" dirty="0"/>
              <a:t>2. </a:t>
            </a:r>
            <a:r>
              <a:rPr lang="ru-RU" sz="2800" dirty="0" err="1" smtClean="0"/>
              <a:t>Під</a:t>
            </a:r>
            <a:r>
              <a:rPr lang="ru-RU" sz="2800" dirty="0" smtClean="0"/>
              <a:t> час </a:t>
            </a:r>
            <a:r>
              <a:rPr lang="ru-RU" sz="2800" dirty="0" err="1" smtClean="0"/>
              <a:t>термічної</a:t>
            </a:r>
            <a:r>
              <a:rPr lang="ru-RU" sz="2800" dirty="0" smtClean="0"/>
              <a:t> </a:t>
            </a:r>
            <a:r>
              <a:rPr lang="ru-RU" sz="2800" dirty="0" err="1" smtClean="0"/>
              <a:t>обробки</a:t>
            </a:r>
            <a:r>
              <a:rPr lang="ru-RU" sz="2800" dirty="0" smtClean="0"/>
              <a:t> </a:t>
            </a:r>
            <a:r>
              <a:rPr lang="ru-RU" sz="2800" dirty="0" err="1" smtClean="0"/>
              <a:t>овочів</a:t>
            </a:r>
            <a:r>
              <a:rPr lang="ru-RU" sz="2800" dirty="0" smtClean="0"/>
              <a:t> </a:t>
            </a:r>
            <a:r>
              <a:rPr lang="ru-RU" sz="2800" dirty="0" err="1" smtClean="0"/>
              <a:t>руйнується</a:t>
            </a:r>
            <a:r>
              <a:rPr lang="ru-RU" sz="2800" dirty="0" smtClean="0"/>
              <a:t> до </a:t>
            </a:r>
            <a:r>
              <a:rPr lang="ru-RU" sz="2800" dirty="0"/>
              <a:t>20% </a:t>
            </a:r>
            <a:r>
              <a:rPr lang="ru-RU" sz="2800" dirty="0" err="1" smtClean="0"/>
              <a:t>вітамінів</a:t>
            </a:r>
            <a:r>
              <a:rPr lang="ru-RU" sz="2800" dirty="0" smtClean="0"/>
              <a:t> </a:t>
            </a:r>
            <a:r>
              <a:rPr lang="ru-RU" sz="2800" dirty="0" err="1" smtClean="0"/>
              <a:t>группи</a:t>
            </a:r>
            <a:r>
              <a:rPr lang="ru-RU" sz="2800" dirty="0" smtClean="0"/>
              <a:t> В та </a:t>
            </a:r>
            <a:r>
              <a:rPr lang="ru-RU" sz="2800" dirty="0"/>
              <a:t>до 50% </a:t>
            </a:r>
            <a:r>
              <a:rPr lang="ru-RU" sz="2800" dirty="0" err="1" smtClean="0"/>
              <a:t>вітаміну</a:t>
            </a:r>
            <a:r>
              <a:rPr lang="ru-RU" sz="2800" dirty="0" smtClean="0"/>
              <a:t> </a:t>
            </a:r>
            <a:r>
              <a:rPr lang="ru-RU" sz="2800" dirty="0"/>
              <a:t>С.</a:t>
            </a:r>
          </a:p>
          <a:p>
            <a:pPr marL="609600" indent="-609600" algn="l"/>
            <a:r>
              <a:rPr lang="ru-RU" sz="2800" dirty="0"/>
              <a:t>3. </a:t>
            </a:r>
            <a:r>
              <a:rPr lang="ru-RU" sz="2800" dirty="0" err="1" smtClean="0"/>
              <a:t>Вітамін</a:t>
            </a:r>
            <a:r>
              <a:rPr lang="ru-RU" sz="2800" dirty="0" smtClean="0"/>
              <a:t> </a:t>
            </a:r>
            <a:r>
              <a:rPr lang="ru-RU" sz="2800" dirty="0"/>
              <a:t>С </a:t>
            </a:r>
            <a:r>
              <a:rPr lang="ru-RU" sz="2800" dirty="0" err="1" smtClean="0"/>
              <a:t>руйнується</a:t>
            </a:r>
            <a:r>
              <a:rPr lang="ru-RU" sz="2800" dirty="0" smtClean="0"/>
              <a:t> на </a:t>
            </a:r>
            <a:r>
              <a:rPr lang="ru-RU" sz="2800" dirty="0" err="1" smtClean="0"/>
              <a:t>повітрі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8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8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8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8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документы\биология\9 класс\Пищеварение и обмен веществ\фото\52448333_11.jpg"/>
          <p:cNvPicPr>
            <a:picLocks noChangeAspect="1" noChangeArrowheads="1"/>
          </p:cNvPicPr>
          <p:nvPr/>
        </p:nvPicPr>
        <p:blipFill>
          <a:blip r:embed="rId2">
            <a:lum bright="35000" contrast="-5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-357222" y="0"/>
            <a:ext cx="8229600" cy="1143000"/>
          </a:xfrm>
        </p:spPr>
        <p:txBody>
          <a:bodyPr/>
          <a:lstStyle/>
          <a:p>
            <a:r>
              <a:rPr lang="ru-RU" dirty="0" err="1" smtClean="0">
                <a:solidFill>
                  <a:srgbClr val="0000FF"/>
                </a:solidFill>
              </a:rPr>
              <a:t>Підведемо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dirty="0" err="1" smtClean="0">
                <a:solidFill>
                  <a:srgbClr val="0000FF"/>
                </a:solidFill>
              </a:rPr>
              <a:t>підсумки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143116"/>
            <a:ext cx="8229600" cy="4525963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ru-RU" sz="2800" dirty="0" err="1" smtClean="0"/>
              <a:t>Вітаміни</a:t>
            </a:r>
            <a:r>
              <a:rPr lang="ru-RU" sz="2800" dirty="0" smtClean="0"/>
              <a:t> </a:t>
            </a:r>
            <a:r>
              <a:rPr lang="ru-RU" sz="2800" dirty="0"/>
              <a:t>– </a:t>
            </a:r>
            <a:r>
              <a:rPr lang="ru-RU" sz="2800" dirty="0" err="1" smtClean="0"/>
              <a:t>це</a:t>
            </a:r>
            <a:r>
              <a:rPr lang="ru-RU" sz="2800" dirty="0" smtClean="0"/>
              <a:t> </a:t>
            </a:r>
            <a:r>
              <a:rPr lang="ru-RU" sz="2800" dirty="0" err="1" smtClean="0"/>
              <a:t>біологічні</a:t>
            </a:r>
            <a:r>
              <a:rPr lang="ru-RU" sz="2800" dirty="0" smtClean="0"/>
              <a:t> </a:t>
            </a:r>
            <a:r>
              <a:rPr lang="ru-RU" sz="2800" dirty="0" err="1" smtClean="0"/>
              <a:t>активні</a:t>
            </a:r>
            <a:r>
              <a:rPr lang="ru-RU" sz="2800" dirty="0" smtClean="0"/>
              <a:t> </a:t>
            </a:r>
            <a:r>
              <a:rPr lang="ru-RU" sz="2800" dirty="0" err="1" smtClean="0"/>
              <a:t>речовини</a:t>
            </a:r>
            <a:r>
              <a:rPr lang="ru-RU" sz="2800" dirty="0" smtClean="0"/>
              <a:t>, </a:t>
            </a:r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 err="1" smtClean="0"/>
              <a:t>входять</a:t>
            </a:r>
            <a:r>
              <a:rPr lang="ru-RU" sz="2800" dirty="0" smtClean="0"/>
              <a:t> до складу </a:t>
            </a:r>
            <a:r>
              <a:rPr lang="ru-RU" sz="2800" dirty="0" err="1" smtClean="0"/>
              <a:t>ферментів</a:t>
            </a:r>
            <a:r>
              <a:rPr lang="ru-RU" sz="2800" dirty="0" smtClean="0"/>
              <a:t>.</a:t>
            </a:r>
            <a:endParaRPr lang="ru-RU" sz="2800" dirty="0"/>
          </a:p>
          <a:p>
            <a:pPr marL="609600" indent="-609600">
              <a:buFontTx/>
              <a:buAutoNum type="arabicPeriod"/>
            </a:pPr>
            <a:r>
              <a:rPr lang="ru-RU" sz="2800" dirty="0" err="1" smtClean="0"/>
              <a:t>Прискорюють</a:t>
            </a:r>
            <a:r>
              <a:rPr lang="ru-RU" sz="2800" dirty="0" smtClean="0"/>
              <a:t> </a:t>
            </a:r>
            <a:r>
              <a:rPr lang="ru-RU" sz="2800" dirty="0" err="1" smtClean="0"/>
              <a:t>процеси</a:t>
            </a:r>
            <a:r>
              <a:rPr lang="ru-RU" sz="2800" dirty="0" smtClean="0"/>
              <a:t> </a:t>
            </a:r>
            <a:r>
              <a:rPr lang="ru-RU" sz="2800" dirty="0" err="1" smtClean="0"/>
              <a:t>обміну</a:t>
            </a:r>
            <a:r>
              <a:rPr lang="ru-RU" sz="2800" dirty="0" smtClean="0"/>
              <a:t> </a:t>
            </a:r>
            <a:r>
              <a:rPr lang="ru-RU" sz="2800" dirty="0" err="1" smtClean="0"/>
              <a:t>речовин</a:t>
            </a:r>
            <a:r>
              <a:rPr lang="ru-RU" sz="2800" dirty="0" smtClean="0"/>
              <a:t>.</a:t>
            </a:r>
            <a:endParaRPr lang="ru-RU" sz="2800" dirty="0"/>
          </a:p>
          <a:p>
            <a:pPr marL="609600" indent="-609600">
              <a:buFontTx/>
              <a:buAutoNum type="arabicPeriod"/>
            </a:pPr>
            <a:r>
              <a:rPr lang="ru-RU" sz="2800" dirty="0" err="1" smtClean="0"/>
              <a:t>Підвищують</a:t>
            </a:r>
            <a:r>
              <a:rPr lang="ru-RU" sz="2800" dirty="0" smtClean="0"/>
              <a:t> </a:t>
            </a:r>
            <a:r>
              <a:rPr lang="ru-RU" sz="2800" dirty="0" err="1" smtClean="0"/>
              <a:t>розумову</a:t>
            </a:r>
            <a:r>
              <a:rPr lang="ru-RU" sz="2800" dirty="0" smtClean="0"/>
              <a:t> та </a:t>
            </a:r>
            <a:r>
              <a:rPr lang="ru-RU" sz="2800" dirty="0" err="1" smtClean="0"/>
              <a:t>фізичну</a:t>
            </a:r>
            <a:r>
              <a:rPr lang="ru-RU" sz="2800" dirty="0" smtClean="0"/>
              <a:t> </a:t>
            </a:r>
            <a:r>
              <a:rPr lang="ru-RU" sz="2800" dirty="0" err="1" smtClean="0"/>
              <a:t>працездатність</a:t>
            </a:r>
            <a:r>
              <a:rPr lang="ru-RU" sz="2800" dirty="0" smtClean="0"/>
              <a:t>.</a:t>
            </a:r>
            <a:endParaRPr lang="ru-RU" sz="2800" dirty="0"/>
          </a:p>
          <a:p>
            <a:pPr marL="609600" indent="-609600">
              <a:buFontTx/>
              <a:buAutoNum type="arabicPeriod"/>
            </a:pPr>
            <a:r>
              <a:rPr lang="ru-RU" sz="2800" dirty="0" err="1" smtClean="0"/>
              <a:t>Підвищують</a:t>
            </a:r>
            <a:r>
              <a:rPr lang="ru-RU" sz="2800" dirty="0" smtClean="0"/>
              <a:t> </a:t>
            </a:r>
            <a:r>
              <a:rPr lang="ru-RU" sz="2800" dirty="0" err="1" smtClean="0"/>
              <a:t>імунітет</a:t>
            </a:r>
            <a:r>
              <a:rPr lang="ru-RU" sz="2800" dirty="0" smtClean="0"/>
              <a:t> до </a:t>
            </a:r>
            <a:r>
              <a:rPr lang="ru-RU" sz="2800" dirty="0" err="1" smtClean="0"/>
              <a:t>захворювань</a:t>
            </a:r>
            <a:r>
              <a:rPr lang="ru-RU" sz="2800" dirty="0" smtClean="0"/>
              <a:t>.</a:t>
            </a:r>
            <a:endParaRPr lang="ru-RU" sz="2800" dirty="0"/>
          </a:p>
          <a:p>
            <a:pPr marL="609600" indent="-609600">
              <a:buFontTx/>
              <a:buAutoNum type="arabicPeriod"/>
            </a:pPr>
            <a:r>
              <a:rPr lang="ru-RU" sz="2800" dirty="0" err="1" smtClean="0"/>
              <a:t>Впливають</a:t>
            </a:r>
            <a:r>
              <a:rPr lang="ru-RU" sz="2800" dirty="0" smtClean="0"/>
              <a:t> на </a:t>
            </a:r>
            <a:r>
              <a:rPr lang="ru-RU" sz="2800" dirty="0" err="1" smtClean="0"/>
              <a:t>ріст</a:t>
            </a:r>
            <a:r>
              <a:rPr lang="ru-RU" sz="2800" dirty="0" smtClean="0"/>
              <a:t> та </a:t>
            </a:r>
            <a:r>
              <a:rPr lang="ru-RU" sz="2800" dirty="0" err="1" smtClean="0"/>
              <a:t>розвиток</a:t>
            </a:r>
            <a:r>
              <a:rPr lang="ru-RU" sz="2800" dirty="0" smtClean="0"/>
              <a:t>  </a:t>
            </a:r>
            <a:r>
              <a:rPr lang="ru-RU" sz="2800" dirty="0" err="1" smtClean="0"/>
              <a:t>організму</a:t>
            </a:r>
            <a:r>
              <a:rPr lang="ru-RU" sz="2800" dirty="0" smtClean="0"/>
              <a:t>.</a:t>
            </a:r>
            <a:endParaRPr lang="ru-RU" sz="2800" dirty="0"/>
          </a:p>
          <a:p>
            <a:pPr marL="609600" indent="-609600"/>
            <a:endParaRPr lang="ru-RU" sz="2800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документы\биология\9 класс\Пищеварение и обмен веществ\фото\52448333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6" descr="Витамин А"/>
          <p:cNvPicPr>
            <a:picLocks noChangeAspect="1" noChangeArrowheads="1"/>
          </p:cNvPicPr>
          <p:nvPr/>
        </p:nvPicPr>
        <p:blipFill>
          <a:blip r:embed="rId3"/>
          <a:srcRect b="7266"/>
          <a:stretch>
            <a:fillRect/>
          </a:stretch>
        </p:blipFill>
        <p:spPr>
          <a:xfrm>
            <a:off x="4857753" y="0"/>
            <a:ext cx="4286248" cy="3500438"/>
          </a:xfrm>
          <a:prstGeom prst="rect">
            <a:avLst/>
          </a:prstGeom>
          <a:noFill/>
          <a:ln/>
        </p:spPr>
      </p:pic>
      <p:pic>
        <p:nvPicPr>
          <p:cNvPr id="5" name="Picture 7" descr="Витамин Д"/>
          <p:cNvPicPr>
            <a:picLocks noChangeAspect="1" noChangeArrowheads="1"/>
          </p:cNvPicPr>
          <p:nvPr/>
        </p:nvPicPr>
        <p:blipFill>
          <a:blip r:embed="rId4"/>
          <a:srcRect r="1711" b="3290"/>
          <a:stretch>
            <a:fillRect/>
          </a:stretch>
        </p:blipFill>
        <p:spPr>
          <a:xfrm>
            <a:off x="4857752" y="3357562"/>
            <a:ext cx="4286248" cy="3500438"/>
          </a:xfrm>
          <a:prstGeom prst="rect">
            <a:avLst/>
          </a:prstGeom>
          <a:noFill/>
          <a:ln/>
        </p:spPr>
      </p:pic>
      <p:pic>
        <p:nvPicPr>
          <p:cNvPr id="6" name="Picture 6" descr="Витамин С"/>
          <p:cNvPicPr>
            <a:picLocks noChangeAspect="1" noChangeArrowheads="1"/>
          </p:cNvPicPr>
          <p:nvPr/>
        </p:nvPicPr>
        <p:blipFill>
          <a:blip r:embed="rId5"/>
          <a:srcRect b="5354"/>
          <a:stretch>
            <a:fillRect/>
          </a:stretch>
        </p:blipFill>
        <p:spPr>
          <a:xfrm>
            <a:off x="0" y="-1"/>
            <a:ext cx="4357686" cy="3872929"/>
          </a:xfrm>
          <a:prstGeom prst="rect">
            <a:avLst/>
          </a:prstGeom>
          <a:noFill/>
          <a:ln/>
        </p:spPr>
      </p:pic>
      <p:pic>
        <p:nvPicPr>
          <p:cNvPr id="7" name="Picture 7" descr="Витамин В"/>
          <p:cNvPicPr>
            <a:picLocks noChangeAspect="1" noChangeArrowheads="1"/>
          </p:cNvPicPr>
          <p:nvPr/>
        </p:nvPicPr>
        <p:blipFill>
          <a:blip r:embed="rId6"/>
          <a:srcRect l="1903" t="1894" b="2382"/>
          <a:stretch>
            <a:fillRect/>
          </a:stretch>
        </p:blipFill>
        <p:spPr>
          <a:xfrm>
            <a:off x="0" y="3214686"/>
            <a:ext cx="4357686" cy="3643314"/>
          </a:xfrm>
          <a:prstGeom prst="rect">
            <a:avLst/>
          </a:prstGeom>
          <a:noFill/>
          <a:ln/>
        </p:spPr>
      </p:pic>
      <p:sp>
        <p:nvSpPr>
          <p:cNvPr id="8" name="Семиугольник 7"/>
          <p:cNvSpPr/>
          <p:nvPr/>
        </p:nvSpPr>
        <p:spPr>
          <a:xfrm>
            <a:off x="500034" y="0"/>
            <a:ext cx="714380" cy="642918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1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9" name="Семиугольник 8"/>
          <p:cNvSpPr/>
          <p:nvPr/>
        </p:nvSpPr>
        <p:spPr>
          <a:xfrm>
            <a:off x="5000628" y="142852"/>
            <a:ext cx="714380" cy="642918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2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0" name="Семиугольник 9"/>
          <p:cNvSpPr/>
          <p:nvPr/>
        </p:nvSpPr>
        <p:spPr>
          <a:xfrm>
            <a:off x="8286776" y="3429000"/>
            <a:ext cx="714380" cy="642918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4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1" name="Семиугольник 10"/>
          <p:cNvSpPr/>
          <p:nvPr/>
        </p:nvSpPr>
        <p:spPr>
          <a:xfrm>
            <a:off x="3286116" y="3286124"/>
            <a:ext cx="714380" cy="642918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3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25538"/>
            <a:ext cx="5832475" cy="1655762"/>
          </a:xfrm>
        </p:spPr>
        <p:txBody>
          <a:bodyPr/>
          <a:lstStyle/>
          <a:p>
            <a:r>
              <a:rPr lang="ru-RU" sz="3400" b="1" dirty="0">
                <a:solidFill>
                  <a:srgbClr val="800080"/>
                </a:solidFill>
              </a:rPr>
              <a:t>1. </a:t>
            </a:r>
            <a:r>
              <a:rPr lang="ru-RU" sz="3400" b="1" dirty="0" err="1" smtClean="0">
                <a:solidFill>
                  <a:srgbClr val="800080"/>
                </a:solidFill>
              </a:rPr>
              <a:t>Авітаміноз</a:t>
            </a:r>
            <a:r>
              <a:rPr lang="ru-RU" sz="3400" b="1" dirty="0" smtClean="0">
                <a:solidFill>
                  <a:srgbClr val="800080"/>
                </a:solidFill>
              </a:rPr>
              <a:t> приводить до </a:t>
            </a:r>
            <a:r>
              <a:rPr lang="ru-RU" sz="3400" b="1" dirty="0" err="1" smtClean="0">
                <a:solidFill>
                  <a:srgbClr val="800080"/>
                </a:solidFill>
              </a:rPr>
              <a:t>захворювання</a:t>
            </a:r>
            <a:r>
              <a:rPr lang="ru-RU" sz="3400" b="1" dirty="0" smtClean="0">
                <a:solidFill>
                  <a:srgbClr val="800080"/>
                </a:solidFill>
              </a:rPr>
              <a:t> </a:t>
            </a:r>
            <a:r>
              <a:rPr lang="ru-RU" sz="3400" b="1" dirty="0" smtClean="0">
                <a:solidFill>
                  <a:srgbClr val="800080"/>
                </a:solidFill>
              </a:rPr>
              <a:t>на</a:t>
            </a:r>
            <a:r>
              <a:rPr lang="ru-RU" sz="3400" b="1" dirty="0" smtClean="0">
                <a:solidFill>
                  <a:srgbClr val="800080"/>
                </a:solidFill>
              </a:rPr>
              <a:t> цингу.</a:t>
            </a:r>
            <a:endParaRPr lang="ru-RU" sz="3400" b="1" dirty="0">
              <a:solidFill>
                <a:srgbClr val="800080"/>
              </a:solidFill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979613" y="393700"/>
            <a:ext cx="4824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solidFill>
                  <a:srgbClr val="A50021"/>
                </a:solidFill>
              </a:rPr>
              <a:t>Тест </a:t>
            </a:r>
            <a:r>
              <a:rPr lang="ru-RU" sz="2400" b="1" dirty="0">
                <a:solidFill>
                  <a:srgbClr val="A50021"/>
                </a:solidFill>
              </a:rPr>
              <a:t>«</a:t>
            </a:r>
            <a:r>
              <a:rPr lang="ru-RU" sz="2400" b="1" dirty="0" smtClean="0">
                <a:solidFill>
                  <a:srgbClr val="A50021"/>
                </a:solidFill>
              </a:rPr>
              <a:t>В</a:t>
            </a:r>
            <a:r>
              <a:rPr lang="uk-UA" sz="2400" b="1" dirty="0" smtClean="0">
                <a:solidFill>
                  <a:srgbClr val="A50021"/>
                </a:solidFill>
              </a:rPr>
              <a:t>і</a:t>
            </a:r>
            <a:r>
              <a:rPr lang="ru-RU" sz="2400" b="1" dirty="0" err="1" smtClean="0">
                <a:solidFill>
                  <a:srgbClr val="A50021"/>
                </a:solidFill>
              </a:rPr>
              <a:t>таміни</a:t>
            </a:r>
            <a:r>
              <a:rPr lang="ru-RU" sz="2400" b="1" dirty="0" smtClean="0">
                <a:solidFill>
                  <a:srgbClr val="A50021"/>
                </a:solidFill>
              </a:rPr>
              <a:t>»</a:t>
            </a:r>
            <a:endParaRPr lang="ru-RU" sz="2400" b="1" dirty="0">
              <a:solidFill>
                <a:srgbClr val="A50021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258888" y="3463925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hlinkClick r:id="" action="ppaction://noaction">
                  <a:snd r:embed="rId2" name="suction.wav" builtIn="1"/>
                </a:hlinkClick>
              </a:rPr>
              <a:t>А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979613" y="4941888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12</a:t>
            </a:r>
            <a:r>
              <a:rPr lang="ru-RU" sz="2400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 </a:t>
            </a:r>
            <a:endParaRPr lang="ru-RU" sz="4000" b="1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5003800" y="3429000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4000" b="1"/>
              <a:t> </a:t>
            </a:r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2</a:t>
            </a:r>
            <a:r>
              <a:rPr lang="ru-RU">
                <a:hlinkClick r:id="" action="ppaction://noaction">
                  <a:snd r:embed="rId2" name="suction.wav" builtIn="1"/>
                </a:hlinkClick>
              </a:rPr>
              <a:t> </a:t>
            </a:r>
            <a:endParaRPr lang="ru-RU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4356100" y="4941888"/>
            <a:ext cx="863600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4000" b="1" dirty="0" smtClean="0">
                <a:hlinkClick r:id="" action="ppaction://noaction">
                  <a:snd r:embed="rId3" name="applause.wav" builtIn="1"/>
                </a:hlinkClick>
              </a:rPr>
              <a:t>С</a:t>
            </a:r>
            <a:r>
              <a:rPr lang="ru-RU" sz="4000" dirty="0" smtClean="0">
                <a:hlinkClick r:id="" action="ppaction://noaction">
                  <a:snd r:embed="rId3" name="applause.wav" builtIn="1"/>
                </a:hlinkClick>
              </a:rPr>
              <a:t> </a:t>
            </a:r>
            <a:r>
              <a:rPr lang="ru-RU" sz="4000" b="1" dirty="0" smtClean="0"/>
              <a:t> </a:t>
            </a:r>
            <a:endParaRPr lang="ru-RU" sz="4000" b="1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6156325" y="4941888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4000" b="1" dirty="0">
                <a:hlinkClick r:id="" action="ppaction://noaction">
                  <a:snd r:embed="rId2" name="suction.wav" builtIn="1"/>
                </a:hlinkClick>
              </a:rPr>
              <a:t>Д</a:t>
            </a:r>
            <a:r>
              <a:rPr lang="ru-RU" sz="4000" b="1" dirty="0"/>
              <a:t> 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059113" y="3429000"/>
            <a:ext cx="1008062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4000" b="1" dirty="0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 dirty="0">
                <a:hlinkClick r:id="" action="ppaction://noaction">
                  <a:snd r:embed="rId2" name="suction.wav" builtIn="1"/>
                </a:hlinkClick>
              </a:rPr>
              <a:t>1</a:t>
            </a:r>
            <a:r>
              <a:rPr lang="ru-RU" dirty="0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 dirty="0"/>
              <a:t> </a:t>
            </a: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019925" y="3429000"/>
            <a:ext cx="865188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6</a:t>
            </a:r>
            <a:r>
              <a:rPr lang="ru-RU" sz="2400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260350"/>
            <a:ext cx="2617787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229600" cy="1439863"/>
          </a:xfrm>
        </p:spPr>
        <p:txBody>
          <a:bodyPr/>
          <a:lstStyle/>
          <a:p>
            <a:r>
              <a:rPr lang="ru-RU" sz="3400" b="1" dirty="0">
                <a:solidFill>
                  <a:srgbClr val="800080"/>
                </a:solidFill>
              </a:rPr>
              <a:t>2. </a:t>
            </a:r>
            <a:r>
              <a:rPr lang="ru-RU" sz="3400" b="1" dirty="0" err="1" smtClean="0">
                <a:solidFill>
                  <a:srgbClr val="800080"/>
                </a:solidFill>
              </a:rPr>
              <a:t>Авітаміноз</a:t>
            </a:r>
            <a:r>
              <a:rPr lang="ru-RU" sz="3400" b="1" dirty="0" smtClean="0">
                <a:solidFill>
                  <a:srgbClr val="800080"/>
                </a:solidFill>
              </a:rPr>
              <a:t> приводить до </a:t>
            </a:r>
            <a:r>
              <a:rPr lang="ru-RU" sz="3400" b="1" dirty="0" err="1" smtClean="0">
                <a:solidFill>
                  <a:srgbClr val="800080"/>
                </a:solidFill>
              </a:rPr>
              <a:t>захворювання</a:t>
            </a:r>
            <a:r>
              <a:rPr lang="ru-RU" sz="3400" b="1" dirty="0" smtClean="0">
                <a:solidFill>
                  <a:srgbClr val="800080"/>
                </a:solidFill>
              </a:rPr>
              <a:t> </a:t>
            </a:r>
            <a:r>
              <a:rPr lang="ru-RU" sz="3400" b="1" dirty="0" smtClean="0">
                <a:solidFill>
                  <a:srgbClr val="800080"/>
                </a:solidFill>
              </a:rPr>
              <a:t>«</a:t>
            </a:r>
            <a:r>
              <a:rPr lang="ru-RU" sz="3400" b="1" dirty="0" err="1" smtClean="0">
                <a:solidFill>
                  <a:srgbClr val="800080"/>
                </a:solidFill>
              </a:rPr>
              <a:t>курячою</a:t>
            </a:r>
            <a:r>
              <a:rPr lang="ru-RU" sz="3400" b="1" dirty="0" smtClean="0">
                <a:solidFill>
                  <a:srgbClr val="800080"/>
                </a:solidFill>
              </a:rPr>
              <a:t> </a:t>
            </a:r>
            <a:r>
              <a:rPr lang="ru-RU" sz="3400" b="1" dirty="0" err="1" smtClean="0">
                <a:solidFill>
                  <a:srgbClr val="800080"/>
                </a:solidFill>
              </a:rPr>
              <a:t>сліпотою</a:t>
            </a:r>
            <a:r>
              <a:rPr lang="ru-RU" sz="3400" b="1" dirty="0" smtClean="0">
                <a:solidFill>
                  <a:srgbClr val="800080"/>
                </a:solidFill>
              </a:rPr>
              <a:t>».</a:t>
            </a:r>
            <a:endParaRPr lang="ru-RU" sz="3400" b="1" dirty="0">
              <a:solidFill>
                <a:srgbClr val="800080"/>
              </a:solidFill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258888" y="3463925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hlinkClick r:id="" action="ppaction://noaction">
                  <a:snd r:embed="rId2" name="applause.wav" builtIn="1"/>
                </a:hlinkClick>
              </a:rPr>
              <a:t>А</a:t>
            </a:r>
            <a:r>
              <a:rPr lang="ru-RU" sz="4000" b="1" dirty="0" smtClean="0">
                <a:solidFill>
                  <a:schemeClr val="bg1"/>
                </a:solidFill>
                <a:hlinkClick r:id="" action="ppaction://noaction">
                  <a:snd r:embed="rId3" name="suction.wav" builtIn="1"/>
                </a:hlinkClick>
              </a:rPr>
              <a:t>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979613" y="4941888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3" name="suction.wav" builtIn="1"/>
                </a:hlinkClick>
              </a:rPr>
              <a:t>12</a:t>
            </a:r>
            <a:r>
              <a:rPr lang="ru-RU" sz="2400">
                <a:hlinkClick r:id="" action="ppaction://noaction">
                  <a:snd r:embed="rId3" name="suction.wav" builtIn="1"/>
                </a:hlinkClick>
              </a:rPr>
              <a:t> </a:t>
            </a:r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 </a:t>
            </a:r>
            <a:endParaRPr lang="ru-RU" sz="4000" b="1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5003800" y="3429000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4000" b="1"/>
              <a:t> </a:t>
            </a:r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3" name="suction.wav" builtIn="1"/>
                </a:hlinkClick>
              </a:rPr>
              <a:t>2</a:t>
            </a:r>
            <a:r>
              <a:rPr lang="ru-RU">
                <a:hlinkClick r:id="" action="ppaction://noaction">
                  <a:snd r:embed="rId3" name="suction.wav" builtIn="1"/>
                </a:hlinkClick>
              </a:rPr>
              <a:t> </a:t>
            </a:r>
            <a:endParaRPr lang="ru-RU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4356100" y="4941888"/>
            <a:ext cx="863600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4000" b="1" dirty="0">
                <a:hlinkClick r:id="" action="ppaction://noaction">
                  <a:snd r:embed="rId3" name="suction.wav" builtIn="1"/>
                </a:hlinkClick>
              </a:rPr>
              <a:t>С</a:t>
            </a:r>
            <a:r>
              <a:rPr lang="ru-RU" sz="4000" dirty="0">
                <a:hlinkClick r:id="" action="ppaction://noaction">
                  <a:snd r:embed="rId3" name="suction.wav" builtIn="1"/>
                </a:hlinkClick>
              </a:rPr>
              <a:t> </a:t>
            </a:r>
            <a:r>
              <a:rPr lang="ru-RU" sz="4000" b="1" dirty="0"/>
              <a:t> 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6156325" y="4941888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Д</a:t>
            </a:r>
            <a:r>
              <a:rPr lang="ru-RU" sz="4000" b="1"/>
              <a:t> 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3059113" y="3429000"/>
            <a:ext cx="1008062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4000" b="1" dirty="0" smtClean="0">
                <a:hlinkClick r:id="" action="ppaction://noaction">
                  <a:snd r:embed="rId3" name="suction.wav" builtIn="1"/>
                </a:hlinkClick>
              </a:rPr>
              <a:t>В</a:t>
            </a:r>
            <a:r>
              <a:rPr lang="ru-RU" sz="2400" b="1" dirty="0" smtClean="0">
                <a:hlinkClick r:id="" action="ppaction://noaction">
                  <a:snd r:embed="rId3" name="suction.wav" builtIn="1"/>
                </a:hlinkClick>
              </a:rPr>
              <a:t>1</a:t>
            </a:r>
            <a:r>
              <a:rPr lang="ru-RU" dirty="0" smtClean="0">
                <a:hlinkClick r:id="" action="ppaction://noaction">
                  <a:snd r:embed="rId3" name="suction.wav" builtIn="1"/>
                </a:hlinkClick>
              </a:rPr>
              <a:t> </a:t>
            </a:r>
            <a:r>
              <a:rPr lang="ru-RU" sz="4000" b="1" dirty="0" smtClean="0"/>
              <a:t> </a:t>
            </a:r>
            <a:endParaRPr lang="ru-RU" sz="4000" b="1" dirty="0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7019925" y="3429000"/>
            <a:ext cx="865188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3" name="suction.wav" builtIn="1"/>
                </a:hlinkClick>
              </a:rPr>
              <a:t>6</a:t>
            </a:r>
            <a:r>
              <a:rPr lang="ru-RU" sz="2400">
                <a:hlinkClick r:id="" action="ppaction://noaction">
                  <a:snd r:embed="rId3" name="suction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pic>
        <p:nvPicPr>
          <p:cNvPr id="5130" name="Picture 1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1201738"/>
            <a:ext cx="21304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5616575" cy="2447925"/>
          </a:xfrm>
        </p:spPr>
        <p:txBody>
          <a:bodyPr/>
          <a:lstStyle/>
          <a:p>
            <a:r>
              <a:rPr lang="ru-RU" sz="3400" b="1" dirty="0">
                <a:solidFill>
                  <a:srgbClr val="800080"/>
                </a:solidFill>
              </a:rPr>
              <a:t>3. </a:t>
            </a:r>
            <a:r>
              <a:rPr lang="ru-RU" sz="3400" b="1" dirty="0" err="1" smtClean="0">
                <a:solidFill>
                  <a:srgbClr val="800080"/>
                </a:solidFill>
              </a:rPr>
              <a:t>Відсутність</a:t>
            </a:r>
            <a:r>
              <a:rPr lang="ru-RU" sz="3400" b="1" dirty="0" smtClean="0">
                <a:solidFill>
                  <a:srgbClr val="800080"/>
                </a:solidFill>
              </a:rPr>
              <a:t> </a:t>
            </a:r>
            <a:r>
              <a:rPr lang="ru-RU" sz="3400" b="1" dirty="0" err="1" smtClean="0">
                <a:solidFill>
                  <a:srgbClr val="800080"/>
                </a:solidFill>
              </a:rPr>
              <a:t>викликає</a:t>
            </a:r>
            <a:r>
              <a:rPr lang="ru-RU" sz="3400" b="1" dirty="0" smtClean="0">
                <a:solidFill>
                  <a:srgbClr val="800080"/>
                </a:solidFill>
              </a:rPr>
              <a:t> </a:t>
            </a:r>
            <a:r>
              <a:rPr lang="ru-RU" sz="3400" b="1" dirty="0" err="1" smtClean="0">
                <a:solidFill>
                  <a:srgbClr val="800080"/>
                </a:solidFill>
              </a:rPr>
              <a:t>параліч</a:t>
            </a:r>
            <a:r>
              <a:rPr lang="ru-RU" sz="3400" b="1" dirty="0" smtClean="0">
                <a:solidFill>
                  <a:srgbClr val="800080"/>
                </a:solidFill>
              </a:rPr>
              <a:t> </a:t>
            </a:r>
            <a:r>
              <a:rPr lang="ru-RU" sz="3400" b="1" dirty="0" err="1" smtClean="0">
                <a:solidFill>
                  <a:srgbClr val="800080"/>
                </a:solidFill>
              </a:rPr>
              <a:t>нервової</a:t>
            </a:r>
            <a:r>
              <a:rPr lang="ru-RU" sz="3400" b="1" dirty="0" smtClean="0">
                <a:solidFill>
                  <a:srgbClr val="800080"/>
                </a:solidFill>
              </a:rPr>
              <a:t> </a:t>
            </a:r>
            <a:r>
              <a:rPr lang="ru-RU" sz="3400" b="1" dirty="0" err="1" smtClean="0">
                <a:solidFill>
                  <a:srgbClr val="800080"/>
                </a:solidFill>
              </a:rPr>
              <a:t>системи</a:t>
            </a:r>
            <a:r>
              <a:rPr lang="ru-RU" sz="3400" b="1" dirty="0" smtClean="0">
                <a:solidFill>
                  <a:srgbClr val="800080"/>
                </a:solidFill>
              </a:rPr>
              <a:t>, хворобу </a:t>
            </a:r>
            <a:r>
              <a:rPr lang="ru-RU" sz="3400" b="1" dirty="0">
                <a:solidFill>
                  <a:srgbClr val="800080"/>
                </a:solidFill>
              </a:rPr>
              <a:t>«</a:t>
            </a:r>
            <a:r>
              <a:rPr lang="ru-RU" sz="3400" b="1" dirty="0" err="1" smtClean="0">
                <a:solidFill>
                  <a:srgbClr val="800080"/>
                </a:solidFill>
              </a:rPr>
              <a:t>бері</a:t>
            </a:r>
            <a:r>
              <a:rPr lang="ru-RU" sz="3400" b="1" dirty="0" smtClean="0">
                <a:solidFill>
                  <a:srgbClr val="800080"/>
                </a:solidFill>
              </a:rPr>
              <a:t> </a:t>
            </a:r>
            <a:r>
              <a:rPr lang="ru-RU" sz="3400" b="1" dirty="0">
                <a:solidFill>
                  <a:srgbClr val="800080"/>
                </a:solidFill>
              </a:rPr>
              <a:t>– </a:t>
            </a:r>
            <a:r>
              <a:rPr lang="ru-RU" sz="3400" b="1" dirty="0" err="1" smtClean="0">
                <a:solidFill>
                  <a:srgbClr val="800080"/>
                </a:solidFill>
              </a:rPr>
              <a:t>бері</a:t>
            </a:r>
            <a:r>
              <a:rPr lang="ru-RU" sz="3400" b="1" dirty="0" smtClean="0">
                <a:solidFill>
                  <a:srgbClr val="800080"/>
                </a:solidFill>
              </a:rPr>
              <a:t>».</a:t>
            </a:r>
            <a:endParaRPr lang="ru-RU" sz="3400" b="1" dirty="0">
              <a:solidFill>
                <a:srgbClr val="800080"/>
              </a:solidFill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258888" y="3463925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4000" b="1">
                <a:solidFill>
                  <a:schemeClr val="bg1"/>
                </a:solidFill>
                <a:hlinkClick r:id="" action="ppaction://noaction">
                  <a:snd r:embed="rId2" name="suction.wav" builtIn="1"/>
                </a:hlinkClick>
              </a:rPr>
              <a:t>А </a:t>
            </a:r>
            <a:endParaRPr lang="ru-RU" sz="4000" b="1">
              <a:solidFill>
                <a:schemeClr val="bg1"/>
              </a:solidFill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979613" y="4941888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12</a:t>
            </a:r>
            <a:r>
              <a:rPr lang="ru-RU" sz="2400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 </a:t>
            </a:r>
            <a:endParaRPr lang="ru-RU" sz="4000" b="1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5003800" y="3429000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4000" b="1"/>
              <a:t> </a:t>
            </a:r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2</a:t>
            </a:r>
            <a:r>
              <a:rPr lang="ru-RU">
                <a:hlinkClick r:id="" action="ppaction://noaction">
                  <a:snd r:embed="rId2" name="suction.wav" builtIn="1"/>
                </a:hlinkClick>
              </a:rPr>
              <a:t> </a:t>
            </a:r>
            <a:endParaRPr lang="ru-RU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4356100" y="4941888"/>
            <a:ext cx="863600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С</a:t>
            </a:r>
            <a:r>
              <a:rPr lang="ru-RU" sz="4000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6156325" y="4941888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4000" b="1" dirty="0">
                <a:hlinkClick r:id="" action="ppaction://noaction">
                  <a:snd r:embed="rId2" name="suction.wav" builtIn="1"/>
                </a:hlinkClick>
              </a:rPr>
              <a:t>Д</a:t>
            </a:r>
            <a:r>
              <a:rPr lang="ru-RU" sz="4000" b="1" dirty="0"/>
              <a:t> 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059113" y="3429000"/>
            <a:ext cx="1008062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4000" b="1" dirty="0" smtClean="0">
                <a:hlinkClick r:id="" action="ppaction://noaction">
                  <a:snd r:embed="rId3" name="applause.wav" builtIn="1"/>
                </a:hlinkClick>
              </a:rPr>
              <a:t>В</a:t>
            </a:r>
            <a:r>
              <a:rPr lang="ru-RU" sz="2400" b="1" dirty="0" smtClean="0">
                <a:hlinkClick r:id="" action="ppaction://noaction">
                  <a:snd r:embed="rId3" name="applause.wav" builtIn="1"/>
                </a:hlinkClick>
              </a:rPr>
              <a:t>1</a:t>
            </a:r>
            <a:r>
              <a:rPr lang="ru-RU" dirty="0" smtClean="0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 dirty="0" smtClean="0"/>
              <a:t> </a:t>
            </a:r>
            <a:endParaRPr lang="ru-RU" sz="4000" b="1" dirty="0"/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7019925" y="3429000"/>
            <a:ext cx="865188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6</a:t>
            </a:r>
            <a:r>
              <a:rPr lang="ru-RU" sz="2400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45238" y="260350"/>
            <a:ext cx="224313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229600" cy="1008063"/>
          </a:xfrm>
        </p:spPr>
        <p:txBody>
          <a:bodyPr/>
          <a:lstStyle/>
          <a:p>
            <a:r>
              <a:rPr lang="ru-RU" b="1" dirty="0" smtClean="0">
                <a:solidFill>
                  <a:srgbClr val="800080"/>
                </a:solidFill>
              </a:rPr>
              <a:t/>
            </a:r>
            <a:br>
              <a:rPr lang="ru-RU" b="1" dirty="0" smtClean="0">
                <a:solidFill>
                  <a:srgbClr val="800080"/>
                </a:solidFill>
              </a:rPr>
            </a:br>
            <a:r>
              <a:rPr lang="ru-RU" b="1" dirty="0" smtClean="0">
                <a:solidFill>
                  <a:srgbClr val="800080"/>
                </a:solidFill>
              </a:rPr>
              <a:t>4. </a:t>
            </a:r>
            <a:r>
              <a:rPr lang="ru-RU" b="1" dirty="0" err="1" smtClean="0">
                <a:solidFill>
                  <a:srgbClr val="800080"/>
                </a:solidFill>
              </a:rPr>
              <a:t>Відсутність</a:t>
            </a:r>
            <a:r>
              <a:rPr lang="ru-RU" b="1" dirty="0" smtClean="0">
                <a:solidFill>
                  <a:srgbClr val="800080"/>
                </a:solidFill>
              </a:rPr>
              <a:t> </a:t>
            </a:r>
            <a:r>
              <a:rPr lang="ru-RU" b="1" dirty="0" err="1" smtClean="0">
                <a:solidFill>
                  <a:srgbClr val="800080"/>
                </a:solidFill>
              </a:rPr>
              <a:t>викликає</a:t>
            </a:r>
            <a:r>
              <a:rPr lang="ru-RU" b="1" dirty="0" smtClean="0">
                <a:solidFill>
                  <a:srgbClr val="800080"/>
                </a:solidFill>
              </a:rPr>
              <a:t> </a:t>
            </a:r>
            <a:r>
              <a:rPr lang="ru-RU" b="1" dirty="0" err="1" smtClean="0">
                <a:solidFill>
                  <a:srgbClr val="800080"/>
                </a:solidFill>
              </a:rPr>
              <a:t>рахіт</a:t>
            </a:r>
            <a:r>
              <a:rPr lang="ru-RU" b="1" dirty="0">
                <a:solidFill>
                  <a:srgbClr val="800080"/>
                </a:solidFill>
              </a:rPr>
              <a:t>.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258888" y="3463925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4000" b="1">
                <a:solidFill>
                  <a:schemeClr val="bg1"/>
                </a:solidFill>
                <a:hlinkClick r:id="" action="ppaction://noaction">
                  <a:snd r:embed="rId2" name="suction.wav" builtIn="1"/>
                </a:hlinkClick>
              </a:rPr>
              <a:t>А </a:t>
            </a:r>
            <a:endParaRPr lang="ru-RU" sz="4000" b="1">
              <a:solidFill>
                <a:schemeClr val="bg1"/>
              </a:solidFill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979613" y="4941888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12</a:t>
            </a:r>
            <a:r>
              <a:rPr lang="ru-RU" sz="2400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 </a:t>
            </a:r>
            <a:endParaRPr lang="ru-RU" sz="4000" b="1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5003800" y="3429000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4000" b="1"/>
              <a:t> </a:t>
            </a:r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2</a:t>
            </a:r>
            <a:r>
              <a:rPr lang="ru-RU">
                <a:hlinkClick r:id="" action="ppaction://noaction">
                  <a:snd r:embed="rId2" name="suction.wav" builtIn="1"/>
                </a:hlinkClick>
              </a:rPr>
              <a:t> </a:t>
            </a:r>
            <a:endParaRPr lang="ru-RU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356100" y="4941888"/>
            <a:ext cx="863600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С</a:t>
            </a:r>
            <a:r>
              <a:rPr lang="ru-RU" sz="4000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156325" y="4941888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4000" b="1" smtClean="0">
                <a:hlinkClick r:id="" action="ppaction://noaction">
                  <a:snd r:embed="rId3" name="applause.wav" builtIn="1"/>
                </a:hlinkClick>
              </a:rPr>
              <a:t>Д</a:t>
            </a:r>
            <a:r>
              <a:rPr lang="ru-RU" sz="4000" b="1" smtClean="0"/>
              <a:t> </a:t>
            </a:r>
            <a:endParaRPr lang="ru-RU" sz="4000" b="1" dirty="0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3059113" y="3429000"/>
            <a:ext cx="1008062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1</a:t>
            </a:r>
            <a:r>
              <a:rPr lang="ru-RU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 </a:t>
            </a:r>
            <a:endParaRPr lang="ru-RU" sz="4000" b="1"/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7019925" y="3429000"/>
            <a:ext cx="865188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6</a:t>
            </a:r>
            <a:r>
              <a:rPr lang="ru-RU" sz="2400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1268413"/>
            <a:ext cx="2595562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5975350" cy="2590800"/>
          </a:xfrm>
        </p:spPr>
        <p:txBody>
          <a:bodyPr/>
          <a:lstStyle/>
          <a:p>
            <a:r>
              <a:rPr lang="ru-RU" sz="3400" b="1" dirty="0" smtClean="0">
                <a:solidFill>
                  <a:srgbClr val="800080"/>
                </a:solidFill>
              </a:rPr>
              <a:t>5. </a:t>
            </a:r>
            <a:r>
              <a:rPr lang="ru-RU" sz="3400" b="1" dirty="0" err="1" smtClean="0">
                <a:solidFill>
                  <a:srgbClr val="800080"/>
                </a:solidFill>
              </a:rPr>
              <a:t>Який</a:t>
            </a:r>
            <a:r>
              <a:rPr lang="ru-RU" sz="3400" b="1" dirty="0" smtClean="0">
                <a:solidFill>
                  <a:srgbClr val="800080"/>
                </a:solidFill>
              </a:rPr>
              <a:t> </a:t>
            </a:r>
            <a:r>
              <a:rPr lang="ru-RU" sz="3400" b="1" dirty="0" err="1" smtClean="0">
                <a:solidFill>
                  <a:srgbClr val="800080"/>
                </a:solidFill>
              </a:rPr>
              <a:t>вітамін</a:t>
            </a:r>
            <a:r>
              <a:rPr lang="ru-RU" sz="3400" b="1" dirty="0" smtClean="0">
                <a:solidFill>
                  <a:srgbClr val="800080"/>
                </a:solidFill>
              </a:rPr>
              <a:t> </a:t>
            </a:r>
            <a:r>
              <a:rPr lang="ru-RU" sz="3400" b="1" dirty="0" err="1" smtClean="0">
                <a:solidFill>
                  <a:srgbClr val="800080"/>
                </a:solidFill>
              </a:rPr>
              <a:t>синтезується</a:t>
            </a:r>
            <a:r>
              <a:rPr lang="ru-RU" sz="3400" b="1" dirty="0" smtClean="0">
                <a:solidFill>
                  <a:srgbClr val="800080"/>
                </a:solidFill>
              </a:rPr>
              <a:t> в </a:t>
            </a:r>
            <a:r>
              <a:rPr lang="ru-RU" sz="3400" b="1" dirty="0" err="1" smtClean="0">
                <a:solidFill>
                  <a:srgbClr val="800080"/>
                </a:solidFill>
              </a:rPr>
              <a:t>шкірі</a:t>
            </a:r>
            <a:r>
              <a:rPr lang="ru-RU" sz="3400" b="1" dirty="0" smtClean="0">
                <a:solidFill>
                  <a:srgbClr val="800080"/>
                </a:solidFill>
              </a:rPr>
              <a:t> </a:t>
            </a:r>
            <a:r>
              <a:rPr lang="ru-RU" sz="3400" b="1" dirty="0" err="1" smtClean="0">
                <a:solidFill>
                  <a:srgbClr val="800080"/>
                </a:solidFill>
              </a:rPr>
              <a:t>під</a:t>
            </a:r>
            <a:r>
              <a:rPr lang="ru-RU" sz="3400" b="1" dirty="0" smtClean="0">
                <a:solidFill>
                  <a:srgbClr val="800080"/>
                </a:solidFill>
              </a:rPr>
              <a:t> </a:t>
            </a:r>
            <a:r>
              <a:rPr lang="ru-RU" sz="3400" b="1" dirty="0" err="1" smtClean="0">
                <a:solidFill>
                  <a:srgbClr val="800080"/>
                </a:solidFill>
              </a:rPr>
              <a:t>дією</a:t>
            </a:r>
            <a:r>
              <a:rPr lang="ru-RU" sz="3400" b="1" dirty="0" smtClean="0">
                <a:solidFill>
                  <a:srgbClr val="800080"/>
                </a:solidFill>
              </a:rPr>
              <a:t> </a:t>
            </a:r>
            <a:r>
              <a:rPr lang="ru-RU" sz="3400" b="1" dirty="0" err="1" smtClean="0">
                <a:solidFill>
                  <a:srgbClr val="800080"/>
                </a:solidFill>
              </a:rPr>
              <a:t>сонячного</a:t>
            </a:r>
            <a:r>
              <a:rPr lang="ru-RU" sz="3400" b="1" dirty="0" smtClean="0">
                <a:solidFill>
                  <a:srgbClr val="800080"/>
                </a:solidFill>
              </a:rPr>
              <a:t> </a:t>
            </a:r>
            <a:r>
              <a:rPr lang="ru-RU" sz="3400" b="1" dirty="0" err="1" smtClean="0">
                <a:solidFill>
                  <a:srgbClr val="800080"/>
                </a:solidFill>
              </a:rPr>
              <a:t>світла</a:t>
            </a:r>
            <a:r>
              <a:rPr lang="ru-RU" sz="3400" b="1" dirty="0" smtClean="0">
                <a:solidFill>
                  <a:srgbClr val="800080"/>
                </a:solidFill>
              </a:rPr>
              <a:t>?</a:t>
            </a:r>
            <a:endParaRPr lang="ru-RU" sz="3400" b="1" dirty="0">
              <a:solidFill>
                <a:srgbClr val="800080"/>
              </a:solidFill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258888" y="3463925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4000" b="1">
                <a:solidFill>
                  <a:schemeClr val="bg1"/>
                </a:solidFill>
                <a:hlinkClick r:id="" action="ppaction://noaction">
                  <a:snd r:embed="rId2" name="suction.wav" builtIn="1"/>
                </a:hlinkClick>
              </a:rPr>
              <a:t>А </a:t>
            </a:r>
            <a:endParaRPr lang="ru-RU" sz="4000" b="1">
              <a:solidFill>
                <a:schemeClr val="bg1"/>
              </a:solidFill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979613" y="4941888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12</a:t>
            </a:r>
            <a:r>
              <a:rPr lang="ru-RU" sz="2400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 </a:t>
            </a:r>
            <a:endParaRPr lang="ru-RU" sz="4000" b="1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5003800" y="3429000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4000" b="1"/>
              <a:t> </a:t>
            </a:r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2</a:t>
            </a:r>
            <a:r>
              <a:rPr lang="ru-RU">
                <a:hlinkClick r:id="" action="ppaction://noaction">
                  <a:snd r:embed="rId2" name="suction.wav" builtIn="1"/>
                </a:hlinkClick>
              </a:rPr>
              <a:t> </a:t>
            </a:r>
            <a:endParaRPr lang="ru-RU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4356100" y="4941888"/>
            <a:ext cx="863600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С</a:t>
            </a:r>
            <a:r>
              <a:rPr lang="ru-RU" sz="4000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6156325" y="4941888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4000" b="1" dirty="0" smtClean="0">
                <a:hlinkClick r:id="" action="ppaction://noaction">
                  <a:snd r:embed="rId3" name="applause.wav" builtIn="1"/>
                </a:hlinkClick>
              </a:rPr>
              <a:t>Д</a:t>
            </a:r>
            <a:r>
              <a:rPr lang="ru-RU" sz="4000" b="1" dirty="0" smtClean="0"/>
              <a:t> </a:t>
            </a:r>
            <a:endParaRPr lang="ru-RU" sz="4000" b="1" dirty="0"/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3059113" y="3429000"/>
            <a:ext cx="1008062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1</a:t>
            </a:r>
            <a:r>
              <a:rPr lang="ru-RU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 </a:t>
            </a:r>
            <a:endParaRPr lang="ru-RU" sz="4000" b="1"/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7019925" y="3429000"/>
            <a:ext cx="865188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6</a:t>
            </a:r>
            <a:r>
              <a:rPr lang="ru-RU" sz="2400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pic>
        <p:nvPicPr>
          <p:cNvPr id="23562" name="Picture 10" descr="hm00325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260350"/>
            <a:ext cx="187166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5832475" cy="3024187"/>
          </a:xfrm>
        </p:spPr>
        <p:txBody>
          <a:bodyPr/>
          <a:lstStyle/>
          <a:p>
            <a:r>
              <a:rPr lang="ru-RU" sz="3400" b="1" dirty="0" smtClean="0">
                <a:solidFill>
                  <a:srgbClr val="7030A0"/>
                </a:solidFill>
              </a:rPr>
              <a:t>6.</a:t>
            </a:r>
            <a:r>
              <a:rPr lang="ru-RU" sz="3600" b="1" dirty="0" smtClean="0">
                <a:solidFill>
                  <a:srgbClr val="7030A0"/>
                </a:solidFill>
              </a:rPr>
              <a:t>У </a:t>
            </a:r>
            <a:r>
              <a:rPr lang="ru-RU" sz="3600" b="1" dirty="0" err="1" smtClean="0">
                <a:solidFill>
                  <a:srgbClr val="7030A0"/>
                </a:solidFill>
              </a:rPr>
              <a:t>моркві</a:t>
            </a:r>
            <a:r>
              <a:rPr lang="ru-RU" sz="3600" b="1" dirty="0" smtClean="0">
                <a:solidFill>
                  <a:srgbClr val="7030A0"/>
                </a:solidFill>
              </a:rPr>
              <a:t> </a:t>
            </a:r>
            <a:r>
              <a:rPr lang="ru-RU" sz="3600" b="1" dirty="0" err="1" smtClean="0">
                <a:solidFill>
                  <a:srgbClr val="7030A0"/>
                </a:solidFill>
              </a:rPr>
              <a:t>міститься</a:t>
            </a:r>
            <a:r>
              <a:rPr lang="ru-RU" sz="3600" b="1" dirty="0" smtClean="0">
                <a:solidFill>
                  <a:srgbClr val="7030A0"/>
                </a:solidFill>
              </a:rPr>
              <a:t> </a:t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> </a:t>
            </a:r>
            <a:r>
              <a:rPr lang="ru-RU" sz="3600" b="1" dirty="0" err="1" smtClean="0">
                <a:solidFill>
                  <a:srgbClr val="7030A0"/>
                </a:solidFill>
              </a:rPr>
              <a:t>багато</a:t>
            </a:r>
            <a:r>
              <a:rPr lang="ru-RU" sz="3600" b="1" dirty="0" smtClean="0">
                <a:solidFill>
                  <a:srgbClr val="7030A0"/>
                </a:solidFill>
              </a:rPr>
              <a:t> каротину, </a:t>
            </a:r>
            <a:r>
              <a:rPr lang="ru-RU" sz="3600" b="1" dirty="0" err="1" smtClean="0">
                <a:solidFill>
                  <a:srgbClr val="7030A0"/>
                </a:solidFill>
              </a:rPr>
              <a:t>потрібного</a:t>
            </a:r>
            <a:r>
              <a:rPr lang="ru-RU" sz="3600" b="1" dirty="0" smtClean="0">
                <a:solidFill>
                  <a:srgbClr val="7030A0"/>
                </a:solidFill>
              </a:rPr>
              <a:t> для синтезу </a:t>
            </a:r>
            <a:r>
              <a:rPr lang="ru-RU" sz="3600" b="1" dirty="0" err="1" smtClean="0">
                <a:solidFill>
                  <a:srgbClr val="7030A0"/>
                </a:solidFill>
              </a:rPr>
              <a:t>вітаміну</a:t>
            </a:r>
            <a:r>
              <a:rPr lang="ru-RU" sz="3600" b="1" dirty="0" smtClean="0">
                <a:solidFill>
                  <a:srgbClr val="7030A0"/>
                </a:solidFill>
              </a:rPr>
              <a:t>… </a:t>
            </a:r>
            <a:endParaRPr lang="ru-RU" sz="3400" b="1" dirty="0">
              <a:solidFill>
                <a:srgbClr val="7030A0"/>
              </a:solidFill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258888" y="3463925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4000" b="1">
                <a:solidFill>
                  <a:schemeClr val="bg1"/>
                </a:solidFill>
                <a:hlinkClick r:id="" action="ppaction://noaction">
                  <a:snd r:embed="rId2" name="applause.wav" builtIn="1"/>
                </a:hlinkClick>
              </a:rPr>
              <a:t>А</a:t>
            </a:r>
            <a:r>
              <a:rPr lang="ru-RU" sz="4000" b="1">
                <a:solidFill>
                  <a:schemeClr val="bg1"/>
                </a:solidFill>
                <a:hlinkClick r:id="" action="ppaction://noaction">
                  <a:snd r:embed="rId3" name="suction.wav" builtIn="1"/>
                </a:hlinkClick>
              </a:rPr>
              <a:t> </a:t>
            </a:r>
            <a:endParaRPr lang="ru-RU" sz="4000" b="1">
              <a:solidFill>
                <a:schemeClr val="bg1"/>
              </a:solidFill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979613" y="4941888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3" name="suction.wav" builtIn="1"/>
                </a:hlinkClick>
              </a:rPr>
              <a:t>12</a:t>
            </a:r>
            <a:r>
              <a:rPr lang="ru-RU" sz="2400">
                <a:hlinkClick r:id="" action="ppaction://noaction">
                  <a:snd r:embed="rId3" name="suction.wav" builtIn="1"/>
                </a:hlinkClick>
              </a:rPr>
              <a:t> </a:t>
            </a:r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 </a:t>
            </a:r>
            <a:endParaRPr lang="ru-RU" sz="4000" b="1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003800" y="3429000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4000" b="1"/>
              <a:t> </a:t>
            </a:r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3" name="suction.wav" builtIn="1"/>
                </a:hlinkClick>
              </a:rPr>
              <a:t>2</a:t>
            </a:r>
            <a:r>
              <a:rPr lang="ru-RU">
                <a:hlinkClick r:id="" action="ppaction://noaction">
                  <a:snd r:embed="rId3" name="suction.wav" builtIn="1"/>
                </a:hlinkClick>
              </a:rPr>
              <a:t> </a:t>
            </a:r>
            <a:endParaRPr lang="ru-RU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4356100" y="4941888"/>
            <a:ext cx="863600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С</a:t>
            </a:r>
            <a:r>
              <a:rPr lang="ru-RU" sz="4000">
                <a:hlinkClick r:id="" action="ppaction://noaction">
                  <a:snd r:embed="rId3" name="suction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6156325" y="4941888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Д</a:t>
            </a:r>
            <a:r>
              <a:rPr lang="ru-RU" sz="4000" b="1"/>
              <a:t> </a:t>
            </a: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3059113" y="3429000"/>
            <a:ext cx="1008062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3" name="suction.wav" builtIn="1"/>
                </a:hlinkClick>
              </a:rPr>
              <a:t>1</a:t>
            </a:r>
            <a:r>
              <a:rPr lang="ru-RU">
                <a:hlinkClick r:id="" action="ppaction://noaction">
                  <a:snd r:embed="rId3" name="suction.wav" builtIn="1"/>
                </a:hlinkClick>
              </a:rPr>
              <a:t> </a:t>
            </a:r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 </a:t>
            </a:r>
            <a:endParaRPr lang="ru-RU" sz="4000" b="1"/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7019925" y="3429000"/>
            <a:ext cx="865188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3" name="suction.wav" builtIn="1"/>
                </a:hlinkClick>
              </a:rPr>
              <a:t>6</a:t>
            </a:r>
            <a:r>
              <a:rPr lang="ru-RU" sz="2400">
                <a:hlinkClick r:id="" action="ppaction://noaction">
                  <a:snd r:embed="rId3" name="suction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pic>
        <p:nvPicPr>
          <p:cNvPr id="30730" name="Picture 10" descr="fd00963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9513" y="260350"/>
            <a:ext cx="2566987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USER\Мои документы\Downloads\1_12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40304" cy="6858000"/>
          </a:xfrm>
          <a:prstGeom prst="rect">
            <a:avLst/>
          </a:prstGeom>
          <a:noFill/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142852"/>
            <a:ext cx="8229600" cy="928694"/>
          </a:xfrm>
          <a:noFill/>
          <a:ln w="25400" cmpd="dbl">
            <a:solidFill>
              <a:srgbClr val="660033"/>
            </a:solidFill>
          </a:ln>
        </p:spPr>
        <p:txBody>
          <a:bodyPr/>
          <a:lstStyle/>
          <a:p>
            <a:pPr algn="l" eaLnBrk="1" hangingPunct="1"/>
            <a:r>
              <a:rPr lang="ru-RU" sz="4000" b="1" dirty="0" smtClean="0">
                <a:solidFill>
                  <a:srgbClr val="0000FF"/>
                </a:solidFill>
                <a:latin typeface="Bookman Old Style" pitchFamily="18" charset="0"/>
              </a:rPr>
              <a:t> </a:t>
            </a:r>
            <a:r>
              <a:rPr lang="ru-RU" sz="4000" b="1" dirty="0" err="1" smtClean="0">
                <a:solidFill>
                  <a:srgbClr val="006600"/>
                </a:solidFill>
                <a:latin typeface="Bookman Old Style" pitchFamily="18" charset="0"/>
              </a:rPr>
              <a:t>Трішки</a:t>
            </a:r>
            <a:r>
              <a:rPr lang="ru-RU" sz="4000" b="1" dirty="0" smtClean="0">
                <a:solidFill>
                  <a:srgbClr val="006600"/>
                </a:solidFill>
                <a:latin typeface="Bookman Old Style" pitchFamily="18" charset="0"/>
              </a:rPr>
              <a:t> </a:t>
            </a:r>
            <a:r>
              <a:rPr lang="ru-RU" sz="4000" b="1" dirty="0" err="1" smtClean="0">
                <a:solidFill>
                  <a:srgbClr val="006600"/>
                </a:solidFill>
                <a:latin typeface="Bookman Old Style" pitchFamily="18" charset="0"/>
              </a:rPr>
              <a:t>історії</a:t>
            </a:r>
            <a:r>
              <a:rPr lang="ru-RU" sz="4000" b="1" dirty="0" smtClean="0">
                <a:solidFill>
                  <a:srgbClr val="006600"/>
                </a:solidFill>
                <a:latin typeface="Bookman Old Style" pitchFamily="18" charset="0"/>
              </a:rPr>
              <a:t>…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4038600" cy="4829175"/>
          </a:xfrm>
          <a:ln w="12700">
            <a:solidFill>
              <a:srgbClr val="660033"/>
            </a:solidFill>
          </a:ln>
        </p:spPr>
        <p:txBody>
          <a:bodyPr anchor="ctr" anchorCtr="1"/>
          <a:lstStyle/>
          <a:p>
            <a:pPr eaLnBrk="1" hangingPunct="1">
              <a:lnSpc>
                <a:spcPct val="80000"/>
              </a:lnSpc>
              <a:buClr>
                <a:srgbClr val="660033"/>
              </a:buClr>
              <a:buFontTx/>
              <a:buNone/>
            </a:pPr>
            <a:endParaRPr lang="ru-RU" sz="2400" b="1" dirty="0" smtClean="0">
              <a:solidFill>
                <a:srgbClr val="92004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Tx/>
              <a:buNone/>
            </a:pPr>
            <a:endParaRPr lang="ru-RU" sz="2400" b="1" dirty="0" smtClean="0">
              <a:solidFill>
                <a:srgbClr val="92004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Tx/>
              <a:buNone/>
            </a:pPr>
            <a:endParaRPr lang="ru-RU" sz="2400" b="1" dirty="0" smtClean="0">
              <a:solidFill>
                <a:srgbClr val="92004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Tx/>
              <a:buNone/>
            </a:pPr>
            <a:endParaRPr lang="ru-RU" sz="2400" b="1" dirty="0" smtClean="0">
              <a:solidFill>
                <a:srgbClr val="92004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Tx/>
              <a:buNone/>
            </a:pPr>
            <a:endParaRPr lang="ru-RU" sz="2400" b="1" dirty="0" smtClean="0">
              <a:solidFill>
                <a:srgbClr val="92004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 typeface="Wingdings" pitchFamily="2" charset="2"/>
              <a:buChar char="q"/>
            </a:pPr>
            <a:endParaRPr lang="ru-RU" sz="2400" b="1" dirty="0" smtClean="0">
              <a:solidFill>
                <a:srgbClr val="92004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 typeface="Wingdings" pitchFamily="2" charset="2"/>
              <a:buChar char="q"/>
            </a:pPr>
            <a:endParaRPr lang="ru-RU" sz="2400" b="1" dirty="0" smtClean="0">
              <a:solidFill>
                <a:srgbClr val="92004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 typeface="Wingdings" pitchFamily="2" charset="2"/>
              <a:buChar char="q"/>
            </a:pPr>
            <a:endParaRPr lang="ru-RU" sz="2400" b="1" dirty="0" smtClean="0">
              <a:solidFill>
                <a:srgbClr val="92004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 typeface="Wingdings" pitchFamily="2" charset="2"/>
              <a:buChar char="q"/>
            </a:pPr>
            <a:endParaRPr lang="ru-RU" sz="2400" b="1" dirty="0" smtClean="0">
              <a:solidFill>
                <a:srgbClr val="92004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 typeface="Wingdings" pitchFamily="2" charset="2"/>
              <a:buChar char="q"/>
            </a:pPr>
            <a:endParaRPr lang="ru-RU" sz="2400" b="1" dirty="0" smtClean="0">
              <a:solidFill>
                <a:srgbClr val="92004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920049"/>
                </a:solidFill>
              </a:rPr>
              <a:t> </a:t>
            </a:r>
            <a:r>
              <a:rPr lang="ru-RU" sz="2400" b="1" dirty="0" err="1" smtClean="0">
                <a:solidFill>
                  <a:srgbClr val="920049"/>
                </a:solidFill>
              </a:rPr>
              <a:t>Вітаміни</a:t>
            </a:r>
            <a:r>
              <a:rPr lang="ru-RU" sz="2400" b="1" dirty="0" smtClean="0">
                <a:solidFill>
                  <a:srgbClr val="920049"/>
                </a:solidFill>
              </a:rPr>
              <a:t> </a:t>
            </a:r>
            <a:r>
              <a:rPr lang="ru-RU" sz="2400" b="1" dirty="0" err="1" smtClean="0">
                <a:solidFill>
                  <a:srgbClr val="920049"/>
                </a:solidFill>
              </a:rPr>
              <a:t>відкрив</a:t>
            </a:r>
            <a:endParaRPr lang="ru-RU" sz="2400" b="1" dirty="0" smtClean="0">
              <a:solidFill>
                <a:srgbClr val="92004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None/>
            </a:pPr>
            <a:r>
              <a:rPr lang="ru-RU" sz="2400" b="1" dirty="0" smtClean="0">
                <a:solidFill>
                  <a:srgbClr val="920049"/>
                </a:solidFill>
              </a:rPr>
              <a:t> М.І. </a:t>
            </a:r>
            <a:r>
              <a:rPr lang="ru-RU" sz="2400" b="1" dirty="0" err="1" smtClean="0">
                <a:solidFill>
                  <a:srgbClr val="920049"/>
                </a:solidFill>
              </a:rPr>
              <a:t>Лунін</a:t>
            </a:r>
            <a:r>
              <a:rPr lang="ru-RU" sz="2400" b="1" dirty="0" smtClean="0">
                <a:solidFill>
                  <a:srgbClr val="920049"/>
                </a:solidFill>
              </a:rPr>
              <a:t> </a:t>
            </a:r>
            <a:r>
              <a:rPr lang="ru-RU" sz="2400" b="1" dirty="0" smtClean="0">
                <a:solidFill>
                  <a:srgbClr val="920049"/>
                </a:solidFill>
              </a:rPr>
              <a:t>у </a:t>
            </a:r>
            <a:r>
              <a:rPr lang="ru-RU" sz="2400" b="1" dirty="0" smtClean="0">
                <a:solidFill>
                  <a:srgbClr val="920049"/>
                </a:solidFill>
              </a:rPr>
              <a:t>1880 </a:t>
            </a:r>
            <a:r>
              <a:rPr lang="ru-RU" sz="2400" b="1" dirty="0" err="1" smtClean="0">
                <a:solidFill>
                  <a:srgbClr val="920049"/>
                </a:solidFill>
              </a:rPr>
              <a:t>році</a:t>
            </a:r>
            <a:r>
              <a:rPr lang="ru-RU" sz="2400" b="1" dirty="0" smtClean="0">
                <a:solidFill>
                  <a:srgbClr val="920049"/>
                </a:solidFill>
              </a:rPr>
              <a:t>.</a:t>
            </a:r>
          </a:p>
        </p:txBody>
      </p:sp>
      <p:sp>
        <p:nvSpPr>
          <p:cNvPr id="5124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3714752"/>
            <a:ext cx="4038600" cy="271462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660033"/>
              </a:buClr>
              <a:buFont typeface="Wingdings" pitchFamily="2" charset="2"/>
              <a:buChar char="Ø"/>
            </a:pPr>
            <a:r>
              <a:rPr lang="ru-RU" sz="2000" b="1" dirty="0" err="1" smtClean="0">
                <a:solidFill>
                  <a:srgbClr val="920049"/>
                </a:solidFill>
              </a:rPr>
              <a:t>Вперше</a:t>
            </a:r>
            <a:r>
              <a:rPr lang="ru-RU" sz="2000" b="1" dirty="0" smtClean="0">
                <a:solidFill>
                  <a:srgbClr val="920049"/>
                </a:solidFill>
              </a:rPr>
              <a:t> штучно </a:t>
            </a:r>
            <a:r>
              <a:rPr lang="ru-RU" sz="2000" b="1" dirty="0" err="1" smtClean="0">
                <a:solidFill>
                  <a:srgbClr val="920049"/>
                </a:solidFill>
              </a:rPr>
              <a:t>синтезував</a:t>
            </a:r>
            <a:r>
              <a:rPr lang="ru-RU" sz="2000" b="1" dirty="0" smtClean="0">
                <a:solidFill>
                  <a:srgbClr val="920049"/>
                </a:solidFill>
              </a:rPr>
              <a:t> </a:t>
            </a:r>
            <a:r>
              <a:rPr lang="ru-RU" sz="2000" b="1" dirty="0" err="1" smtClean="0">
                <a:solidFill>
                  <a:srgbClr val="920049"/>
                </a:solidFill>
              </a:rPr>
              <a:t>вітамін</a:t>
            </a:r>
            <a:r>
              <a:rPr lang="ru-RU" sz="2000" b="1" dirty="0" smtClean="0">
                <a:solidFill>
                  <a:srgbClr val="920049"/>
                </a:solidFill>
              </a:rPr>
              <a:t> </a:t>
            </a:r>
            <a:r>
              <a:rPr lang="ru-RU" sz="2000" b="1" dirty="0" err="1" smtClean="0">
                <a:solidFill>
                  <a:srgbClr val="920049"/>
                </a:solidFill>
              </a:rPr>
              <a:t>польський</a:t>
            </a:r>
            <a:r>
              <a:rPr lang="ru-RU" sz="2000" b="1" dirty="0" smtClean="0">
                <a:solidFill>
                  <a:srgbClr val="920049"/>
                </a:solidFill>
              </a:rPr>
              <a:t> </a:t>
            </a:r>
            <a:r>
              <a:rPr lang="ru-RU" sz="2000" b="1" dirty="0" err="1" smtClean="0">
                <a:solidFill>
                  <a:srgbClr val="920049"/>
                </a:solidFill>
              </a:rPr>
              <a:t>біохімик</a:t>
            </a:r>
            <a:r>
              <a:rPr lang="ru-RU" sz="2000" b="1" dirty="0" smtClean="0">
                <a:solidFill>
                  <a:srgbClr val="920049"/>
                </a:solidFill>
              </a:rPr>
              <a:t>  Казимир </a:t>
            </a:r>
            <a:r>
              <a:rPr lang="ru-RU" sz="2000" b="1" dirty="0" err="1" smtClean="0">
                <a:solidFill>
                  <a:srgbClr val="920049"/>
                </a:solidFill>
              </a:rPr>
              <a:t>Функ</a:t>
            </a:r>
            <a:r>
              <a:rPr lang="ru-RU" sz="2000" b="1" dirty="0" smtClean="0">
                <a:solidFill>
                  <a:srgbClr val="920049"/>
                </a:solidFill>
              </a:rPr>
              <a:t> </a:t>
            </a:r>
            <a:r>
              <a:rPr lang="ru-RU" sz="2000" b="1" dirty="0" smtClean="0">
                <a:solidFill>
                  <a:srgbClr val="920049"/>
                </a:solidFill>
              </a:rPr>
              <a:t>у </a:t>
            </a:r>
            <a:r>
              <a:rPr lang="ru-RU" sz="2000" b="1" dirty="0" smtClean="0">
                <a:solidFill>
                  <a:srgbClr val="920049"/>
                </a:solidFill>
              </a:rPr>
              <a:t>1911 </a:t>
            </a:r>
            <a:r>
              <a:rPr lang="ru-RU" sz="2000" b="1" dirty="0" err="1" smtClean="0">
                <a:solidFill>
                  <a:srgbClr val="920049"/>
                </a:solidFill>
              </a:rPr>
              <a:t>році</a:t>
            </a:r>
            <a:r>
              <a:rPr lang="ru-RU" sz="2000" b="1" dirty="0" smtClean="0">
                <a:solidFill>
                  <a:srgbClr val="920049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None/>
            </a:pPr>
            <a:r>
              <a:rPr lang="ru-RU" sz="2000" b="1" dirty="0" smtClean="0">
                <a:solidFill>
                  <a:srgbClr val="920049"/>
                </a:solidFill>
              </a:rPr>
              <a:t>     Через </a:t>
            </a:r>
            <a:r>
              <a:rPr lang="ru-RU" sz="2000" b="1" dirty="0" err="1" smtClean="0">
                <a:solidFill>
                  <a:srgbClr val="920049"/>
                </a:solidFill>
              </a:rPr>
              <a:t>рік</a:t>
            </a:r>
            <a:r>
              <a:rPr lang="ru-RU" sz="2000" b="1" dirty="0" smtClean="0">
                <a:solidFill>
                  <a:srgbClr val="920049"/>
                </a:solidFill>
              </a:rPr>
              <a:t> </a:t>
            </a:r>
            <a:r>
              <a:rPr lang="ru-RU" sz="2000" b="1" dirty="0" err="1" smtClean="0">
                <a:solidFill>
                  <a:srgbClr val="920049"/>
                </a:solidFill>
              </a:rPr>
              <a:t>він</a:t>
            </a:r>
            <a:r>
              <a:rPr lang="ru-RU" sz="2000" b="1" dirty="0" smtClean="0">
                <a:solidFill>
                  <a:srgbClr val="920049"/>
                </a:solidFill>
              </a:rPr>
              <a:t> придумав </a:t>
            </a:r>
            <a:r>
              <a:rPr lang="ru-RU" sz="2000" b="1" dirty="0" err="1" smtClean="0">
                <a:solidFill>
                  <a:srgbClr val="920049"/>
                </a:solidFill>
              </a:rPr>
              <a:t>і</a:t>
            </a:r>
            <a:r>
              <a:rPr lang="ru-RU" sz="2000" b="1" dirty="0" smtClean="0">
                <a:solidFill>
                  <a:srgbClr val="920049"/>
                </a:solidFill>
              </a:rPr>
              <a:t> </a:t>
            </a:r>
            <a:r>
              <a:rPr lang="ru-RU" sz="2000" b="1" dirty="0" err="1" smtClean="0">
                <a:solidFill>
                  <a:srgbClr val="920049"/>
                </a:solidFill>
              </a:rPr>
              <a:t>назву</a:t>
            </a:r>
            <a:r>
              <a:rPr lang="ru-RU" sz="2000" b="1" dirty="0" smtClean="0">
                <a:solidFill>
                  <a:srgbClr val="920049"/>
                </a:solidFill>
              </a:rPr>
              <a:t> - </a:t>
            </a:r>
            <a:r>
              <a:rPr lang="ru-RU" sz="2000" b="1" dirty="0" err="1" smtClean="0">
                <a:solidFill>
                  <a:srgbClr val="920049"/>
                </a:solidFill>
              </a:rPr>
              <a:t>від</a:t>
            </a:r>
            <a:r>
              <a:rPr lang="ru-RU" sz="2000" b="1" dirty="0" smtClean="0">
                <a:solidFill>
                  <a:srgbClr val="920049"/>
                </a:solidFill>
              </a:rPr>
              <a:t> </a:t>
            </a:r>
            <a:r>
              <a:rPr lang="ru-RU" sz="2000" b="1" dirty="0" err="1" smtClean="0">
                <a:solidFill>
                  <a:srgbClr val="920049"/>
                </a:solidFill>
              </a:rPr>
              <a:t>латинського</a:t>
            </a:r>
            <a:r>
              <a:rPr lang="ru-RU" sz="2000" b="1" dirty="0" smtClean="0">
                <a:solidFill>
                  <a:srgbClr val="920049"/>
                </a:solidFill>
              </a:rPr>
              <a:t> "</a:t>
            </a:r>
            <a:r>
              <a:rPr lang="ru-RU" sz="2000" b="1" dirty="0" err="1" smtClean="0">
                <a:solidFill>
                  <a:srgbClr val="920049"/>
                </a:solidFill>
              </a:rPr>
              <a:t>vita</a:t>
            </a:r>
            <a:r>
              <a:rPr lang="ru-RU" sz="2000" b="1" dirty="0" smtClean="0">
                <a:solidFill>
                  <a:srgbClr val="920049"/>
                </a:solidFill>
              </a:rPr>
              <a:t>" - "</a:t>
            </a:r>
            <a:r>
              <a:rPr lang="ru-RU" sz="2000" b="1" dirty="0" err="1" smtClean="0">
                <a:solidFill>
                  <a:srgbClr val="920049"/>
                </a:solidFill>
              </a:rPr>
              <a:t>життя</a:t>
            </a:r>
            <a:r>
              <a:rPr lang="ru-RU" sz="2000" b="1" dirty="0" smtClean="0">
                <a:solidFill>
                  <a:srgbClr val="920049"/>
                </a:solidFill>
              </a:rPr>
              <a:t>".</a:t>
            </a: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None/>
            </a:pPr>
            <a:endParaRPr lang="ru-RU" sz="2000" b="1" dirty="0" smtClean="0">
              <a:solidFill>
                <a:srgbClr val="92004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920049"/>
                </a:solidFill>
              </a:rPr>
              <a:t>Зараз </a:t>
            </a:r>
            <a:r>
              <a:rPr lang="ru-RU" sz="2000" b="1" dirty="0" err="1" smtClean="0">
                <a:solidFill>
                  <a:srgbClr val="920049"/>
                </a:solidFill>
              </a:rPr>
              <a:t>відомо</a:t>
            </a:r>
            <a:r>
              <a:rPr lang="ru-RU" sz="2000" b="1" dirty="0" smtClean="0">
                <a:solidFill>
                  <a:srgbClr val="920049"/>
                </a:solidFill>
              </a:rPr>
              <a:t> </a:t>
            </a:r>
            <a:r>
              <a:rPr lang="ru-RU" sz="2000" b="1" dirty="0" err="1" smtClean="0">
                <a:solidFill>
                  <a:srgbClr val="920049"/>
                </a:solidFill>
              </a:rPr>
              <a:t>близько</a:t>
            </a:r>
            <a:r>
              <a:rPr lang="ru-RU" sz="2000" b="1" dirty="0" smtClean="0">
                <a:solidFill>
                  <a:srgbClr val="920049"/>
                </a:solidFill>
              </a:rPr>
              <a:t> 50 </a:t>
            </a:r>
            <a:r>
              <a:rPr lang="ru-RU" sz="2000" b="1" dirty="0" err="1" smtClean="0">
                <a:solidFill>
                  <a:srgbClr val="920049"/>
                </a:solidFill>
              </a:rPr>
              <a:t>видів</a:t>
            </a:r>
            <a:r>
              <a:rPr lang="ru-RU" sz="2000" b="1" dirty="0" smtClean="0">
                <a:solidFill>
                  <a:srgbClr val="920049"/>
                </a:solidFill>
              </a:rPr>
              <a:t> </a:t>
            </a:r>
            <a:r>
              <a:rPr lang="ru-RU" sz="2000" b="1" dirty="0" err="1" smtClean="0">
                <a:solidFill>
                  <a:srgbClr val="920049"/>
                </a:solidFill>
              </a:rPr>
              <a:t>вітамінів</a:t>
            </a:r>
            <a:r>
              <a:rPr lang="ru-RU" sz="2000" b="1" dirty="0" smtClean="0">
                <a:solidFill>
                  <a:srgbClr val="920049"/>
                </a:solidFill>
              </a:rPr>
              <a:t>. </a:t>
            </a:r>
          </a:p>
          <a:p>
            <a:endParaRPr lang="ru-RU" dirty="0" smtClean="0"/>
          </a:p>
        </p:txBody>
      </p:sp>
      <p:pic>
        <p:nvPicPr>
          <p:cNvPr id="5125" name="Рисунок 5" descr="1580-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071547"/>
            <a:ext cx="3500462" cy="4125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Рисунок 7" descr="VR2FHCA0PCXF8CAXRXBPNCA1MD2F5CA63WWZACAODCKBOCAFKD6I2CACCCDVACAI62RTZCA2JPXBRCASQ5X3ZCA24XPFECA5XJDLFCAJKY1O3CAILL42PCAY2WBQCCAYOQLFPCA93IHGSCALMUJSPCAOQJ4J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3606" y="142852"/>
            <a:ext cx="276608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6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6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/>
      <p:bldP spid="19459" grpId="0" build="p" animBg="1"/>
      <p:bldP spid="512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документы\биология\9 класс\Пищеварение и обмен веществ\фото\adamast_ru_pic12470757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>
          <a:xfrm>
            <a:off x="-1785982" y="3714752"/>
            <a:ext cx="8015318" cy="730239"/>
          </a:xfrm>
        </p:spPr>
        <p:txBody>
          <a:bodyPr/>
          <a:lstStyle/>
          <a:p>
            <a:r>
              <a:rPr lang="ru-RU" sz="8000" b="1" dirty="0">
                <a:solidFill>
                  <a:srgbClr val="C00000"/>
                </a:solidFill>
              </a:rPr>
              <a:t>Будьте </a:t>
            </a:r>
            <a:r>
              <a:rPr lang="ru-RU" sz="8000" b="1" dirty="0" smtClean="0">
                <a:solidFill>
                  <a:srgbClr val="C00000"/>
                </a:solidFill>
              </a:rPr>
              <a:t/>
            </a:r>
            <a:br>
              <a:rPr lang="ru-RU" sz="8000" b="1" dirty="0" smtClean="0">
                <a:solidFill>
                  <a:srgbClr val="C00000"/>
                </a:solidFill>
              </a:rPr>
            </a:br>
            <a:r>
              <a:rPr lang="ru-RU" sz="8000" b="1" dirty="0" smtClean="0">
                <a:solidFill>
                  <a:srgbClr val="C00000"/>
                </a:solidFill>
              </a:rPr>
              <a:t>     здоров</a:t>
            </a:r>
            <a:r>
              <a:rPr lang="uk-UA" sz="8000" b="1" dirty="0" smtClean="0">
                <a:solidFill>
                  <a:srgbClr val="C00000"/>
                </a:solidFill>
              </a:rPr>
              <a:t>і</a:t>
            </a:r>
            <a:r>
              <a:rPr lang="ru-RU" sz="8000" b="1" dirty="0" smtClean="0">
                <a:solidFill>
                  <a:srgbClr val="C00000"/>
                </a:solidFill>
              </a:rPr>
              <a:t>!</a:t>
            </a:r>
            <a:endParaRPr lang="ru-RU" sz="80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42918"/>
            <a:ext cx="8658260" cy="73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kern="0" dirty="0" smtClean="0">
                <a:solidFill>
                  <a:srgbClr val="993300"/>
                </a:solidFill>
                <a:latin typeface="+mj-lt"/>
                <a:ea typeface="+mj-ea"/>
                <a:cs typeface="+mj-cs"/>
              </a:rPr>
              <a:t>Д/З: §42, т/з,</a:t>
            </a:r>
            <a:endParaRPr lang="uk-UA" sz="2400" b="1" kern="0" dirty="0" smtClean="0">
              <a:solidFill>
                <a:srgbClr val="993300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kern="0" dirty="0" smtClean="0">
                <a:solidFill>
                  <a:srgbClr val="993300"/>
                </a:solidFill>
                <a:latin typeface="+mj-lt"/>
                <a:ea typeface="+mj-ea"/>
                <a:cs typeface="+mj-cs"/>
              </a:rPr>
              <a:t>                          за бажанням </a:t>
            </a:r>
            <a:r>
              <a:rPr lang="uk-UA" sz="2400" b="1" kern="0" dirty="0" smtClean="0">
                <a:solidFill>
                  <a:srgbClr val="993300"/>
                </a:solidFill>
                <a:latin typeface="+mj-lt"/>
                <a:ea typeface="+mj-ea"/>
                <a:cs typeface="+mj-cs"/>
              </a:rPr>
              <a:t>повідомлення </a:t>
            </a:r>
            <a:r>
              <a:rPr lang="uk-UA" sz="2400" b="1" kern="0" dirty="0" err="1" smtClean="0">
                <a:solidFill>
                  <a:srgbClr val="993300"/>
                </a:solidFill>
                <a:latin typeface="+mj-lt"/>
                <a:ea typeface="+mj-ea"/>
                <a:cs typeface="+mj-cs"/>
              </a:rPr>
              <a:t>“Вітаміни”</a:t>
            </a:r>
            <a:r>
              <a:rPr lang="uk-UA" sz="2400" b="1" kern="0" dirty="0" smtClean="0">
                <a:solidFill>
                  <a:srgbClr val="993300"/>
                </a:solidFill>
                <a:latin typeface="+mj-lt"/>
                <a:ea typeface="+mj-ea"/>
                <a:cs typeface="+mj-cs"/>
              </a:rPr>
              <a:t>.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D:\документы\биология\9 класс\Пищеварение и обмен веществ\фото\sca039.jpg"/>
          <p:cNvPicPr>
            <a:picLocks noChangeAspect="1" noChangeArrowheads="1"/>
          </p:cNvPicPr>
          <p:nvPr/>
        </p:nvPicPr>
        <p:blipFill>
          <a:blip r:embed="rId2">
            <a:lum bright="25000" contrast="-45000"/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>
                <a:solidFill>
                  <a:srgbClr val="FF0000"/>
                </a:solidFill>
              </a:rPr>
              <a:t>Значення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вітамінів</a:t>
            </a:r>
            <a:r>
              <a:rPr lang="ru-RU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72518" cy="4525963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ru-RU" dirty="0" err="1" smtClean="0"/>
              <a:t>Входять</a:t>
            </a:r>
            <a:r>
              <a:rPr lang="ru-RU" dirty="0" smtClean="0"/>
              <a:t> до складу </a:t>
            </a:r>
            <a:r>
              <a:rPr lang="ru-RU" dirty="0" err="1" smtClean="0"/>
              <a:t>ферментів</a:t>
            </a:r>
            <a:r>
              <a:rPr lang="ru-RU" dirty="0" smtClean="0"/>
              <a:t>..</a:t>
            </a:r>
            <a:endParaRPr lang="ru-RU" dirty="0"/>
          </a:p>
          <a:p>
            <a:pPr marL="609600" indent="-609600">
              <a:buFontTx/>
              <a:buAutoNum type="arabicPeriod"/>
            </a:pPr>
            <a:r>
              <a:rPr lang="ru-RU" dirty="0" err="1" smtClean="0"/>
              <a:t>Впливають</a:t>
            </a:r>
            <a:r>
              <a:rPr lang="ru-RU" dirty="0" smtClean="0"/>
              <a:t> на </a:t>
            </a:r>
            <a:r>
              <a:rPr lang="ru-RU" dirty="0" err="1" smtClean="0"/>
              <a:t>обмін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.</a:t>
            </a:r>
            <a:endParaRPr lang="ru-RU" dirty="0"/>
          </a:p>
          <a:p>
            <a:pPr marL="609600" indent="-609600">
              <a:buFontTx/>
              <a:buAutoNum type="arabicPeriod"/>
            </a:pPr>
            <a:r>
              <a:rPr lang="ru-RU" dirty="0" err="1" smtClean="0"/>
              <a:t>Впливають</a:t>
            </a:r>
            <a:r>
              <a:rPr lang="ru-RU" dirty="0" smtClean="0"/>
              <a:t> на </a:t>
            </a:r>
            <a:r>
              <a:rPr lang="ru-RU" dirty="0" err="1" smtClean="0"/>
              <a:t>ріст</a:t>
            </a:r>
            <a:r>
              <a:rPr lang="ru-RU" dirty="0" smtClean="0"/>
              <a:t> та </a:t>
            </a:r>
            <a:r>
              <a:rPr lang="ru-RU" dirty="0" err="1" smtClean="0"/>
              <a:t>розвиток</a:t>
            </a:r>
            <a:r>
              <a:rPr lang="ru-RU" dirty="0" smtClean="0"/>
              <a:t>  </a:t>
            </a:r>
            <a:r>
              <a:rPr lang="ru-RU" dirty="0" err="1" smtClean="0"/>
              <a:t>організму</a:t>
            </a:r>
            <a:r>
              <a:rPr lang="ru-RU" dirty="0" smtClean="0"/>
              <a:t>.</a:t>
            </a:r>
            <a:endParaRPr lang="ru-RU" dirty="0"/>
          </a:p>
          <a:p>
            <a:pPr marL="609600" indent="-609600">
              <a:buFontTx/>
              <a:buAutoNum type="arabicPeriod"/>
            </a:pPr>
            <a:r>
              <a:rPr lang="ru-RU" dirty="0" err="1" smtClean="0"/>
              <a:t>Підвищують</a:t>
            </a:r>
            <a:r>
              <a:rPr lang="ru-RU" dirty="0" smtClean="0"/>
              <a:t> </a:t>
            </a:r>
            <a:r>
              <a:rPr lang="ru-RU" dirty="0" err="1" smtClean="0"/>
              <a:t>опір</a:t>
            </a:r>
            <a:r>
              <a:rPr lang="ru-RU" dirty="0" smtClean="0"/>
              <a:t> </a:t>
            </a:r>
            <a:r>
              <a:rPr lang="ru-RU" dirty="0" err="1" smtClean="0"/>
              <a:t>організму</a:t>
            </a:r>
            <a:r>
              <a:rPr lang="ru-RU" dirty="0" smtClean="0"/>
              <a:t> </a:t>
            </a:r>
            <a:r>
              <a:rPr lang="ru-RU" dirty="0" smtClean="0"/>
              <a:t>до </a:t>
            </a:r>
            <a:r>
              <a:rPr lang="ru-RU" dirty="0" err="1" smtClean="0"/>
              <a:t>несприятливих</a:t>
            </a:r>
            <a:r>
              <a:rPr lang="ru-RU" dirty="0" smtClean="0"/>
              <a:t> </a:t>
            </a:r>
            <a:r>
              <a:rPr lang="ru-RU" dirty="0" err="1" smtClean="0"/>
              <a:t>факторів</a:t>
            </a:r>
            <a:r>
              <a:rPr lang="ru-RU" dirty="0" smtClean="0"/>
              <a:t> </a:t>
            </a:r>
            <a:r>
              <a:rPr lang="ru-RU" dirty="0" err="1" smtClean="0"/>
              <a:t>середовища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Documents and Settings\USER\Мои документы\Downloads\adamast_ru_pic12470757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5173"/>
          </a:xfrm>
          <a:prstGeom prst="rect">
            <a:avLst/>
          </a:prstGeom>
          <a:noFill/>
        </p:spPr>
      </p:pic>
      <p:sp>
        <p:nvSpPr>
          <p:cNvPr id="4114" name="AutoShape 18" descr="Сферы"/>
          <p:cNvSpPr>
            <a:spLocks noChangeArrowheads="1"/>
          </p:cNvSpPr>
          <p:nvPr/>
        </p:nvSpPr>
        <p:spPr bwMode="auto">
          <a:xfrm>
            <a:off x="857224" y="1714489"/>
            <a:ext cx="3500462" cy="2000264"/>
          </a:xfrm>
          <a:prstGeom prst="flowChartAlternateProcess">
            <a:avLst/>
          </a:prstGeom>
          <a:blipFill>
            <a:blip r:embed="rId3"/>
            <a:tile tx="0" ty="0" sx="100000" sy="100000" flip="none" algn="tl"/>
          </a:blipFill>
          <a:ln w="127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 smtClean="0">
                <a:solidFill>
                  <a:srgbClr val="6600CC"/>
                </a:solidFill>
                <a:latin typeface="Bookman Old Style" pitchFamily="18" charset="0"/>
              </a:rPr>
              <a:t>ВОДОРОЗЧИННІ</a:t>
            </a:r>
            <a:endParaRPr lang="ru-RU" sz="2800" b="1" dirty="0">
              <a:latin typeface="Bookman Old Style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993366"/>
                </a:solidFill>
                <a:latin typeface="Bookman Old Style" pitchFamily="18" charset="0"/>
              </a:rPr>
              <a:t>(С, гр.В, РР)</a:t>
            </a:r>
            <a:endParaRPr lang="ru-RU" sz="3200" b="1" dirty="0">
              <a:solidFill>
                <a:srgbClr val="993366"/>
              </a:solidFill>
              <a:latin typeface="Bookman Old Style" pitchFamily="18" charset="0"/>
            </a:endParaRPr>
          </a:p>
        </p:txBody>
      </p:sp>
      <p:sp>
        <p:nvSpPr>
          <p:cNvPr id="4116" name="AutoShape 20" descr="Сферы"/>
          <p:cNvSpPr>
            <a:spLocks noChangeArrowheads="1"/>
          </p:cNvSpPr>
          <p:nvPr/>
        </p:nvSpPr>
        <p:spPr bwMode="auto">
          <a:xfrm>
            <a:off x="4714876" y="1785926"/>
            <a:ext cx="3857652" cy="1938342"/>
          </a:xfrm>
          <a:prstGeom prst="flowChartAlternateProcess">
            <a:avLst/>
          </a:prstGeom>
          <a:blipFill>
            <a:blip r:embed="rId3"/>
            <a:tile tx="0" ty="0" sx="100000" sy="100000" flip="none" algn="tl"/>
          </a:blipFill>
          <a:ln w="127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800" b="1" dirty="0" smtClean="0">
              <a:solidFill>
                <a:srgbClr val="6600CC"/>
              </a:solidFill>
              <a:latin typeface="Bookman Old Style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6600CC"/>
                </a:solidFill>
                <a:latin typeface="Bookman Old Style" pitchFamily="18" charset="0"/>
              </a:rPr>
              <a:t>ЖИРОРОЗЧИННІ</a:t>
            </a:r>
            <a:endParaRPr lang="ru-RU" sz="2800" b="1" dirty="0">
              <a:latin typeface="Bookman Old Style" pitchFamily="18" charset="0"/>
            </a:endParaRPr>
          </a:p>
          <a:p>
            <a:pPr algn="ctr"/>
            <a:r>
              <a:rPr lang="ru-RU" sz="3200" b="1" dirty="0">
                <a:solidFill>
                  <a:srgbClr val="993366"/>
                </a:solidFill>
                <a:latin typeface="Bookman Old Style" pitchFamily="18" charset="0"/>
              </a:rPr>
              <a:t>( А, Д, Е, К )</a:t>
            </a:r>
            <a:r>
              <a:rPr lang="ru-RU" sz="3200" b="1" dirty="0">
                <a:latin typeface="Bookman Old Style" pitchFamily="18" charset="0"/>
              </a:rPr>
              <a:t> </a:t>
            </a:r>
          </a:p>
          <a:p>
            <a:pPr algn="ctr"/>
            <a:endParaRPr lang="ru-RU" sz="3200" b="1" dirty="0">
              <a:latin typeface="Bookman Old Style" pitchFamily="18" charset="0"/>
            </a:endParaRPr>
          </a:p>
        </p:txBody>
      </p:sp>
      <p:sp>
        <p:nvSpPr>
          <p:cNvPr id="4117" name="AutoShape 21" descr="Шпалера"/>
          <p:cNvSpPr>
            <a:spLocks noChangeArrowheads="1"/>
          </p:cNvSpPr>
          <p:nvPr/>
        </p:nvSpPr>
        <p:spPr bwMode="auto">
          <a:xfrm>
            <a:off x="1835150" y="260351"/>
            <a:ext cx="5580063" cy="811196"/>
          </a:xfrm>
          <a:prstGeom prst="roundRect">
            <a:avLst>
              <a:gd name="adj" fmla="val 16667"/>
            </a:avLst>
          </a:prstGeom>
          <a:blipFill>
            <a:blip r:embed="rId4"/>
            <a:tile tx="0" ty="0" sx="100000" sy="100000" flip="none" algn="tl"/>
          </a:blipFill>
          <a:ln w="127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000" b="1" dirty="0" err="1" smtClean="0">
                <a:solidFill>
                  <a:srgbClr val="0000FF"/>
                </a:solidFill>
                <a:latin typeface="Bookman Old Style" pitchFamily="18" charset="0"/>
              </a:rPr>
              <a:t>КЛАСИФіКАЦіЯ</a:t>
            </a:r>
            <a:endParaRPr lang="ru-RU" sz="40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cxnSp>
        <p:nvCxnSpPr>
          <p:cNvPr id="4118" name="AutoShape 22"/>
          <p:cNvCxnSpPr>
            <a:cxnSpLocks noChangeShapeType="1"/>
            <a:stCxn id="4117" idx="2"/>
            <a:endCxn id="4114" idx="0"/>
          </p:cNvCxnSpPr>
          <p:nvPr/>
        </p:nvCxnSpPr>
        <p:spPr bwMode="auto">
          <a:xfrm rot="5400000">
            <a:off x="3294848" y="384155"/>
            <a:ext cx="642942" cy="2017727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</p:spPr>
      </p:cxnSp>
      <p:cxnSp>
        <p:nvCxnSpPr>
          <p:cNvPr id="4119" name="AutoShape 23"/>
          <p:cNvCxnSpPr>
            <a:cxnSpLocks noChangeShapeType="1"/>
          </p:cNvCxnSpPr>
          <p:nvPr/>
        </p:nvCxnSpPr>
        <p:spPr bwMode="auto">
          <a:xfrm>
            <a:off x="4572000" y="1071546"/>
            <a:ext cx="1785950" cy="714380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</p:spPr>
      </p:cxnSp>
      <p:pic>
        <p:nvPicPr>
          <p:cNvPr id="4120" name="Picture 24" descr="vit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50" y="4000504"/>
            <a:ext cx="3661652" cy="2571768"/>
          </a:xfrm>
          <a:prstGeom prst="rect">
            <a:avLst/>
          </a:prstGeom>
          <a:noFill/>
          <a:ln w="12700">
            <a:solidFill>
              <a:srgbClr val="800080"/>
            </a:solidFill>
            <a:miter lim="800000"/>
            <a:headEnd/>
            <a:tailEnd/>
          </a:ln>
        </p:spPr>
      </p:pic>
      <p:pic>
        <p:nvPicPr>
          <p:cNvPr id="19" name="Picture 17" descr="C:\Documents and Settings\Karina\Local Settings\Temporary Internet Files\Content.IE5\Y9X4FSWI\MPj03373860000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784890"/>
            <a:ext cx="2214578" cy="293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 descr="C:\Documents and Settings\Karina\Local Settings\Temporary Internet Files\Content.IE5\UPO7QLE5\MPj04006330000[1]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29454" y="3786190"/>
            <a:ext cx="2000253" cy="285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4" grpId="0" animBg="1"/>
      <p:bldP spid="4116" grpId="0" animBg="1"/>
      <p:bldP spid="41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Мои документы\Downloads\sca0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4214810" y="4429132"/>
            <a:ext cx="492919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 </a:t>
            </a:r>
            <a:endParaRPr lang="ru-RU" sz="2400" b="1" dirty="0" smtClean="0">
              <a:solidFill>
                <a:schemeClr val="accent2"/>
              </a:solidFill>
            </a:endParaRPr>
          </a:p>
          <a:p>
            <a:r>
              <a:rPr lang="ru-RU" sz="2400" b="1" dirty="0" smtClean="0">
                <a:solidFill>
                  <a:schemeClr val="accent2"/>
                </a:solidFill>
              </a:rPr>
              <a:t> </a:t>
            </a:r>
            <a:r>
              <a:rPr lang="ru-RU" sz="2800" b="1" dirty="0" err="1" smtClean="0">
                <a:solidFill>
                  <a:srgbClr val="660033"/>
                </a:solidFill>
              </a:rPr>
              <a:t>Вітаміни</a:t>
            </a:r>
            <a:r>
              <a:rPr lang="ru-RU" sz="2800" b="1" dirty="0" smtClean="0">
                <a:solidFill>
                  <a:srgbClr val="660033"/>
                </a:solidFill>
              </a:rPr>
              <a:t> </a:t>
            </a:r>
            <a:r>
              <a:rPr lang="ru-RU" sz="2800" b="1" dirty="0" err="1" smtClean="0">
                <a:solidFill>
                  <a:srgbClr val="660033"/>
                </a:solidFill>
              </a:rPr>
              <a:t>рослинного</a:t>
            </a:r>
            <a:r>
              <a:rPr lang="ru-RU" sz="2800" b="1" dirty="0" smtClean="0">
                <a:solidFill>
                  <a:srgbClr val="660033"/>
                </a:solidFill>
              </a:rPr>
              <a:t> та </a:t>
            </a:r>
            <a:r>
              <a:rPr lang="ru-RU" sz="2800" b="1" dirty="0" err="1" smtClean="0">
                <a:solidFill>
                  <a:srgbClr val="660033"/>
                </a:solidFill>
              </a:rPr>
              <a:t>тваринного</a:t>
            </a:r>
            <a:r>
              <a:rPr lang="ru-RU" sz="2800" b="1" dirty="0" smtClean="0">
                <a:solidFill>
                  <a:srgbClr val="660033"/>
                </a:solidFill>
              </a:rPr>
              <a:t> </a:t>
            </a:r>
            <a:r>
              <a:rPr lang="ru-RU" sz="2800" b="1" dirty="0" err="1" smtClean="0">
                <a:solidFill>
                  <a:srgbClr val="660033"/>
                </a:solidFill>
              </a:rPr>
              <a:t>походження</a:t>
            </a:r>
            <a:r>
              <a:rPr lang="ru-RU" sz="2800" b="1" dirty="0" smtClean="0">
                <a:solidFill>
                  <a:srgbClr val="660033"/>
                </a:solidFill>
              </a:rPr>
              <a:t>  </a:t>
            </a:r>
            <a:r>
              <a:rPr lang="ru-RU" sz="2800" b="1" dirty="0" err="1" smtClean="0">
                <a:solidFill>
                  <a:srgbClr val="660033"/>
                </a:solidFill>
              </a:rPr>
              <a:t>надходять</a:t>
            </a:r>
            <a:r>
              <a:rPr lang="ru-RU" sz="2800" b="1" dirty="0" smtClean="0">
                <a:solidFill>
                  <a:srgbClr val="660033"/>
                </a:solidFill>
              </a:rPr>
              <a:t> до </a:t>
            </a:r>
            <a:r>
              <a:rPr lang="ru-RU" sz="2800" b="1" dirty="0" err="1" smtClean="0">
                <a:solidFill>
                  <a:srgbClr val="660033"/>
                </a:solidFill>
              </a:rPr>
              <a:t>організму</a:t>
            </a:r>
            <a:r>
              <a:rPr lang="ru-RU" sz="2800" b="1" dirty="0" smtClean="0">
                <a:solidFill>
                  <a:srgbClr val="660033"/>
                </a:solidFill>
              </a:rPr>
              <a:t> в </a:t>
            </a:r>
            <a:r>
              <a:rPr lang="ru-RU" sz="2800" b="1" dirty="0" err="1" smtClean="0">
                <a:solidFill>
                  <a:srgbClr val="660033"/>
                </a:solidFill>
              </a:rPr>
              <a:t>мікроскопічних</a:t>
            </a:r>
            <a:r>
              <a:rPr lang="ru-RU" sz="2800" b="1" dirty="0" smtClean="0">
                <a:solidFill>
                  <a:srgbClr val="660033"/>
                </a:solidFill>
              </a:rPr>
              <a:t>   </a:t>
            </a:r>
            <a:r>
              <a:rPr lang="ru-RU" sz="2800" b="1" dirty="0" smtClean="0">
                <a:solidFill>
                  <a:srgbClr val="660033"/>
                </a:solidFill>
              </a:rPr>
              <a:t>дозах.</a:t>
            </a:r>
            <a:endParaRPr lang="ru-RU" sz="2800" b="1" dirty="0">
              <a:solidFill>
                <a:srgbClr val="660033"/>
              </a:solidFill>
            </a:endParaRPr>
          </a:p>
          <a:p>
            <a:endParaRPr lang="ru-RU" sz="2400" b="1" dirty="0">
              <a:solidFill>
                <a:srgbClr val="660033"/>
              </a:solidFill>
            </a:endParaRPr>
          </a:p>
        </p:txBody>
      </p:sp>
      <p:pic>
        <p:nvPicPr>
          <p:cNvPr id="14345" name="Picture 9" descr="1c85297d33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0"/>
            <a:ext cx="3097213" cy="2787650"/>
          </a:xfrm>
          <a:prstGeom prst="rect">
            <a:avLst/>
          </a:prstGeom>
          <a:noFill/>
        </p:spPr>
      </p:pic>
      <p:pic>
        <p:nvPicPr>
          <p:cNvPr id="14349" name="Picture 13" descr="в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724400"/>
            <a:ext cx="2016125" cy="1903413"/>
          </a:xfrm>
          <a:prstGeom prst="rect">
            <a:avLst/>
          </a:prstGeom>
          <a:noFill/>
        </p:spPr>
      </p:pic>
      <p:pic>
        <p:nvPicPr>
          <p:cNvPr id="10" name="Picture 10" descr="frukty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4500570"/>
            <a:ext cx="3003550" cy="2533650"/>
          </a:xfrm>
          <a:prstGeom prst="rect">
            <a:avLst/>
          </a:prstGeom>
          <a:noFill/>
        </p:spPr>
      </p:pic>
      <p:pic>
        <p:nvPicPr>
          <p:cNvPr id="11" name="Picture 7" descr="eb2588564e3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3143248"/>
            <a:ext cx="1571604" cy="1388796"/>
          </a:xfrm>
          <a:prstGeom prst="rect">
            <a:avLst/>
          </a:prstGeom>
          <a:noFill/>
        </p:spPr>
      </p:pic>
      <p:pic>
        <p:nvPicPr>
          <p:cNvPr id="2051" name="Рисунок 2" descr="http://www.bizslovo.org/content/images/stories/prav-harchuvannya/zhyry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76937" y="0"/>
            <a:ext cx="3167063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аа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43372" y="2285992"/>
            <a:ext cx="2592388" cy="2465387"/>
          </a:xfrm>
          <a:prstGeom prst="rect">
            <a:avLst/>
          </a:prstGeom>
          <a:noFill/>
        </p:spPr>
      </p:pic>
      <p:pic>
        <p:nvPicPr>
          <p:cNvPr id="14" name="Picture 16" descr="молоко яйцо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500174"/>
            <a:ext cx="3455987" cy="2987675"/>
          </a:xfrm>
          <a:prstGeom prst="rect">
            <a:avLst/>
          </a:prstGeom>
          <a:noFill/>
        </p:spPr>
      </p:pic>
      <p:pic>
        <p:nvPicPr>
          <p:cNvPr id="15" name="Picture 22" descr="икра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4348" y="0"/>
            <a:ext cx="2245733" cy="1866905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Documents and Settings\USER\Мои документы\Downloads\2f66d20556b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2227" name="Text Box 3" descr="40%"/>
          <p:cNvSpPr txBox="1">
            <a:spLocks noChangeArrowheads="1"/>
          </p:cNvSpPr>
          <p:nvPr/>
        </p:nvSpPr>
        <p:spPr bwMode="auto">
          <a:xfrm>
            <a:off x="1214414" y="214290"/>
            <a:ext cx="5857916" cy="523220"/>
          </a:xfrm>
          <a:prstGeom prst="rect">
            <a:avLst/>
          </a:prstGeom>
          <a:solidFill>
            <a:srgbClr val="99FFCC"/>
          </a:solidFill>
          <a:ln w="19050">
            <a:solidFill>
              <a:srgbClr val="3F15E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dirty="0" smtClean="0">
                <a:solidFill>
                  <a:srgbClr val="8533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 Math" pitchFamily="18" charset="0"/>
                <a:ea typeface="Cambria Math" pitchFamily="18" charset="0"/>
              </a:rPr>
              <a:t>      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Види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 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вітамінної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 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недостатності</a:t>
            </a:r>
            <a:endParaRPr lang="ru-RU" sz="28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2228" name="Text Box 4" descr="30%"/>
          <p:cNvSpPr txBox="1">
            <a:spLocks noChangeArrowheads="1"/>
          </p:cNvSpPr>
          <p:nvPr/>
        </p:nvSpPr>
        <p:spPr bwMode="auto">
          <a:xfrm>
            <a:off x="214282" y="928671"/>
            <a:ext cx="3214710" cy="226215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3F15EF"/>
            </a:solidFill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АВіТАМіНОЗ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2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відсутність</a:t>
            </a:r>
            <a:r>
              <a:rPr lang="ru-RU" sz="2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</a:t>
            </a:r>
            <a:r>
              <a:rPr lang="ru-RU" sz="2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організмі</a:t>
            </a:r>
            <a:r>
              <a:rPr lang="ru-RU" sz="2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вітаміну</a:t>
            </a:r>
            <a:endParaRPr lang="ru-RU" sz="2400" b="1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2229" name="Text Box 5" descr="40%"/>
          <p:cNvSpPr txBox="1">
            <a:spLocks noChangeArrowheads="1"/>
          </p:cNvSpPr>
          <p:nvPr/>
        </p:nvSpPr>
        <p:spPr bwMode="auto">
          <a:xfrm>
            <a:off x="6072198" y="1857365"/>
            <a:ext cx="3071802" cy="203132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3F15EF"/>
            </a:solidFill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ГіПОВіТАМіНОЗ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r>
              <a:rPr lang="ru-RU" sz="2400" b="1" spc="50" dirty="0" err="1" smtClean="0">
                <a:ln w="11430"/>
                <a:solidFill>
                  <a:srgbClr val="00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нестача</a:t>
            </a:r>
            <a:r>
              <a:rPr lang="ru-RU" sz="2400" b="1" spc="50" dirty="0" smtClean="0">
                <a:ln w="11430"/>
                <a:solidFill>
                  <a:srgbClr val="00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2400" b="1" spc="50" dirty="0" smtClean="0">
                <a:ln w="11430"/>
                <a:solidFill>
                  <a:srgbClr val="00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вітамінів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endParaRPr lang="ru-RU" sz="2400" b="1" spc="50" dirty="0" smtClean="0">
              <a:ln w="11430"/>
              <a:solidFill>
                <a:srgbClr val="0066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52230" name="AutoShape 6"/>
          <p:cNvCxnSpPr>
            <a:cxnSpLocks noChangeShapeType="1"/>
          </p:cNvCxnSpPr>
          <p:nvPr/>
        </p:nvCxnSpPr>
        <p:spPr bwMode="auto">
          <a:xfrm rot="5400000">
            <a:off x="785786" y="571480"/>
            <a:ext cx="500066" cy="357190"/>
          </a:xfrm>
          <a:prstGeom prst="straightConnector1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</p:spPr>
      </p:cxnSp>
      <p:cxnSp>
        <p:nvCxnSpPr>
          <p:cNvPr id="52231" name="AutoShape 7"/>
          <p:cNvCxnSpPr>
            <a:cxnSpLocks noChangeShapeType="1"/>
          </p:cNvCxnSpPr>
          <p:nvPr/>
        </p:nvCxnSpPr>
        <p:spPr bwMode="auto">
          <a:xfrm rot="16200000" flipH="1">
            <a:off x="6607983" y="964389"/>
            <a:ext cx="1357322" cy="428628"/>
          </a:xfrm>
          <a:prstGeom prst="straightConnector1">
            <a:avLst/>
          </a:prstGeom>
          <a:noFill/>
          <a:ln w="12700">
            <a:solidFill>
              <a:srgbClr val="A50021"/>
            </a:solidFill>
            <a:round/>
            <a:headEnd/>
            <a:tailEnd type="triangle" w="med" len="med"/>
          </a:ln>
        </p:spPr>
      </p:cxn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1928794" y="4857760"/>
            <a:ext cx="37433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Цинга, </a:t>
            </a:r>
            <a:r>
              <a:rPr lang="ru-RU" sz="2000" b="1" spc="150" dirty="0" err="1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рахіт</a:t>
            </a:r>
            <a:r>
              <a:rPr lang="ru-RU" sz="2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, </a:t>
            </a:r>
            <a:endParaRPr lang="ru-RU" sz="2000" b="1" spc="150" dirty="0" smtClean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mbria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ru-RU" sz="2000" b="1" spc="150" dirty="0" err="1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куряча</a:t>
            </a:r>
            <a:r>
              <a:rPr lang="ru-RU" sz="2000" b="1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2000" b="1" spc="150" dirty="0" err="1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сліпота</a:t>
            </a:r>
            <a:r>
              <a:rPr lang="ru-RU" sz="2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, </a:t>
            </a:r>
            <a:endParaRPr lang="ru-RU" sz="2000" b="1" spc="150" dirty="0" smtClean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mbria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ru-RU" sz="2000" b="1" spc="150" dirty="0" err="1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бері-бері</a:t>
            </a:r>
            <a:endParaRPr lang="ru-RU" sz="2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6367466" y="4143380"/>
            <a:ext cx="277653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000" b="1" spc="150" dirty="0" smtClean="0">
                <a:ln w="11430"/>
                <a:solidFill>
                  <a:srgbClr val="66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2000" b="1" spc="150" dirty="0" err="1" smtClean="0">
                <a:ln w="11430"/>
                <a:solidFill>
                  <a:srgbClr val="66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Швидка</a:t>
            </a:r>
            <a:r>
              <a:rPr lang="ru-RU" sz="2000" b="1" spc="150" dirty="0" smtClean="0">
                <a:ln w="11430"/>
                <a:solidFill>
                  <a:srgbClr val="66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2000" b="1" spc="150" dirty="0" err="1" smtClean="0">
                <a:ln w="11430"/>
                <a:solidFill>
                  <a:srgbClr val="66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стомлюванність</a:t>
            </a:r>
            <a:r>
              <a:rPr lang="ru-RU" sz="2000" b="1" spc="150" dirty="0" smtClean="0">
                <a:ln w="11430"/>
                <a:solidFill>
                  <a:srgbClr val="66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,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uk-UA" sz="2000" b="1" spc="150" dirty="0" smtClean="0">
                <a:ln w="11430"/>
                <a:solidFill>
                  <a:srgbClr val="66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Зниження працездатності</a:t>
            </a:r>
            <a:endParaRPr lang="ru-RU" sz="2000" b="1" spc="150" dirty="0" smtClean="0">
              <a:ln w="11430"/>
              <a:solidFill>
                <a:srgbClr val="660033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mbria" pitchFamily="18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000" b="1" spc="150" dirty="0" err="1" smtClean="0">
                <a:ln w="11430"/>
                <a:solidFill>
                  <a:srgbClr val="66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Зниження</a:t>
            </a:r>
            <a:r>
              <a:rPr lang="ru-RU" sz="2000" b="1" spc="150" dirty="0" smtClean="0">
                <a:ln w="11430"/>
                <a:solidFill>
                  <a:srgbClr val="66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     </a:t>
            </a:r>
            <a:r>
              <a:rPr lang="ru-RU" sz="2000" b="1" spc="150" dirty="0" err="1" smtClean="0">
                <a:ln w="11430"/>
                <a:solidFill>
                  <a:srgbClr val="66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імунітету</a:t>
            </a:r>
            <a:endParaRPr lang="ru-RU" sz="2000" b="1" spc="150" dirty="0">
              <a:ln w="11430"/>
              <a:solidFill>
                <a:srgbClr val="660033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52240" name="Picture 16" descr="no3"/>
          <p:cNvPicPr>
            <a:picLocks noChangeAspect="1" noChangeArrowheads="1" noCrop="1"/>
          </p:cNvPicPr>
          <p:nvPr/>
        </p:nvPicPr>
        <p:blipFill>
          <a:blip r:embed="rId4">
            <a:lum bright="-12000" contrast="30000"/>
          </a:blip>
          <a:srcRect/>
          <a:stretch>
            <a:fillRect/>
          </a:stretch>
        </p:blipFill>
        <p:spPr bwMode="auto">
          <a:xfrm>
            <a:off x="7715272" y="214290"/>
            <a:ext cx="12080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C:\Documents and Settings\USER\Мои документы\Downloads\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57628"/>
            <a:ext cx="1857356" cy="2786082"/>
          </a:xfrm>
          <a:prstGeom prst="rect">
            <a:avLst/>
          </a:prstGeom>
          <a:noFill/>
        </p:spPr>
      </p:pic>
      <p:pic>
        <p:nvPicPr>
          <p:cNvPr id="31" name="Picture 17" descr="E2ADD0B1"/>
          <p:cNvPicPr>
            <a:picLocks noChangeAspect="1" noChangeArrowheads="1"/>
          </p:cNvPicPr>
          <p:nvPr/>
        </p:nvPicPr>
        <p:blipFill>
          <a:blip r:embed="rId6">
            <a:lum bright="-12000" contrast="42000"/>
          </a:blip>
          <a:srcRect/>
          <a:stretch>
            <a:fillRect/>
          </a:stretch>
        </p:blipFill>
        <p:spPr bwMode="auto">
          <a:xfrm>
            <a:off x="1357290" y="3071810"/>
            <a:ext cx="2428892" cy="1785950"/>
          </a:xfrm>
          <a:prstGeom prst="rect">
            <a:avLst/>
          </a:prstGeom>
          <a:noFill/>
          <a:ln w="19050">
            <a:solidFill>
              <a:srgbClr val="3F15EF"/>
            </a:solidFill>
            <a:miter lim="800000"/>
            <a:headEnd/>
            <a:tailEnd/>
          </a:ln>
        </p:spPr>
      </p:pic>
      <p:pic>
        <p:nvPicPr>
          <p:cNvPr id="11269" name="Picture 5" descr="C:\Documents and Settings\USER\Мои документы\Downloads\j04276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3372" y="857232"/>
            <a:ext cx="2071702" cy="2071702"/>
          </a:xfrm>
          <a:prstGeom prst="rect">
            <a:avLst/>
          </a:prstGeom>
          <a:noFill/>
        </p:spPr>
      </p:pic>
      <p:pic>
        <p:nvPicPr>
          <p:cNvPr id="11270" name="Picture 6" descr="C:\Documents and Settings\USER\Мои документы\Downloads\auc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57686" y="3500438"/>
            <a:ext cx="1902947" cy="285752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animBg="1"/>
      <p:bldP spid="52228" grpId="0" animBg="1"/>
      <p:bldP spid="52229" grpId="0" animBg="1"/>
      <p:bldP spid="52234" grpId="0"/>
      <p:bldP spid="522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документы\биология\9 класс\Пищеварение и обмен веществ\фото\Aqua Watermelon 04.jpg"/>
          <p:cNvPicPr>
            <a:picLocks noChangeAspect="1" noChangeArrowheads="1"/>
          </p:cNvPicPr>
          <p:nvPr/>
        </p:nvPicPr>
        <p:blipFill>
          <a:blip r:embed="rId2">
            <a:lum bright="42000"/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142852"/>
            <a:ext cx="8229600" cy="725470"/>
          </a:xfrm>
        </p:spPr>
        <p:txBody>
          <a:bodyPr/>
          <a:lstStyle/>
          <a:p>
            <a:r>
              <a:rPr lang="ru-RU" dirty="0">
                <a:solidFill>
                  <a:srgbClr val="FF3300"/>
                </a:solidFill>
              </a:rPr>
              <a:t>Азбука </a:t>
            </a:r>
            <a:r>
              <a:rPr lang="ru-RU" dirty="0" err="1" smtClean="0">
                <a:solidFill>
                  <a:srgbClr val="FF3300"/>
                </a:solidFill>
              </a:rPr>
              <a:t>вітамінів</a:t>
            </a:r>
            <a:r>
              <a:rPr lang="ru-RU" dirty="0">
                <a:solidFill>
                  <a:srgbClr val="FF3300"/>
                </a:solidFill>
              </a:rPr>
              <a:t>.</a:t>
            </a:r>
          </a:p>
        </p:txBody>
      </p:sp>
      <p:graphicFrame>
        <p:nvGraphicFramePr>
          <p:cNvPr id="26678" name="Group 54"/>
          <p:cNvGraphicFramePr>
            <a:graphicFrameLocks noGrp="1"/>
          </p:cNvGraphicFramePr>
          <p:nvPr>
            <p:ph type="body" idx="1"/>
          </p:nvPr>
        </p:nvGraphicFramePr>
        <p:xfrm>
          <a:off x="428596" y="928670"/>
          <a:ext cx="8115328" cy="5815561"/>
        </p:xfrm>
        <a:graphic>
          <a:graphicData uri="http://schemas.openxmlformats.org/drawingml/2006/table">
            <a:tbl>
              <a:tblPr/>
              <a:tblGrid>
                <a:gridCol w="1900222"/>
                <a:gridCol w="2428892"/>
                <a:gridCol w="1747857"/>
                <a:gridCol w="2038357"/>
              </a:tblGrid>
              <a:tr h="10715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Назва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вітаміну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добова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доза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Значення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Авітаміноз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Продукти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39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Мои документы\Downloads\42e4af566b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2124075" y="188913"/>
            <a:ext cx="5111750" cy="23050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462" name="WordArt 6"/>
          <p:cNvSpPr>
            <a:spLocks noChangeArrowheads="1" noChangeShapeType="1" noTextEdit="1"/>
          </p:cNvSpPr>
          <p:nvPr/>
        </p:nvSpPr>
        <p:spPr bwMode="auto">
          <a:xfrm>
            <a:off x="2916238" y="692150"/>
            <a:ext cx="3600450" cy="1081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Вітаміни</a:t>
            </a:r>
            <a:r>
              <a:rPr lang="ru-RU" sz="44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 </a:t>
            </a:r>
            <a:r>
              <a:rPr lang="ru-RU" sz="44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гр.В</a:t>
            </a:r>
            <a:endParaRPr lang="ru-RU" sz="44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19463" name="Picture 7" descr="горо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3375"/>
            <a:ext cx="2212975" cy="3457575"/>
          </a:xfrm>
          <a:prstGeom prst="rect">
            <a:avLst/>
          </a:prstGeom>
          <a:noFill/>
        </p:spPr>
      </p:pic>
      <p:pic>
        <p:nvPicPr>
          <p:cNvPr id="19464" name="Picture 8" descr="4807386ce4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5038725"/>
            <a:ext cx="2438400" cy="1819275"/>
          </a:xfrm>
          <a:prstGeom prst="rect">
            <a:avLst/>
          </a:prstGeom>
          <a:noFill/>
        </p:spPr>
      </p:pic>
      <p:pic>
        <p:nvPicPr>
          <p:cNvPr id="19465" name="Picture 9" descr="2b18817802b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88" y="169863"/>
            <a:ext cx="2411412" cy="1893887"/>
          </a:xfrm>
          <a:prstGeom prst="rect">
            <a:avLst/>
          </a:prstGeom>
          <a:noFill/>
        </p:spPr>
      </p:pic>
      <p:pic>
        <p:nvPicPr>
          <p:cNvPr id="19466" name="Picture 10" descr="4bc08ef21d1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46788" y="2060575"/>
            <a:ext cx="3097212" cy="2781300"/>
          </a:xfrm>
          <a:prstGeom prst="rect">
            <a:avLst/>
          </a:prstGeom>
          <a:noFill/>
        </p:spPr>
      </p:pic>
      <p:pic>
        <p:nvPicPr>
          <p:cNvPr id="19467" name="Picture 11" descr="6f023580af3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92275" y="3649663"/>
            <a:ext cx="4157663" cy="3208337"/>
          </a:xfrm>
          <a:prstGeom prst="rect">
            <a:avLst/>
          </a:prstGeom>
          <a:noFill/>
        </p:spPr>
      </p:pic>
      <p:pic>
        <p:nvPicPr>
          <p:cNvPr id="19469" name="Picture 13" descr="917b834fd45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365625"/>
            <a:ext cx="2274888" cy="2281238"/>
          </a:xfrm>
          <a:prstGeom prst="rect">
            <a:avLst/>
          </a:prstGeom>
          <a:noFill/>
        </p:spPr>
      </p:pic>
      <p:pic>
        <p:nvPicPr>
          <p:cNvPr id="19470" name="Picture 14" descr="пшеница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56100" y="2565400"/>
            <a:ext cx="2303463" cy="1909763"/>
          </a:xfrm>
          <a:prstGeom prst="rect">
            <a:avLst/>
          </a:prstGeom>
          <a:noFill/>
        </p:spPr>
      </p:pic>
      <p:pic>
        <p:nvPicPr>
          <p:cNvPr id="19471" name="Picture 15" descr="136e3fa14eab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67400" y="4630738"/>
            <a:ext cx="2238375" cy="2227262"/>
          </a:xfrm>
          <a:prstGeom prst="rect">
            <a:avLst/>
          </a:prstGeom>
          <a:noFill/>
        </p:spPr>
      </p:pic>
      <p:pic>
        <p:nvPicPr>
          <p:cNvPr id="19472" name="Picture 16" descr="9714825e5c4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71550" y="2565400"/>
            <a:ext cx="2827338" cy="190023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</TotalTime>
  <Words>716</Words>
  <Application>Microsoft Office PowerPoint</Application>
  <PresentationFormat>Экран (4:3)</PresentationFormat>
  <Paragraphs>226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Оформление по умолчанию</vt:lpstr>
      <vt:lpstr>  Тема уроку:  Вітаміни.         </vt:lpstr>
      <vt:lpstr>Слайд 2</vt:lpstr>
      <vt:lpstr> Трішки історії…</vt:lpstr>
      <vt:lpstr>Значення вітамінів.</vt:lpstr>
      <vt:lpstr>Слайд 5</vt:lpstr>
      <vt:lpstr>Слайд 6</vt:lpstr>
      <vt:lpstr>Слайд 7</vt:lpstr>
      <vt:lpstr>Азбука вітамінів.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Вплив різних факторів на структуру вітамінів.</vt:lpstr>
      <vt:lpstr>Підведемо підсумки</vt:lpstr>
      <vt:lpstr>Слайд 23</vt:lpstr>
      <vt:lpstr>1. Авітаміноз приводить до захворювання на цингу.</vt:lpstr>
      <vt:lpstr>2. Авітаміноз приводить до захворювання «курячою сліпотою».</vt:lpstr>
      <vt:lpstr>3. Відсутність викликає параліч нервової системи, хворобу «бері – бері».</vt:lpstr>
      <vt:lpstr> 4. Відсутність викликає рахіт.</vt:lpstr>
      <vt:lpstr>5. Який вітамін синтезується в шкірі під дією сонячного світла?</vt:lpstr>
      <vt:lpstr>6.У моркві міститься   багато каротину, потрібного для синтезу вітаміну… </vt:lpstr>
      <vt:lpstr>Будьте       здорові!</vt:lpstr>
    </vt:vector>
  </TitlesOfParts>
  <Company>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Берюхова</dc:creator>
  <cp:lastModifiedBy>USER</cp:lastModifiedBy>
  <cp:revision>118</cp:revision>
  <dcterms:created xsi:type="dcterms:W3CDTF">2008-03-26T17:05:51Z</dcterms:created>
  <dcterms:modified xsi:type="dcterms:W3CDTF">2011-05-05T17:23:15Z</dcterms:modified>
</cp:coreProperties>
</file>