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5" r:id="rId27"/>
    <p:sldId id="28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6BF7D2-2757-4F8C-9BB5-38E7DE11E7C8}" type="datetimeFigureOut">
              <a:rPr lang="uk-UA" smtClean="0"/>
              <a:pPr/>
              <a:t>05.09.2014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5E0F21-C02B-429C-9DF8-E6D8A059201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6"/>
            <a:ext cx="6877040" cy="19812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82550" h="38100" prst="coolSlant"/>
            </a:sp3d>
          </a:bodyPr>
          <a:lstStyle/>
          <a:p>
            <a:pPr algn="ctr"/>
            <a:r>
              <a:rPr lang="uk-UA" sz="6600" b="1" dirty="0" smtClean="0"/>
              <a:t>Одномембранні </a:t>
            </a:r>
            <a:br>
              <a:rPr lang="uk-UA" sz="6600" b="1" dirty="0" smtClean="0"/>
            </a:br>
            <a:r>
              <a:rPr lang="uk-UA" sz="6600" b="1" dirty="0" smtClean="0"/>
              <a:t>органели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857892"/>
            <a:ext cx="6019784" cy="642942"/>
          </a:xfrm>
        </p:spPr>
        <p:txBody>
          <a:bodyPr/>
          <a:lstStyle/>
          <a:p>
            <a:pPr algn="ctr"/>
            <a:r>
              <a:rPr lang="uk-UA" b="1" dirty="0" smtClean="0"/>
              <a:t>Матеріали до уроків у 10 кл.</a:t>
            </a:r>
            <a:endParaRPr lang="uk-UA" b="1" dirty="0"/>
          </a:p>
        </p:txBody>
      </p:sp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1" y="2857496"/>
            <a:ext cx="3158295" cy="285781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643866" cy="571504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 одного з полюсів кожної з цистерн постійно надходять пухирці, які відокремлюються від ендоплазматичної сітки і містять                                                                                  речовини,                                                                                   що в ній                                                                                утворилися.                                                                             З іншого                                                                                 полюса                                                            цистерн </a:t>
            </a:r>
            <a:r>
              <a:rPr lang="uk-UA" sz="2800" dirty="0" err="1" smtClean="0"/>
              <a:t>відокремлю-</a:t>
            </a:r>
            <a:r>
              <a:rPr lang="uk-UA" sz="2800" dirty="0" smtClean="0"/>
              <a:t>                                                                             ються пухирці,                                                                                    наповнені                                                                                  різними речовинами.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5" name="Рисунок 4" descr="400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214554"/>
            <a:ext cx="4429155" cy="3857056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643866" cy="400052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комплексі Гольджі накопичуються і змінюються деякі сполуки. Речовини, які надійшли до його цистерн сортуються за хімічним складом і призначенням. Відсортовані молекули у вигляді пухирців, оточених мембраною, відокремлюються від цієї органели, транспортуються за допомогою </a:t>
            </a:r>
            <a:r>
              <a:rPr lang="uk-UA" sz="2800" dirty="0" err="1" smtClean="0"/>
              <a:t>мікротрубочок</a:t>
            </a:r>
            <a:r>
              <a:rPr lang="uk-UA" sz="2800" dirty="0" smtClean="0"/>
              <a:t> до різних частин клітини.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6" name="Рисунок 5" descr="Apg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500570"/>
            <a:ext cx="3071834" cy="2190351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643866" cy="28575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цистернах комплексу Гольджі синтезуються деякі полісахариди, які можуть сполучатися з білками, що надійшли із зернистої ЕПС. </a:t>
            </a:r>
          </a:p>
          <a:p>
            <a:r>
              <a:rPr lang="uk-UA" sz="2800" dirty="0" smtClean="0"/>
              <a:t>У клітинах членистоногих у цій органелі утворюється </a:t>
            </a:r>
            <a:r>
              <a:rPr lang="uk-UA" sz="2800" dirty="0" err="1" smtClean="0"/>
              <a:t>хітиновмісна</a:t>
            </a:r>
            <a:r>
              <a:rPr lang="uk-UA" sz="2800" dirty="0" smtClean="0"/>
              <a:t> кутикула, що утворює їхній зовнішній скелет.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6" name="Рисунок 5" descr="ком голь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714728"/>
            <a:ext cx="3714776" cy="2786082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98080" cy="242889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Завдяки комплексу Гольджі в голівці сперматозоїда утворюється утвір – </a:t>
            </a:r>
            <a:r>
              <a:rPr lang="uk-UA" sz="2800" dirty="0" err="1" smtClean="0"/>
              <a:t>акросома</a:t>
            </a:r>
            <a:r>
              <a:rPr lang="uk-UA" sz="2800" dirty="0" smtClean="0"/>
              <a:t>, що містить спеціальні ферменти для розчинення оболонки яйцеклітини під час запліднення.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5" name="Рисунок 4" descr="203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357562"/>
            <a:ext cx="3619508" cy="2714631"/>
          </a:xfrm>
          <a:prstGeom prst="rect">
            <a:avLst/>
          </a:prstGeom>
        </p:spPr>
      </p:pic>
      <p:pic>
        <p:nvPicPr>
          <p:cNvPr id="6" name="Рисунок 5" descr="000ke5h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643314"/>
            <a:ext cx="3009898" cy="2250174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643866" cy="292895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Із комплексу Гольджі у одноклітинних організмів формуються скоротливі вакуолі.</a:t>
            </a:r>
          </a:p>
          <a:p>
            <a:r>
              <a:rPr lang="uk-UA" sz="2800" dirty="0" smtClean="0"/>
              <a:t>Завдяки комплексу Гольджі у клітинах утворюються </a:t>
            </a:r>
            <a:r>
              <a:rPr lang="uk-UA" sz="2800" dirty="0" err="1" smtClean="0"/>
              <a:t>лізосоми</a:t>
            </a:r>
            <a:r>
              <a:rPr lang="uk-UA" sz="2800" dirty="0" smtClean="0"/>
              <a:t> – пухирці, які оточені власною мембраною, що поступово від нього відокремлюються.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5" name="Рисунок 4" descr="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429000"/>
            <a:ext cx="2628900" cy="3009900"/>
          </a:xfrm>
          <a:prstGeom prst="rect">
            <a:avLst/>
          </a:prstGeom>
        </p:spPr>
      </p:pic>
      <p:pic>
        <p:nvPicPr>
          <p:cNvPr id="7" name="Рисунок 6" descr="Diapositiva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857628"/>
            <a:ext cx="4098246" cy="2224927"/>
          </a:xfrm>
          <a:prstGeom prst="rect">
            <a:avLst/>
          </a:prstGeom>
        </p:spPr>
      </p:pic>
      <p:pic>
        <p:nvPicPr>
          <p:cNvPr id="8" name="Рисунок 7" descr="ддля пр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498080" cy="421484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Лізосоми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en-US" sz="2800" i="1" dirty="0" err="1" smtClean="0"/>
              <a:t>lisis</a:t>
            </a:r>
            <a:r>
              <a:rPr lang="en-US" sz="2800" dirty="0" smtClean="0"/>
              <a:t> –</a:t>
            </a:r>
            <a:r>
              <a:rPr lang="uk-UA" sz="2800" dirty="0" smtClean="0"/>
              <a:t> розчинення,</a:t>
            </a:r>
            <a:r>
              <a:rPr lang="en-US" sz="2800" dirty="0" smtClean="0"/>
              <a:t>  </a:t>
            </a:r>
            <a:r>
              <a:rPr lang="en-US" sz="2800" i="1" dirty="0" smtClean="0"/>
              <a:t>soma</a:t>
            </a:r>
            <a:r>
              <a:rPr lang="uk-UA" sz="2800" i="1" dirty="0" smtClean="0"/>
              <a:t> </a:t>
            </a:r>
            <a:r>
              <a:rPr lang="uk-UA" sz="2800" dirty="0" smtClean="0"/>
              <a:t>– тіло) – кулясті пухирці діаметром 100-180 </a:t>
            </a:r>
            <a:r>
              <a:rPr lang="uk-UA" sz="2800" dirty="0" err="1" smtClean="0"/>
              <a:t>нм</a:t>
            </a:r>
            <a:r>
              <a:rPr lang="uk-UA" sz="2800" dirty="0" smtClean="0"/>
              <a:t>. Містять ферменти, що здатні руйнувати, розщеплювати білки,                                     нуклеїнові кислоти,                                                       ліпіди та вуглеводи. </a:t>
            </a:r>
          </a:p>
          <a:p>
            <a:r>
              <a:rPr lang="uk-UA" sz="2800" dirty="0" smtClean="0"/>
              <a:t>У лізосомах перетравлю-                                                        ються мікроорганізми та                                                      віруси.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Лізосоми  </a:t>
            </a:r>
            <a:endParaRPr lang="uk-UA" sz="3600" b="1" dirty="0"/>
          </a:p>
        </p:txBody>
      </p:sp>
      <p:pic>
        <p:nvPicPr>
          <p:cNvPr id="5" name="Рисунок 4" descr="лизос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571744"/>
            <a:ext cx="2571768" cy="3839916"/>
          </a:xfrm>
          <a:prstGeom prst="rect">
            <a:avLst/>
          </a:prstGeom>
        </p:spPr>
      </p:pic>
      <p:pic>
        <p:nvPicPr>
          <p:cNvPr id="6" name="Рисунок 5" descr="лизз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643446"/>
            <a:ext cx="2190750" cy="1771650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498080" cy="535785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Одні </a:t>
            </a:r>
            <a:r>
              <a:rPr lang="uk-UA" sz="2800" dirty="0" err="1" smtClean="0"/>
              <a:t>лізосоми</a:t>
            </a:r>
            <a:r>
              <a:rPr lang="uk-UA" sz="2800" dirty="0" smtClean="0"/>
              <a:t> можуть зливатися з </a:t>
            </a:r>
            <a:r>
              <a:rPr lang="uk-UA" sz="2800" dirty="0" err="1" smtClean="0"/>
              <a:t>піноцитарними</a:t>
            </a:r>
            <a:r>
              <a:rPr lang="uk-UA" sz="2800" dirty="0" smtClean="0"/>
              <a:t> чи фагоцитарними пухирцями і цим беруть участь у формуванні травних вакуоль. </a:t>
            </a:r>
          </a:p>
          <a:p>
            <a:r>
              <a:rPr lang="uk-UA" sz="2800" dirty="0" smtClean="0"/>
              <a:t>Лізосоми іншого типу                                                          можуть перетравлювати                                                   окремі частини клітини,                                                  тобто знищують в </a:t>
            </a:r>
            <a:r>
              <a:rPr lang="uk-UA" sz="2800" dirty="0" err="1" smtClean="0"/>
              <a:t>основ-</a:t>
            </a:r>
            <a:r>
              <a:rPr lang="uk-UA" sz="2800" dirty="0" smtClean="0"/>
              <a:t>                                                         </a:t>
            </a:r>
            <a:r>
              <a:rPr lang="uk-UA" sz="2800" dirty="0" err="1" smtClean="0"/>
              <a:t>ному</a:t>
            </a:r>
            <a:r>
              <a:rPr lang="uk-UA" sz="2800" dirty="0" smtClean="0"/>
              <a:t> дефектні органели,                                                    ушкоджені або мертві                                            клітини.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Лізосоми  </a:t>
            </a:r>
            <a:endParaRPr lang="uk-UA" sz="3600" b="1" dirty="0"/>
          </a:p>
        </p:txBody>
      </p:sp>
      <p:pic>
        <p:nvPicPr>
          <p:cNvPr id="5" name="Рисунок 4" descr="лизосоми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43504" y="2928934"/>
            <a:ext cx="4000528" cy="2857520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клітині можуть бути різні види </a:t>
            </a:r>
            <a:r>
              <a:rPr lang="uk-UA" sz="2800" dirty="0" err="1" smtClean="0"/>
              <a:t>лізосом</a:t>
            </a:r>
            <a:r>
              <a:rPr lang="uk-UA" sz="2800" dirty="0" smtClean="0"/>
              <a:t>, які відрізняються особливостями будови та функціями. Виділяють три групи:</a:t>
            </a:r>
          </a:p>
          <a:p>
            <a:pPr>
              <a:buFontTx/>
              <a:buChar char="-"/>
            </a:pPr>
            <a:r>
              <a:rPr lang="uk-UA" sz="2800" dirty="0" err="1" smtClean="0"/>
              <a:t>прелізосоми</a:t>
            </a:r>
            <a:r>
              <a:rPr lang="uk-UA" sz="2800" dirty="0" smtClean="0"/>
              <a:t>;</a:t>
            </a:r>
          </a:p>
          <a:p>
            <a:pPr>
              <a:buFontTx/>
              <a:buChar char="-"/>
            </a:pPr>
            <a:r>
              <a:rPr lang="uk-UA" sz="2800" dirty="0" smtClean="0"/>
              <a:t>власне </a:t>
            </a:r>
            <a:r>
              <a:rPr lang="uk-UA" sz="2800" dirty="0" err="1" smtClean="0"/>
              <a:t>лізосоми</a:t>
            </a:r>
            <a:r>
              <a:rPr lang="uk-UA" sz="2800" dirty="0" smtClean="0"/>
              <a:t>;</a:t>
            </a:r>
          </a:p>
          <a:p>
            <a:pPr>
              <a:buFontTx/>
              <a:buChar char="-"/>
            </a:pPr>
            <a:r>
              <a:rPr lang="uk-UA" sz="2800" dirty="0" err="1" smtClean="0"/>
              <a:t>постлізосоми</a:t>
            </a:r>
            <a:r>
              <a:rPr lang="uk-UA" sz="2800" dirty="0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Лізосоми  </a:t>
            </a:r>
            <a:endParaRPr lang="uk-UA" sz="3600" b="1" dirty="0"/>
          </a:p>
        </p:txBody>
      </p:sp>
      <p:pic>
        <p:nvPicPr>
          <p:cNvPr id="6" name="Рисунок 5" descr="203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500306"/>
            <a:ext cx="3143272" cy="3763654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498080" cy="54292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</a:t>
            </a:r>
            <a:r>
              <a:rPr lang="uk-UA" sz="2800" dirty="0" err="1" smtClean="0"/>
              <a:t>прелізосомах</a:t>
            </a:r>
            <a:r>
              <a:rPr lang="uk-UA" sz="2800" dirty="0" smtClean="0"/>
              <a:t> знаходяться речовини, що підлягають перетравленню, але в них відсутні ферменти.</a:t>
            </a:r>
          </a:p>
          <a:p>
            <a:r>
              <a:rPr lang="uk-UA" sz="2800" dirty="0" smtClean="0"/>
              <a:t>Власне </a:t>
            </a:r>
            <a:r>
              <a:rPr lang="uk-UA" sz="2800" dirty="0" err="1" smtClean="0"/>
              <a:t>лізосоми</a:t>
            </a:r>
            <a:r>
              <a:rPr lang="uk-UA" sz="2800" dirty="0" smtClean="0"/>
              <a:t> є первинні і вторинні. Первинні містять </a:t>
            </a:r>
            <a:r>
              <a:rPr lang="uk-UA" sz="2800" dirty="0" err="1" smtClean="0"/>
              <a:t>новосинтезовані</a:t>
            </a:r>
            <a:r>
              <a:rPr lang="uk-UA" sz="2800" dirty="0" smtClean="0"/>
              <a:t> ферменти, а вторинні утворюються від злиття первинних                                                      </a:t>
            </a:r>
            <a:r>
              <a:rPr lang="uk-UA" sz="2800" dirty="0" err="1" smtClean="0"/>
              <a:t>лізосом</a:t>
            </a:r>
            <a:r>
              <a:rPr lang="uk-UA" sz="2800" dirty="0" smtClean="0"/>
              <a:t> і </a:t>
            </a:r>
            <a:r>
              <a:rPr lang="uk-UA" sz="2800" dirty="0" err="1" smtClean="0"/>
              <a:t>прелізосом</a:t>
            </a:r>
            <a:r>
              <a:rPr lang="uk-UA" sz="2800" dirty="0" smtClean="0"/>
              <a:t>.</a:t>
            </a:r>
          </a:p>
          <a:p>
            <a:r>
              <a:rPr lang="uk-UA" sz="2800" dirty="0" err="1" smtClean="0"/>
              <a:t>Постлізосоми</a:t>
            </a:r>
            <a:r>
              <a:rPr lang="uk-UA" sz="2800" dirty="0" smtClean="0"/>
              <a:t> містять                                                   залишки перетравлю-                                                       </a:t>
            </a:r>
            <a:r>
              <a:rPr lang="uk-UA" sz="2800" dirty="0" err="1" smtClean="0"/>
              <a:t>ваного</a:t>
            </a:r>
            <a:r>
              <a:rPr lang="uk-UA" sz="2800" dirty="0" smtClean="0"/>
              <a:t> субстрату.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Лізосоми  </a:t>
            </a:r>
            <a:endParaRPr lang="uk-UA" sz="3600" b="1" dirty="0"/>
          </a:p>
        </p:txBody>
      </p:sp>
      <p:pic>
        <p:nvPicPr>
          <p:cNvPr id="7" name="Рисунок 6" descr="10_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14752"/>
            <a:ext cx="2214578" cy="2402254"/>
          </a:xfrm>
          <a:prstGeom prst="rect">
            <a:avLst/>
          </a:prstGeom>
        </p:spPr>
      </p:pic>
      <p:pic>
        <p:nvPicPr>
          <p:cNvPr id="8" name="Рисунок 7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572428" cy="414340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Втрата </a:t>
            </a:r>
            <a:r>
              <a:rPr lang="uk-UA" sz="2800" dirty="0" err="1" smtClean="0"/>
              <a:t>лізосомами</a:t>
            </a:r>
            <a:r>
              <a:rPr lang="uk-UA" sz="2800" dirty="0" smtClean="0"/>
              <a:t> своїх функцій спричиняє тяжкі патологічні стани і навіть хвороби. Їх називають хворобами нагромадження, тому що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нагромадженням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неповноцінних,неперетравлених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. 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хвороби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проявляються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недостатності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скелету, ЦНС, </a:t>
            </a:r>
            <a:r>
              <a:rPr lang="ru-RU" sz="2800" dirty="0" err="1" smtClean="0"/>
              <a:t>внутрішніх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.    З </a:t>
            </a:r>
            <a:r>
              <a:rPr lang="ru-RU" sz="2800" dirty="0" err="1" smtClean="0"/>
              <a:t>цим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 розвиток атеросклерозу, ожиріння.</a:t>
            </a:r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Лізосоми  </a:t>
            </a:r>
            <a:endParaRPr lang="uk-UA" sz="3600" b="1" dirty="0"/>
          </a:p>
        </p:txBody>
      </p:sp>
      <p:pic>
        <p:nvPicPr>
          <p:cNvPr id="6" name="Рисунок 5" descr="пыгмент у лизосомах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572008"/>
            <a:ext cx="2847977" cy="1905710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Органели клітин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15304" cy="521497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Органели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органон</a:t>
            </a:r>
            <a:r>
              <a:rPr lang="uk-UA" sz="2800" i="1" dirty="0" smtClean="0"/>
              <a:t> </a:t>
            </a:r>
            <a:r>
              <a:rPr lang="uk-UA" sz="2800" dirty="0" smtClean="0"/>
              <a:t>– орган, інструмент ) – постійні клітинні структури, обмежені однією або двома мембранами, а деякі взагалі не мають мембранної оболонки. </a:t>
            </a:r>
          </a:p>
          <a:p>
            <a:r>
              <a:rPr lang="uk-UA" sz="2800" dirty="0" smtClean="0"/>
              <a:t>Кожна з органел                                                            забезпечує відповідні                                                       процеси життєдіяльності                                             клітини, тому особливості                                                             їхньої будови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з                                                   функціями, які вони                                               виконують.</a:t>
            </a:r>
            <a:endParaRPr lang="uk-UA" sz="2800" dirty="0"/>
          </a:p>
        </p:txBody>
      </p:sp>
      <p:pic>
        <p:nvPicPr>
          <p:cNvPr id="4" name="Рисунок 3" descr="Схема клет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714620"/>
            <a:ext cx="3214709" cy="3824866"/>
          </a:xfrm>
          <a:prstGeom prst="rect">
            <a:avLst/>
          </a:prstGeom>
        </p:spPr>
      </p:pic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2862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Вакуолі (від лат. </a:t>
            </a:r>
            <a:r>
              <a:rPr lang="uk-UA" sz="2800" i="1" dirty="0" err="1" smtClean="0"/>
              <a:t>вакуус</a:t>
            </a:r>
            <a:r>
              <a:rPr lang="uk-UA" sz="2800" dirty="0" smtClean="0"/>
              <a:t> – порожній) – органели клітини, які мають вигляд порожнин, що заповнені рідиною. </a:t>
            </a:r>
          </a:p>
          <a:p>
            <a:r>
              <a:rPr lang="uk-UA" sz="2800" dirty="0" smtClean="0"/>
              <a:t>Розрізняють різні види вакуоль:</a:t>
            </a:r>
          </a:p>
          <a:p>
            <a:pPr>
              <a:buFontTx/>
              <a:buChar char="-"/>
            </a:pPr>
            <a:r>
              <a:rPr lang="uk-UA" sz="2800" dirty="0" smtClean="0"/>
              <a:t>травні вакуолі;</a:t>
            </a:r>
          </a:p>
          <a:p>
            <a:pPr>
              <a:buFontTx/>
              <a:buChar char="-"/>
            </a:pPr>
            <a:r>
              <a:rPr lang="uk-UA" sz="2800" dirty="0" smtClean="0"/>
              <a:t>скоротливі вакуолі;</a:t>
            </a:r>
          </a:p>
          <a:p>
            <a:pPr>
              <a:buFontTx/>
              <a:buChar char="-"/>
            </a:pPr>
            <a:r>
              <a:rPr lang="uk-UA" sz="2800" dirty="0" smtClean="0"/>
              <a:t>вакуолі рослинних                                                     клітин.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Вакуолі   </a:t>
            </a:r>
            <a:endParaRPr lang="uk-UA" sz="3600" b="1" dirty="0"/>
          </a:p>
        </p:txBody>
      </p:sp>
      <p:pic>
        <p:nvPicPr>
          <p:cNvPr id="5" name="Рисунок 4" descr="645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928934"/>
            <a:ext cx="2857500" cy="3333750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98080" cy="507209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рослинних клітинах вакуолі утворюються із пухирців, які відокремлюються від ендоплазматичної сітки. Згодом дрібні зливаються у більші, що інколи одна вакуоля займає весь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єм</a:t>
            </a:r>
            <a:r>
              <a:rPr lang="uk-UA" sz="2800" dirty="0" smtClean="0"/>
              <a:t>                                             цитоплазми.</a:t>
            </a:r>
          </a:p>
          <a:p>
            <a:r>
              <a:rPr lang="uk-UA" sz="2800" dirty="0" smtClean="0"/>
              <a:t>Заповнені вакуолі                                                       клітинним соком –                                                          водним розчином                                                             органічних і                                                                  неорганічних сполук.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Вакуолі   </a:t>
            </a:r>
            <a:endParaRPr lang="uk-UA" sz="3600" b="1" dirty="0"/>
          </a:p>
        </p:txBody>
      </p:sp>
      <p:pic>
        <p:nvPicPr>
          <p:cNvPr id="6" name="Рисунок 5" descr="000_4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714620"/>
            <a:ext cx="2928938" cy="3309700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498080" cy="564360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Вакуолі підтримують певний рівень внутрішньоклітинного тиску – тургору, чим і забезпечують збереження форми клітин.</a:t>
            </a:r>
          </a:p>
          <a:p>
            <a:r>
              <a:rPr lang="uk-UA" sz="2800" dirty="0" smtClean="0"/>
              <a:t>Вакуолі містять запасні поживні речовини, кінцеві продукти обміну, також пігменти. Різнобарвні  пігменти,                                                      розчинені у клітинному                                              соку, зумовлюють </a:t>
            </a:r>
            <a:r>
              <a:rPr lang="uk-UA" sz="2800" dirty="0" err="1" smtClean="0"/>
              <a:t>забар-</a:t>
            </a:r>
            <a:r>
              <a:rPr lang="uk-UA" sz="2800" dirty="0" smtClean="0"/>
              <a:t>                                               </a:t>
            </a:r>
            <a:r>
              <a:rPr lang="uk-UA" sz="2800" dirty="0" err="1" smtClean="0"/>
              <a:t>влення</a:t>
            </a:r>
            <a:r>
              <a:rPr lang="uk-UA" sz="2800" dirty="0" smtClean="0"/>
              <a:t> певних типів                                                         клітин і частин рослин –                                                    плодів, коренеплодів,                                           квіток.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Вакуолі   </a:t>
            </a:r>
            <a:endParaRPr lang="uk-UA" sz="3600" b="1" dirty="0"/>
          </a:p>
        </p:txBody>
      </p:sp>
      <p:pic>
        <p:nvPicPr>
          <p:cNvPr id="5" name="Рисунок 4" descr="ваку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214686"/>
            <a:ext cx="2676525" cy="3114675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643866" cy="507209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Травні та скоротливі вакуолі наявні у клітинах одноклітинних організмів:</a:t>
            </a:r>
          </a:p>
          <a:p>
            <a:pPr>
              <a:buFontTx/>
              <a:buChar char="-"/>
            </a:pPr>
            <a:r>
              <a:rPr lang="uk-UA" sz="2800" dirty="0" smtClean="0"/>
              <a:t>травні мають функцію перетравлення речовин, які надійшли до клітини;</a:t>
            </a:r>
          </a:p>
          <a:p>
            <a:pPr>
              <a:buFontTx/>
              <a:buChar char="-"/>
            </a:pPr>
            <a:r>
              <a:rPr lang="uk-UA" sz="2800" dirty="0" smtClean="0"/>
              <a:t>у скоротливих вакуолях                                           накопичується надлишок                                           рідини та продуктів обміну.                                        Вони  здатні змінювати свій                                      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єм</a:t>
            </a:r>
            <a:r>
              <a:rPr lang="uk-UA" sz="2800" dirty="0" smtClean="0"/>
              <a:t>, виводячи свій вміст                                             назовні. Цим регулюється                                                 внутрішньоклітинний тиск.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Вакуолі   </a:t>
            </a:r>
            <a:endParaRPr lang="uk-UA" sz="3600" b="1" dirty="0"/>
          </a:p>
        </p:txBody>
      </p:sp>
      <p:pic>
        <p:nvPicPr>
          <p:cNvPr id="5" name="Рисунок 4" descr="23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857496"/>
            <a:ext cx="2000264" cy="3283566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928670"/>
            <a:ext cx="7500990" cy="5214974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Пероксисоми</a:t>
            </a:r>
            <a:r>
              <a:rPr lang="uk-UA" sz="2800" dirty="0" smtClean="0"/>
              <a:t> (від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smtClean="0"/>
              <a:t>пери </a:t>
            </a:r>
            <a:r>
              <a:rPr lang="uk-UA" sz="2800" dirty="0" smtClean="0"/>
              <a:t>– навколо,     лат. </a:t>
            </a:r>
            <a:r>
              <a:rPr lang="uk-UA" sz="2800" i="1" dirty="0" err="1" smtClean="0"/>
              <a:t>окси</a:t>
            </a:r>
            <a:r>
              <a:rPr lang="uk-UA" sz="2800" dirty="0" smtClean="0"/>
              <a:t> – </a:t>
            </a:r>
            <a:r>
              <a:rPr lang="uk-UA" sz="2800" dirty="0" err="1" smtClean="0"/>
              <a:t>оксиген</a:t>
            </a:r>
            <a:r>
              <a:rPr lang="uk-UA" sz="2800" dirty="0" smtClean="0"/>
              <a:t>, </a:t>
            </a:r>
            <a:r>
              <a:rPr lang="uk-UA" sz="2800" dirty="0" err="1" smtClean="0"/>
              <a:t>грец</a:t>
            </a:r>
            <a:r>
              <a:rPr lang="uk-UA" sz="2800" dirty="0" smtClean="0"/>
              <a:t>. </a:t>
            </a:r>
            <a:r>
              <a:rPr lang="uk-UA" sz="2800" i="1" dirty="0" smtClean="0"/>
              <a:t>сома</a:t>
            </a:r>
            <a:r>
              <a:rPr lang="uk-UA" sz="2800" dirty="0" smtClean="0"/>
              <a:t> – тіло) – </a:t>
            </a:r>
            <a:r>
              <a:rPr lang="uk-UA" sz="2800" dirty="0" err="1" smtClean="0"/>
              <a:t>мікротільця</a:t>
            </a:r>
            <a:r>
              <a:rPr lang="uk-UA" sz="2800" dirty="0" smtClean="0"/>
              <a:t> - органели кулястої форми, діаметром 0,3-1,5 мкм. У них містяться ферменти, що забезпечують перетворення жирів на вуглеводи. Вони                                          також здатні розщеплювати                                        токсичний для клітин                                               гідроген пероксид водню                                                     до кисню та води.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err="1" smtClean="0"/>
              <a:t>Пероксисоми</a:t>
            </a:r>
            <a:r>
              <a:rPr lang="uk-UA" sz="3600" b="1" dirty="0" smtClean="0"/>
              <a:t>    </a:t>
            </a:r>
            <a:endParaRPr lang="uk-UA" sz="3600" b="1" dirty="0"/>
          </a:p>
        </p:txBody>
      </p:sp>
      <p:pic>
        <p:nvPicPr>
          <p:cNvPr id="5" name="Рисунок 4" descr="пероксис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286124"/>
            <a:ext cx="2366964" cy="2199391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0"/>
            <a:ext cx="749808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Повторення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 закріплення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кліттт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142984"/>
            <a:ext cx="3976349" cy="40384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643578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Позначити </a:t>
            </a:r>
            <a:r>
              <a:rPr lang="uk-UA" sz="2800" dirty="0" err="1" smtClean="0"/>
              <a:t>одномембранні</a:t>
            </a:r>
            <a:r>
              <a:rPr lang="uk-UA" sz="2800" dirty="0" smtClean="0"/>
              <a:t> органели</a:t>
            </a:r>
            <a:endParaRPr lang="uk-UA" sz="2800" dirty="0"/>
          </a:p>
        </p:txBody>
      </p:sp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0"/>
            <a:ext cx="749808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Повторення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 закріплення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вак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000108"/>
            <a:ext cx="1879602" cy="2478678"/>
          </a:xfrm>
          <a:prstGeom prst="rect">
            <a:avLst/>
          </a:prstGeom>
        </p:spPr>
      </p:pic>
      <p:pic>
        <p:nvPicPr>
          <p:cNvPr id="6" name="Рисунок 5" descr="ly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14422"/>
            <a:ext cx="2286016" cy="1796155"/>
          </a:xfrm>
          <a:prstGeom prst="rect">
            <a:avLst/>
          </a:prstGeom>
        </p:spPr>
      </p:pic>
      <p:pic>
        <p:nvPicPr>
          <p:cNvPr id="7" name="Рисунок 6" descr="Diapositiva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876"/>
            <a:ext cx="3500462" cy="1900392"/>
          </a:xfrm>
          <a:prstGeom prst="rect">
            <a:avLst/>
          </a:prstGeom>
        </p:spPr>
      </p:pic>
      <p:pic>
        <p:nvPicPr>
          <p:cNvPr id="8" name="Рисунок 7" descr="ендо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929066"/>
            <a:ext cx="2000264" cy="15432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5852" y="5857892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Які </a:t>
            </a:r>
            <a:r>
              <a:rPr lang="uk-UA" sz="2800" dirty="0" err="1" smtClean="0"/>
              <a:t>одномембранні</a:t>
            </a:r>
            <a:r>
              <a:rPr lang="uk-UA" sz="2800" dirty="0" smtClean="0"/>
              <a:t> органели зображені?</a:t>
            </a:r>
            <a:endParaRPr lang="uk-UA" sz="2800" dirty="0"/>
          </a:p>
        </p:txBody>
      </p:sp>
      <p:pic>
        <p:nvPicPr>
          <p:cNvPr id="10" name="Рисунок 9" descr="ддля през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1357298"/>
            <a:ext cx="7498080" cy="3071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Успіхів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у вивченні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нових тем!</a:t>
            </a:r>
            <a:r>
              <a:rPr kumimoji="0" lang="uk-U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uk-UA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ддля пре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498080" cy="4800600"/>
          </a:xfrm>
        </p:spPr>
        <p:txBody>
          <a:bodyPr/>
          <a:lstStyle/>
          <a:p>
            <a:r>
              <a:rPr lang="uk-UA" dirty="0" smtClean="0"/>
              <a:t>До </a:t>
            </a:r>
            <a:r>
              <a:rPr lang="uk-UA" dirty="0" err="1" smtClean="0"/>
              <a:t>одномембранних</a:t>
            </a:r>
            <a:r>
              <a:rPr lang="uk-UA" dirty="0" smtClean="0"/>
              <a:t> органел належать:</a:t>
            </a:r>
          </a:p>
          <a:p>
            <a:pPr>
              <a:buFontTx/>
              <a:buChar char="-"/>
            </a:pPr>
            <a:r>
              <a:rPr lang="uk-UA" dirty="0"/>
              <a:t>е</a:t>
            </a:r>
            <a:r>
              <a:rPr lang="uk-UA" dirty="0" smtClean="0"/>
              <a:t>ндоплазматична сітка - ЕПС;</a:t>
            </a:r>
          </a:p>
          <a:p>
            <a:pPr>
              <a:buFontTx/>
              <a:buChar char="-"/>
            </a:pPr>
            <a:r>
              <a:rPr lang="uk-UA" dirty="0"/>
              <a:t>к</a:t>
            </a:r>
            <a:r>
              <a:rPr lang="uk-UA" dirty="0" smtClean="0"/>
              <a:t>омплекс Гольджі;</a:t>
            </a:r>
          </a:p>
          <a:p>
            <a:pPr>
              <a:buFontTx/>
              <a:buChar char="-"/>
            </a:pPr>
            <a:r>
              <a:rPr lang="uk-UA" dirty="0" smtClean="0"/>
              <a:t>вакуолі;</a:t>
            </a:r>
          </a:p>
          <a:p>
            <a:pPr>
              <a:buFontTx/>
              <a:buChar char="-"/>
            </a:pPr>
            <a:r>
              <a:rPr lang="uk-UA" dirty="0" err="1"/>
              <a:t>л</a:t>
            </a:r>
            <a:r>
              <a:rPr lang="uk-UA" dirty="0" err="1" smtClean="0"/>
              <a:t>ізосоми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err="1" smtClean="0"/>
              <a:t>пероксисоми</a:t>
            </a:r>
            <a:r>
              <a:rPr lang="uk-UA" dirty="0" smtClean="0"/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Одномембранні органели </a:t>
            </a:r>
            <a:endParaRPr lang="uk-UA" sz="3600" b="1" dirty="0"/>
          </a:p>
        </p:txBody>
      </p:sp>
      <p:pic>
        <p:nvPicPr>
          <p:cNvPr id="7" name="Рисунок 6" descr="28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786057"/>
            <a:ext cx="2643206" cy="3218743"/>
          </a:xfrm>
          <a:prstGeom prst="rect">
            <a:avLst/>
          </a:prstGeom>
        </p:spPr>
      </p:pic>
      <p:pic>
        <p:nvPicPr>
          <p:cNvPr id="8" name="Рисунок 7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498080" cy="5500726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ЕПС - ендоплазматична сітка або ендоплазматичний </a:t>
            </a:r>
            <a:r>
              <a:rPr lang="uk-UA" sz="2800" dirty="0" err="1" smtClean="0"/>
              <a:t>ретикулум</a:t>
            </a:r>
            <a:r>
              <a:rPr lang="uk-UA" sz="2800" dirty="0" smtClean="0"/>
              <a:t> становить собою систему порожнин у вигляді мікроскопічних </a:t>
            </a:r>
            <a:r>
              <a:rPr lang="uk-UA" sz="2800" dirty="0" err="1" smtClean="0"/>
              <a:t>канальців</a:t>
            </a:r>
            <a:r>
              <a:rPr lang="uk-UA" sz="2800" dirty="0" smtClean="0"/>
              <a:t> та їхніх потовщень – цистерн. Діаметр </a:t>
            </a:r>
            <a:r>
              <a:rPr lang="uk-UA" sz="2800" dirty="0" err="1" smtClean="0"/>
              <a:t>канальців</a:t>
            </a:r>
            <a:r>
              <a:rPr lang="uk-UA" sz="2800" dirty="0" smtClean="0"/>
              <a:t> – 50-100 </a:t>
            </a:r>
            <a:r>
              <a:rPr lang="uk-UA" sz="2800" dirty="0" err="1" smtClean="0"/>
              <a:t>нм</a:t>
            </a:r>
            <a:r>
              <a:rPr lang="uk-UA" sz="2800" dirty="0" smtClean="0"/>
              <a:t>, а цистерн – до 1000 </a:t>
            </a:r>
            <a:r>
              <a:rPr lang="uk-UA" sz="2800" dirty="0" err="1" smtClean="0"/>
              <a:t>нм</a:t>
            </a:r>
            <a:r>
              <a:rPr lang="uk-UA" sz="2800" dirty="0" smtClean="0"/>
              <a:t>. Обмежені вони однією мембраною та                                                       сполучаються між                                                                                  собою, утворюючи                                                                 цілісну систему,                                                                   яку називають                                                                      </a:t>
            </a:r>
            <a:r>
              <a:rPr lang="uk-UA" sz="2800" dirty="0" err="1" smtClean="0"/>
              <a:t>вакуолярною</a:t>
            </a:r>
            <a:r>
              <a:rPr lang="uk-UA" sz="2800" dirty="0" smtClean="0"/>
              <a:t>                                                                      системою.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Ендоплазматична сітка </a:t>
            </a:r>
            <a:endParaRPr lang="uk-UA" sz="3600" b="1" dirty="0"/>
          </a:p>
        </p:txBody>
      </p:sp>
      <p:pic>
        <p:nvPicPr>
          <p:cNvPr id="9" name="Рисунок 8" descr="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29000"/>
            <a:ext cx="4186440" cy="2714644"/>
          </a:xfrm>
          <a:prstGeom prst="rect">
            <a:avLst/>
          </a:prstGeom>
        </p:spPr>
      </p:pic>
      <p:pic>
        <p:nvPicPr>
          <p:cNvPr id="10" name="Рисунок 9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15304" cy="350046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Розрізняють два різновиди ендоплазматичної сітки: </a:t>
            </a:r>
          </a:p>
          <a:p>
            <a:pPr>
              <a:buFontTx/>
              <a:buChar char="-"/>
            </a:pPr>
            <a:r>
              <a:rPr lang="uk-UA" sz="2800" dirty="0" smtClean="0"/>
              <a:t>зернисту </a:t>
            </a:r>
            <a:r>
              <a:rPr lang="uk-UA" sz="2800" dirty="0"/>
              <a:t>(</a:t>
            </a:r>
            <a:r>
              <a:rPr lang="uk-UA" sz="2800" dirty="0" smtClean="0"/>
              <a:t>гранулярну або шорстку); </a:t>
            </a:r>
          </a:p>
          <a:p>
            <a:pPr>
              <a:buFontTx/>
              <a:buChar char="-"/>
            </a:pPr>
            <a:r>
              <a:rPr lang="uk-UA" sz="2800" dirty="0"/>
              <a:t>н</a:t>
            </a:r>
            <a:r>
              <a:rPr lang="uk-UA" sz="2800" dirty="0" smtClean="0"/>
              <a:t>езернисту (</a:t>
            </a:r>
            <a:r>
              <a:rPr lang="uk-UA" sz="2800" dirty="0" err="1" smtClean="0"/>
              <a:t>агранулярну</a:t>
            </a:r>
            <a:r>
              <a:rPr lang="uk-UA" sz="2800" dirty="0" smtClean="0"/>
              <a:t> або гладеньку).</a:t>
            </a:r>
          </a:p>
          <a:p>
            <a:pPr>
              <a:buNone/>
            </a:pPr>
            <a:r>
              <a:rPr lang="uk-UA" sz="2800" dirty="0"/>
              <a:t>	О</a:t>
            </a:r>
            <a:r>
              <a:rPr lang="uk-UA" sz="2800" dirty="0" smtClean="0"/>
              <a:t>бидва різновиди мають тісні просторові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язки</a:t>
            </a:r>
            <a:r>
              <a:rPr lang="uk-UA" sz="2800" dirty="0" smtClean="0"/>
              <a:t>, тобто їхні мембрани можуть безпосередньо переходити одна в одну.  </a:t>
            </a:r>
          </a:p>
        </p:txBody>
      </p:sp>
      <p:pic>
        <p:nvPicPr>
          <p:cNvPr id="6" name="Рисунок 5" descr="еп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86256"/>
            <a:ext cx="4672584" cy="234086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Ендоплазматична сітка </a:t>
            </a:r>
            <a:endParaRPr lang="uk-UA" sz="3600" b="1" dirty="0"/>
          </a:p>
        </p:txBody>
      </p:sp>
      <p:pic>
        <p:nvPicPr>
          <p:cNvPr id="8" name="Рисунок 7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15304" cy="28575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 зернистій розташовуються рибосоми, тому саме </a:t>
            </a:r>
            <a:r>
              <a:rPr lang="uk-UA" sz="2800" dirty="0"/>
              <a:t>з</a:t>
            </a:r>
            <a:r>
              <a:rPr lang="uk-UA" sz="2800" dirty="0" smtClean="0"/>
              <a:t>ерниста бере участь у синтезі білків та забезпечує їхній транспорт по клітині. У її порожнинах білки набувають притаманної їм просторової конфігурації і до них можуть приєднуватись небілкові компоненти.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Ендоплазматична сітка </a:t>
            </a:r>
            <a:endParaRPr lang="uk-UA" sz="3600" b="1" dirty="0"/>
          </a:p>
        </p:txBody>
      </p:sp>
      <p:pic>
        <p:nvPicPr>
          <p:cNvPr id="7" name="Рисунок 6" descr="енд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857628"/>
            <a:ext cx="3543300" cy="2733675"/>
          </a:xfrm>
          <a:prstGeom prst="rect">
            <a:avLst/>
          </a:prstGeom>
        </p:spPr>
      </p:pic>
      <p:pic>
        <p:nvPicPr>
          <p:cNvPr id="8" name="Рисунок 7" descr="P1_03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86190"/>
            <a:ext cx="2984500" cy="2667000"/>
          </a:xfrm>
          <a:prstGeom prst="rect">
            <a:avLst/>
          </a:prstGeom>
        </p:spPr>
      </p:pic>
      <p:pic>
        <p:nvPicPr>
          <p:cNvPr id="9" name="Рисунок 8" descr="ддля пр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498080" cy="492922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 </a:t>
            </a:r>
            <a:r>
              <a:rPr lang="uk-UA" sz="2800" dirty="0" err="1" smtClean="0"/>
              <a:t>мамбранах</a:t>
            </a:r>
            <a:r>
              <a:rPr lang="uk-UA" sz="2800" dirty="0" smtClean="0"/>
              <a:t> незернистої синтезуються ліпіди, вуглеводи, певні гормони. По ній пересуваються і розподіляються синтезовані органічні речовини. </a:t>
            </a:r>
          </a:p>
          <a:p>
            <a:r>
              <a:rPr lang="uk-UA" sz="2800" dirty="0" smtClean="0"/>
              <a:t>Наприклад, у порожнинах                                                        ЕПС печінки накопичуються                                                      і знешкоджуються отрути.                                           Порожнини ЕПС у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язових</a:t>
            </a:r>
            <a:r>
              <a:rPr lang="uk-UA" sz="2800" dirty="0" smtClean="0"/>
              <a:t>                                        клітинах, залозистому                                            епітелії та нейронах слугують як депо Кальцію.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Ендоплазматична сітка </a:t>
            </a:r>
            <a:endParaRPr lang="uk-UA" sz="3600" b="1" dirty="0"/>
          </a:p>
        </p:txBody>
      </p:sp>
      <p:pic>
        <p:nvPicPr>
          <p:cNvPr id="6" name="Рисунок 5" descr="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500306"/>
            <a:ext cx="2571767" cy="2286015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498080" cy="278608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Комплекс або апарат Гольджі названий на честь італійського вченого К.Гольджі, який відкрив цю органелу. Його називають ще пластинчастим комплексом. Це скупчення пласких цистерн або рулонів, укладених один на одного.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6" name="Рисунок 5" descr="Diapositiva%20(1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14752"/>
            <a:ext cx="4286280" cy="2811131"/>
          </a:xfrm>
          <a:prstGeom prst="rect">
            <a:avLst/>
          </a:prstGeom>
        </p:spPr>
      </p:pic>
      <p:pic>
        <p:nvPicPr>
          <p:cNvPr id="7" name="Рисунок 6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643866" cy="435771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клітинах тварин комплекс Гольджі має вигляд скупчень лусочок, паличок і зерняток.</a:t>
            </a:r>
          </a:p>
          <a:p>
            <a:r>
              <a:rPr lang="uk-UA" sz="2800" dirty="0" smtClean="0"/>
              <a:t>У рослинних клітинах та                                                                клітинах безхребетних                                                           тварин апарат Гольджі                                                  утворений невеликими                                                       тільцями – </a:t>
            </a:r>
            <a:r>
              <a:rPr lang="uk-UA" sz="2800" dirty="0" err="1" smtClean="0"/>
              <a:t>диктіосомами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Комплекс Гольджі </a:t>
            </a:r>
            <a:endParaRPr lang="uk-UA" sz="3600" b="1" dirty="0"/>
          </a:p>
        </p:txBody>
      </p:sp>
      <p:pic>
        <p:nvPicPr>
          <p:cNvPr id="5" name="Рисунок 4" descr="golgi_appara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71678"/>
            <a:ext cx="3105486" cy="4121478"/>
          </a:xfrm>
          <a:prstGeom prst="rect">
            <a:avLst/>
          </a:prstGeom>
        </p:spPr>
      </p:pic>
      <p:pic>
        <p:nvPicPr>
          <p:cNvPr id="6" name="Рисунок 5" descr="ддля пр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14290"/>
            <a:ext cx="785819" cy="71105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nomembrann-organeli-citoplazm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odnomembrann-organeli-citoplazmi</Template>
  <TotalTime>0</TotalTime>
  <Words>974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odnomembrann-organeli-citoplazmi</vt:lpstr>
      <vt:lpstr>Одномембранні  органели</vt:lpstr>
      <vt:lpstr>Органели клітин</vt:lpstr>
      <vt:lpstr>Одномембранні органели </vt:lpstr>
      <vt:lpstr>Ендоплазматична сітка </vt:lpstr>
      <vt:lpstr>Ендоплазматична сітка </vt:lpstr>
      <vt:lpstr>Ендоплазматична сітка </vt:lpstr>
      <vt:lpstr>Ендоплазматична сітка </vt:lpstr>
      <vt:lpstr>Комплекс Гольджі </vt:lpstr>
      <vt:lpstr>Комплекс Гольджі </vt:lpstr>
      <vt:lpstr>Комплекс Гольджі </vt:lpstr>
      <vt:lpstr>Комплекс Гольджі </vt:lpstr>
      <vt:lpstr>Комплекс Гольджі </vt:lpstr>
      <vt:lpstr>Комплекс Гольджі </vt:lpstr>
      <vt:lpstr>Комплекс Гольджі </vt:lpstr>
      <vt:lpstr>Лізосоми  </vt:lpstr>
      <vt:lpstr>Лізосоми  </vt:lpstr>
      <vt:lpstr>Лізосоми  </vt:lpstr>
      <vt:lpstr>Лізосоми  </vt:lpstr>
      <vt:lpstr>Лізосоми  </vt:lpstr>
      <vt:lpstr>Вакуолі   </vt:lpstr>
      <vt:lpstr>Вакуолі   </vt:lpstr>
      <vt:lpstr>Вакуолі   </vt:lpstr>
      <vt:lpstr>Вакуолі   </vt:lpstr>
      <vt:lpstr>Пероксисоми  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Одномембранні  органели</dc:title>
  <dc:creator>Ира</dc:creator>
  <cp:lastModifiedBy>Ира</cp:lastModifiedBy>
  <cp:revision>1</cp:revision>
  <dcterms:created xsi:type="dcterms:W3CDTF">2014-09-05T18:30:14Z</dcterms:created>
  <dcterms:modified xsi:type="dcterms:W3CDTF">2014-09-05T18:30:26Z</dcterms:modified>
</cp:coreProperties>
</file>