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08.01.2011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08.01.2011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08.01.2011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08.01.2011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08.01.2011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08.01.2011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08.01.2011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08.01.2011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08.01.2011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08.01.2011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08.01.2011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F7A3B5-B1DB-454E-BAE8-05B81E306D15}" type="datetimeFigureOut">
              <a:rPr lang="uk-UA" smtClean="0"/>
              <a:t>08.01.2011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428604"/>
            <a:ext cx="7478078" cy="2071702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uk-UA" sz="6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Двомембранні органели</a:t>
            </a:r>
            <a:endParaRPr lang="uk-UA" sz="6600" b="1" dirty="0">
              <a:solidFill>
                <a:schemeClr val="accent4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6000768"/>
            <a:ext cx="7406640" cy="50736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Матеріали до уроків у 10 кл.</a:t>
            </a:r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для ти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857496"/>
            <a:ext cx="3286148" cy="303856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7498080" cy="542928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Основна функція мітохондрій – синтез АТФ. Цей процес відбувається за рахунок енергії, яка звільняється під час окиснення органічних сполук,                                                         тобто перетворення                                                              енергії окислених                                                             речовин на енергію                                                          фосфатних </a:t>
            </a:r>
            <a:r>
              <a:rPr lang="uk-UA" sz="2800" dirty="0" err="1" smtClean="0"/>
              <a:t>зв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язків</a:t>
            </a:r>
            <a:r>
              <a:rPr lang="uk-UA" sz="2800" dirty="0" smtClean="0"/>
              <a:t>.                                                      Початкові реакції                                                                  відбуваються в                                                            матриксі, а наступні – на внутрішній мембрані.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Функції  м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ітохондрій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643182"/>
            <a:ext cx="3426881" cy="2571768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7498080" cy="535785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Мітохондрії розмножуються шляхом перешнуровування. Їм властива певна автономія: вони ніколи не виникають заново, а утворюються лише в результаті ділення, мають власну ДНК. Це говорить про те, що в минулому                                                          це були окремі                                                                      структури, можливо                                                        паразитичні або                                                                 симбіотичні, які                                                                  сьогодні перетворились                                                        на потрібний для існування органоїд.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Мітохондрії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mitochondria_fi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500438"/>
            <a:ext cx="3071834" cy="226065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7498080" cy="457203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Пластиди (від </a:t>
            </a:r>
            <a:r>
              <a:rPr lang="uk-UA" sz="2800" dirty="0" err="1" smtClean="0"/>
              <a:t>грец</a:t>
            </a:r>
            <a:r>
              <a:rPr lang="uk-UA" sz="2800" dirty="0" smtClean="0"/>
              <a:t>. </a:t>
            </a:r>
            <a:r>
              <a:rPr lang="uk-UA" sz="2800" i="1" dirty="0" err="1" smtClean="0"/>
              <a:t>пластидес</a:t>
            </a:r>
            <a:r>
              <a:rPr lang="uk-UA" sz="2800" dirty="0" smtClean="0"/>
              <a:t> – виліплений, сформований) – органели, характерні лише для рослинних клітин і деяких </a:t>
            </a:r>
            <a:r>
              <a:rPr lang="uk-UA" sz="2800" dirty="0" smtClean="0"/>
              <a:t>евгленових </a:t>
            </a:r>
            <a:r>
              <a:rPr lang="uk-UA" sz="2800" dirty="0" smtClean="0"/>
              <a:t>одноклітинних тварин. </a:t>
            </a:r>
          </a:p>
          <a:p>
            <a:r>
              <a:rPr lang="uk-UA" sz="2800" dirty="0" smtClean="0"/>
              <a:t>Відомо три типи пластид:                                               хлоропласти, хромопласти                                                      та лейкопласти, які </a:t>
            </a:r>
            <a:r>
              <a:rPr lang="uk-UA" sz="2800" dirty="0" err="1" smtClean="0"/>
              <a:t>відріз-</a:t>
            </a:r>
            <a:r>
              <a:rPr lang="uk-UA" sz="2800" dirty="0" smtClean="0"/>
              <a:t>                                                      </a:t>
            </a:r>
            <a:r>
              <a:rPr lang="uk-UA" sz="2800" dirty="0" err="1" smtClean="0"/>
              <a:t>няються</a:t>
            </a:r>
            <a:r>
              <a:rPr lang="uk-UA" sz="2800" dirty="0" smtClean="0"/>
              <a:t> забарвленням,                                            особливостями будови та                                       функцій.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Пластиди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im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643182"/>
            <a:ext cx="2728085" cy="3286147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142984"/>
            <a:ext cx="7498080" cy="542928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Хлоропласти (від </a:t>
            </a:r>
            <a:r>
              <a:rPr lang="uk-UA" sz="2800" dirty="0" err="1" smtClean="0"/>
              <a:t>грец</a:t>
            </a:r>
            <a:r>
              <a:rPr lang="uk-UA" sz="2800" dirty="0" smtClean="0"/>
              <a:t>. </a:t>
            </a:r>
            <a:r>
              <a:rPr lang="uk-UA" sz="2800" i="1" dirty="0" err="1" smtClean="0"/>
              <a:t>хлорос</a:t>
            </a:r>
            <a:r>
              <a:rPr lang="uk-UA" sz="2800" dirty="0" smtClean="0"/>
              <a:t> – зелений) – пластиди зеленого кольору від наявності хлорофілу.</a:t>
            </a:r>
          </a:p>
          <a:p>
            <a:r>
              <a:rPr lang="uk-UA" sz="2800" dirty="0" smtClean="0"/>
              <a:t>Хлоропласти мають                                                      зовнішню гладеньку                                                 мембрану і внутрішню,                                                     що утворює вирости.                                                         </a:t>
            </a:r>
            <a:r>
              <a:rPr lang="uk-UA" sz="2800" dirty="0" smtClean="0"/>
              <a:t>Внутрішній простір                                                   хлоропластів заповнює                                                        речовина – строма, де                                                    містяться молекули ДНК, різні типи РНК, рибосоми, зерна крохмалю.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Хлоропласти 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clip_image0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143116"/>
            <a:ext cx="3219626" cy="3286148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498080" cy="550072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З внутрішньою мембраною </a:t>
            </a:r>
            <a:r>
              <a:rPr lang="uk-UA" sz="2800" dirty="0" err="1" smtClean="0"/>
              <a:t>пов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язані</a:t>
            </a:r>
            <a:r>
              <a:rPr lang="uk-UA" sz="2800" dirty="0" smtClean="0"/>
              <a:t> – тилакоїди – структури, що нагадують пласкі цистерни. Великі тилакоїди                                      розташовані поодиноко, а                                        дрібніші зібрані в грани, які                                        нагадують стопки монет.</a:t>
            </a:r>
          </a:p>
          <a:p>
            <a:r>
              <a:rPr lang="uk-UA" sz="2800" dirty="0" smtClean="0"/>
              <a:t>У тилакоїдах містяться основні пігменти – хлорофіли та допоміжні – каротиноїди. Тут наявні також усі ферменти,                                            які необхідні для </a:t>
            </a:r>
            <a:r>
              <a:rPr lang="uk-UA" sz="2800" dirty="0" err="1" smtClean="0"/>
              <a:t>здійснен-</a:t>
            </a:r>
            <a:r>
              <a:rPr lang="uk-UA" sz="2800" dirty="0" smtClean="0"/>
              <a:t>                                             </a:t>
            </a:r>
            <a:r>
              <a:rPr lang="uk-UA" sz="2800" dirty="0" err="1" smtClean="0"/>
              <a:t>ня</a:t>
            </a:r>
            <a:r>
              <a:rPr lang="uk-UA" sz="2800" dirty="0" smtClean="0"/>
              <a:t> фотосинтезу.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Будова  хлоропластів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6310_11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000240"/>
            <a:ext cx="1850585" cy="1428760"/>
          </a:xfrm>
          <a:prstGeom prst="rect">
            <a:avLst/>
          </a:prstGeom>
        </p:spPr>
      </p:pic>
      <p:pic>
        <p:nvPicPr>
          <p:cNvPr id="8" name="Рисунок 7" descr="090105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929198"/>
            <a:ext cx="2500330" cy="104251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71546"/>
            <a:ext cx="7498080" cy="342902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Основна функція хлоропластів – здійснення фотосинтезу. Крім того, у них на мембрані тилакоїдів є </a:t>
            </a:r>
            <a:r>
              <a:rPr lang="uk-UA" sz="2800" dirty="0" err="1" smtClean="0"/>
              <a:t>АТФ-соми</a:t>
            </a:r>
            <a:r>
              <a:rPr lang="uk-UA" sz="2800" dirty="0" smtClean="0"/>
              <a:t>, де відбувається синтез АТФ. </a:t>
            </a:r>
          </a:p>
          <a:p>
            <a:r>
              <a:rPr lang="uk-UA" sz="2800" dirty="0" smtClean="0"/>
              <a:t>Також у хлоропластах синтезуються ліпіди, білки мембран тилакоїдів та ферменти, що забезпечують реакції фотосинтезу.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Функції  хлоропластів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p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7" y="4357694"/>
            <a:ext cx="5087453" cy="212712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71546"/>
            <a:ext cx="7498080" cy="550072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Хромопласти (від </a:t>
            </a:r>
            <a:r>
              <a:rPr lang="uk-UA" sz="2800" dirty="0" err="1" smtClean="0"/>
              <a:t>грец</a:t>
            </a:r>
            <a:r>
              <a:rPr lang="uk-UA" sz="2800" dirty="0" smtClean="0"/>
              <a:t>. </a:t>
            </a:r>
            <a:r>
              <a:rPr lang="uk-UA" sz="2800" i="1" dirty="0" err="1" smtClean="0"/>
              <a:t>хроматос</a:t>
            </a:r>
            <a:r>
              <a:rPr lang="uk-UA" sz="2800" dirty="0" smtClean="0"/>
              <a:t> – колір, фарба) – пластиди, забарвлені у різні кольори: жовтий, зелений,                              фіолетовий, завдяки </a:t>
            </a:r>
            <a:r>
              <a:rPr lang="uk-UA" sz="2800" dirty="0" err="1" smtClean="0"/>
              <a:t>пігмен-</a:t>
            </a:r>
            <a:r>
              <a:rPr lang="uk-UA" sz="2800" dirty="0" smtClean="0"/>
              <a:t>                                                         там каротиноїдам, які в них                                  накопичуються. Цим вони                                  надають певного кольору                                           квіткам, плодам, </a:t>
            </a:r>
            <a:r>
              <a:rPr lang="uk-UA" sz="2800" dirty="0" err="1" smtClean="0"/>
              <a:t>коренепло-</a:t>
            </a:r>
            <a:r>
              <a:rPr lang="uk-UA" sz="2800" dirty="0" smtClean="0"/>
              <a:t>                                      дам, деяким </a:t>
            </a:r>
            <a:r>
              <a:rPr lang="uk-UA" sz="2800" dirty="0" err="1" smtClean="0"/>
              <a:t>незеленим</a:t>
            </a:r>
            <a:r>
              <a:rPr lang="uk-UA" sz="2800" dirty="0" smtClean="0"/>
              <a:t> листкам.</a:t>
            </a:r>
          </a:p>
          <a:p>
            <a:r>
              <a:rPr lang="uk-UA" sz="2800" dirty="0" smtClean="0"/>
              <a:t>Внутрішня мембрана у хромопластах відсутня, інколи зустрічаються окремі тилакоїди.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Хромопласти 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nature5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2071678"/>
            <a:ext cx="1842607" cy="242889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7498080" cy="528641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Лейкопласти (від </a:t>
            </a:r>
            <a:r>
              <a:rPr lang="uk-UA" sz="2800" dirty="0" err="1" smtClean="0"/>
              <a:t>грец</a:t>
            </a:r>
            <a:r>
              <a:rPr lang="uk-UA" sz="2800" dirty="0" smtClean="0"/>
              <a:t>. </a:t>
            </a:r>
            <a:r>
              <a:rPr lang="uk-UA" sz="2800" i="1" dirty="0" err="1" smtClean="0"/>
              <a:t>лейкос</a:t>
            </a:r>
            <a:r>
              <a:rPr lang="uk-UA" sz="2800" dirty="0" smtClean="0"/>
              <a:t> – безбарвний) – безбарвні пластиди різноманітної                                  форми, в яких запасаються деякі                              сполуки – крохмаль, білки.</a:t>
            </a:r>
          </a:p>
          <a:p>
            <a:r>
              <a:rPr lang="uk-UA" sz="2800" dirty="0" smtClean="0"/>
              <a:t>Внутрішня мембрана утворює нечисленні тилакоїди. У стромі містяться рибосоми, ДНК, різні типи РНК,                                                    ферменти, які                                                             забезпечують                                                                             синтез і розщеплення                                         запасних речовин.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Лейкопласти 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лейкопл в карто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643050"/>
            <a:ext cx="1285884" cy="1367270"/>
          </a:xfrm>
          <a:prstGeom prst="rect">
            <a:avLst/>
          </a:prstGeom>
        </p:spPr>
      </p:pic>
      <p:pic>
        <p:nvPicPr>
          <p:cNvPr id="6" name="Рисунок 5" descr="лейкоплас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362" y="4000504"/>
            <a:ext cx="3497604" cy="171451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7498080" cy="535785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Пластиди одного типу здатні перетворюватись на пластиди іншого типу: </a:t>
            </a:r>
          </a:p>
          <a:p>
            <a:pPr>
              <a:buNone/>
            </a:pPr>
            <a:r>
              <a:rPr lang="uk-UA" sz="2800" dirty="0" smtClean="0"/>
              <a:t>- лейкопласти на хлоропласти  і хромопласти;</a:t>
            </a:r>
          </a:p>
          <a:p>
            <a:pPr>
              <a:buNone/>
            </a:pPr>
            <a:r>
              <a:rPr lang="uk-UA" sz="2800" dirty="0" smtClean="0"/>
              <a:t>- хлоропласти на хромопласти під час старіння листків, стебел та                                                          дозрівання плодів.</a:t>
            </a:r>
          </a:p>
          <a:p>
            <a:r>
              <a:rPr lang="uk-UA" sz="2800" dirty="0" smtClean="0"/>
              <a:t>Хромопласти є кінцевим                                                етапом розвитку пластид,                                                    вони не перетворюються                                                             на пластиди інших типів. 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Перетворення  пластид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cs_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441" y="3143248"/>
            <a:ext cx="2894832" cy="278608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71546"/>
            <a:ext cx="7498080" cy="5143536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/>
              <a:t>Мітохондрії та хлоропласти,                                           на відміну від інших органел,                                         характеризуються певним                                                       ступенем автономії в клітині.</a:t>
            </a:r>
          </a:p>
          <a:p>
            <a:pPr>
              <a:buNone/>
            </a:pPr>
            <a:endParaRPr lang="uk-UA" sz="2800" dirty="0" smtClean="0"/>
          </a:p>
          <a:p>
            <a:r>
              <a:rPr lang="uk-UA" sz="2800" dirty="0" smtClean="0"/>
              <a:t>Молекули ДНК у мітохондріях і пластидах забезпечують механізми </a:t>
            </a:r>
            <a:r>
              <a:rPr lang="uk-UA" sz="2800" dirty="0" err="1" smtClean="0"/>
              <a:t>цито-</a:t>
            </a:r>
            <a:r>
              <a:rPr lang="uk-UA" sz="2800" dirty="0" smtClean="0"/>
              <a:t>                                   плазматичної спадковості, бо                               здатні зберігати та передавати                             під час поділу цих органел                                              певну частину спадкової                                      інформації. 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Цитоплазматична  спадковість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metabolis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142128"/>
            <a:ext cx="1714512" cy="1693997"/>
          </a:xfrm>
          <a:prstGeom prst="rect">
            <a:avLst/>
          </a:prstGeom>
        </p:spPr>
      </p:pic>
      <p:pic>
        <p:nvPicPr>
          <p:cNvPr id="9" name="Рисунок 8" descr="chloropl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786190"/>
            <a:ext cx="1643074" cy="1920723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7643866" cy="4800600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Органели (від </a:t>
            </a:r>
            <a:r>
              <a:rPr lang="uk-UA" sz="2800" dirty="0" err="1" smtClean="0">
                <a:solidFill>
                  <a:schemeClr val="accent4">
                    <a:lumMod val="50000"/>
                  </a:schemeClr>
                </a:solidFill>
              </a:rPr>
              <a:t>грец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uk-UA" sz="2800" i="1" dirty="0" err="1" smtClean="0">
                <a:solidFill>
                  <a:schemeClr val="accent4">
                    <a:lumMod val="50000"/>
                  </a:schemeClr>
                </a:solidFill>
              </a:rPr>
              <a:t>органон</a:t>
            </a:r>
            <a:r>
              <a:rPr lang="uk-UA" sz="28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– орган, інструмент ) – постійні клітинні структури, обмежені однією або двома мембранами, а деякі взагалі не мають мембранної оболонки. </a:t>
            </a:r>
          </a:p>
          <a:p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Кожна з органел                                                            забезпечує відповідні                                                       процеси життєдіяльності                                             клітини, тому особливості                                                             їхньої будови </a:t>
            </a:r>
            <a:r>
              <a:rPr lang="uk-UA" sz="2800" dirty="0" err="1" smtClean="0">
                <a:solidFill>
                  <a:schemeClr val="accent4">
                    <a:lumMod val="50000"/>
                  </a:schemeClr>
                </a:solidFill>
              </a:rPr>
              <a:t>пов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sz="2800" dirty="0" err="1" smtClean="0">
                <a:solidFill>
                  <a:schemeClr val="accent4">
                    <a:lumMod val="50000"/>
                  </a:schemeClr>
                </a:solidFill>
              </a:rPr>
              <a:t>язані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 з                                                   функціями, які вони                                               виконують.</a:t>
            </a:r>
            <a:endParaRPr lang="uk-UA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Органели клітин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klet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786058"/>
            <a:ext cx="2190750" cy="310515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Порівняння  вивчених  органел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 descr="231238_imag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714488"/>
            <a:ext cx="3098908" cy="2714644"/>
          </a:xfrm>
          <a:prstGeom prst="rect">
            <a:avLst/>
          </a:prstGeom>
        </p:spPr>
      </p:pic>
      <p:pic>
        <p:nvPicPr>
          <p:cNvPr id="10" name="Рисунок 9" descr="blasteed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285860"/>
            <a:ext cx="2928958" cy="434831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5852" y="6000768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Дати коротку характеристику мітохондріям і пластидам</a:t>
            </a:r>
            <a:r>
              <a:rPr lang="uk-UA" sz="2400" dirty="0" smtClean="0"/>
              <a:t> </a:t>
            </a:r>
            <a:endParaRPr lang="uk-UA" sz="24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714356"/>
            <a:ext cx="5214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Успіхів </a:t>
            </a:r>
          </a:p>
          <a:p>
            <a:pPr algn="ctr"/>
            <a:r>
              <a:rPr lang="uk-UA" sz="72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</a:t>
            </a:r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вивченні</a:t>
            </a:r>
          </a:p>
          <a:p>
            <a:pPr algn="ctr"/>
            <a:r>
              <a:rPr lang="uk-UA" sz="72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ових тем! </a:t>
            </a:r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uk-UA" sz="7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 descr="ros1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357694"/>
            <a:ext cx="2643206" cy="189830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7498080" cy="64294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До двомембранних органел належать: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Двомембранні о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рганели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mitochond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928802"/>
            <a:ext cx="3135882" cy="2020902"/>
          </a:xfrm>
          <a:prstGeom prst="rect">
            <a:avLst/>
          </a:prstGeom>
        </p:spPr>
      </p:pic>
      <p:pic>
        <p:nvPicPr>
          <p:cNvPr id="6" name="Рисунок 5" descr="_laminazell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214818"/>
            <a:ext cx="2214578" cy="21533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43570" y="2571744"/>
            <a:ext cx="2542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мітохондрії</a:t>
            </a:r>
            <a:endParaRPr lang="uk-UA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5286388"/>
            <a:ext cx="2236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пластиди.</a:t>
            </a:r>
            <a:endParaRPr lang="uk-UA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498080" cy="242889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Мітохондрії (від </a:t>
            </a:r>
            <a:r>
              <a:rPr lang="uk-UA" sz="2800" dirty="0" err="1" smtClean="0">
                <a:solidFill>
                  <a:schemeClr val="accent4">
                    <a:lumMod val="50000"/>
                  </a:schemeClr>
                </a:solidFill>
              </a:rPr>
              <a:t>грец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uk-UA" sz="2800" i="1" dirty="0" err="1" smtClean="0">
                <a:solidFill>
                  <a:schemeClr val="accent4">
                    <a:lumMod val="50000"/>
                  </a:schemeClr>
                </a:solidFill>
              </a:rPr>
              <a:t>мітос</a:t>
            </a:r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– нитка, </a:t>
            </a:r>
            <a:r>
              <a:rPr lang="uk-UA" sz="2800" i="1" dirty="0" err="1" smtClean="0">
                <a:solidFill>
                  <a:schemeClr val="accent4">
                    <a:lumMod val="50000"/>
                  </a:schemeClr>
                </a:solidFill>
              </a:rPr>
              <a:t>хондрос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зернятко) – органели у вигляді гранул, паличок, ниток, завдовжки від 0,5 до 7 мкм. Наявні в клітинах рослин, грибів, тварин, крім одноклітинних еукаріотів – анаеробів.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Мітохондрії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mito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714752"/>
            <a:ext cx="2494418" cy="2427454"/>
          </a:xfrm>
          <a:prstGeom prst="rect">
            <a:avLst/>
          </a:prstGeom>
        </p:spPr>
      </p:pic>
      <p:pic>
        <p:nvPicPr>
          <p:cNvPr id="9" name="Рисунок 8" descr="mitochondria-glossar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429000"/>
            <a:ext cx="2276475" cy="294322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498080" cy="200026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Кількість їх у клітинах може коливатися від   1 до 100 000 і більше, що залежить від активності обміну речовин і перетворення енергії.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Мітохондрії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ммыы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714620"/>
            <a:ext cx="4991100" cy="356235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71546"/>
            <a:ext cx="7572428" cy="242889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Стінка мітохондрії складається із двох мембран – зовнішньої гладенької та внутрішньої, що має вирости всередину – гребені або </a:t>
            </a:r>
            <a:r>
              <a:rPr lang="uk-UA" sz="2800" dirty="0" err="1" smtClean="0"/>
              <a:t>кристи</a:t>
            </a:r>
            <a:r>
              <a:rPr lang="uk-UA" sz="2800" dirty="0" smtClean="0"/>
              <a:t>, які поділяють мітохондрію на відсіки.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Будова  м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ітохондрій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i_mitohondri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500438"/>
            <a:ext cx="4786346" cy="2936708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71546"/>
            <a:ext cx="7498080" cy="521497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Кристи мають вигляд дископодібних, трубчастих чи пластинчастих утворів, які часто розгалуджуються. На поверхні крист, що межує із внутрішнім середовищем мітохондрії,                                                                                                                                     є особливі                                                                         грибоподібні                                                                   білкові утвори –                                                                        </a:t>
            </a:r>
            <a:r>
              <a:rPr lang="uk-UA" sz="2800" dirty="0" err="1" smtClean="0"/>
              <a:t>АТФ-соми</a:t>
            </a:r>
            <a:r>
              <a:rPr lang="uk-UA" sz="2800" dirty="0" smtClean="0"/>
              <a:t>, які                                                                       містять комплекс                                                                   ферментів,                                                                              необхідних для синтезу АТФ. 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Будова  м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ітохондрій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ми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928934"/>
            <a:ext cx="4286280" cy="279704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7498080" cy="257176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Внутрішній простір мітохондрій заповнений напіврідкою речовиною – матриксом. Там містяться рибосоми, молекули ДНК, </a:t>
            </a:r>
            <a:r>
              <a:rPr lang="uk-UA" sz="2800" dirty="0" err="1" smtClean="0"/>
              <a:t>і-РНК</a:t>
            </a:r>
            <a:r>
              <a:rPr lang="uk-UA" sz="2800" dirty="0" smtClean="0"/>
              <a:t>,  </a:t>
            </a:r>
            <a:r>
              <a:rPr lang="uk-UA" sz="2800" dirty="0" err="1" smtClean="0"/>
              <a:t>т-РНК</a:t>
            </a:r>
            <a:r>
              <a:rPr lang="uk-UA" sz="2800" dirty="0" smtClean="0"/>
              <a:t>  та синтезуються білки, що входять до складу внутрішньої мембрани.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Будова  м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ітохондрій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mitochon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429000"/>
            <a:ext cx="4143404" cy="3141239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7498080" cy="321471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Описав мітохондрії у 1894 р. </a:t>
            </a:r>
            <a:r>
              <a:rPr lang="uk-UA" sz="2800" dirty="0" err="1" smtClean="0"/>
              <a:t>Ріхард</a:t>
            </a:r>
            <a:r>
              <a:rPr lang="uk-UA" sz="2800" dirty="0" smtClean="0"/>
              <a:t> </a:t>
            </a:r>
            <a:r>
              <a:rPr lang="uk-UA" sz="2800" dirty="0" err="1" smtClean="0"/>
              <a:t>Альтман</a:t>
            </a:r>
            <a:r>
              <a:rPr lang="uk-UA" sz="2800" dirty="0" smtClean="0"/>
              <a:t> і назвав їх </a:t>
            </a:r>
            <a:r>
              <a:rPr lang="uk-UA" sz="2800" dirty="0" err="1" smtClean="0"/>
              <a:t>біобластами</a:t>
            </a:r>
            <a:r>
              <a:rPr lang="uk-UA" sz="2800" dirty="0" smtClean="0"/>
              <a:t>. Назву </a:t>
            </a:r>
            <a:r>
              <a:rPr lang="uk-UA" sz="2800" dirty="0" err="1" smtClean="0"/>
              <a:t>“мітохондрія”</a:t>
            </a:r>
            <a:r>
              <a:rPr lang="uk-UA" sz="2800" dirty="0" smtClean="0"/>
              <a:t> у 1897 р. запропонував К.</a:t>
            </a:r>
            <a:r>
              <a:rPr lang="uk-UA" sz="2800" dirty="0" err="1" smtClean="0"/>
              <a:t>Бенд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Внутрішню будову цих органел встановили у 1952 р. </a:t>
            </a:r>
            <a:r>
              <a:rPr lang="uk-UA" sz="2800" dirty="0" err="1" smtClean="0"/>
              <a:t>Фрітьоф</a:t>
            </a:r>
            <a:r>
              <a:rPr lang="uk-UA" sz="2800" dirty="0" smtClean="0"/>
              <a:t> </a:t>
            </a:r>
            <a:r>
              <a:rPr lang="uk-UA" sz="2800" dirty="0" err="1" smtClean="0"/>
              <a:t>Сьостранд</a:t>
            </a:r>
            <a:r>
              <a:rPr lang="uk-UA" sz="2800" dirty="0" smtClean="0"/>
              <a:t> та Джордж </a:t>
            </a:r>
            <a:r>
              <a:rPr lang="uk-UA" sz="2800" dirty="0" err="1" smtClean="0"/>
              <a:t>Пелед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Відкриття  м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ітохондрій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Mitoch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698083"/>
            <a:ext cx="4145219" cy="2583853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453</TotalTime>
  <Words>821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Двомембранні органели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Двомембранні органели</dc:title>
  <dc:creator>Павленко</dc:creator>
  <cp:lastModifiedBy>Павленко</cp:lastModifiedBy>
  <cp:revision>82</cp:revision>
  <dcterms:created xsi:type="dcterms:W3CDTF">2011-01-08T10:41:03Z</dcterms:created>
  <dcterms:modified xsi:type="dcterms:W3CDTF">2011-01-08T18:14:42Z</dcterms:modified>
</cp:coreProperties>
</file>