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8" r:id="rId2"/>
    <p:sldId id="259" r:id="rId3"/>
    <p:sldId id="260" r:id="rId4"/>
    <p:sldId id="261" r:id="rId5"/>
    <p:sldId id="262" r:id="rId6"/>
    <p:sldId id="263" r:id="rId7"/>
    <p:sldId id="266" r:id="rId8"/>
    <p:sldId id="268" r:id="rId9"/>
    <p:sldId id="267" r:id="rId10"/>
    <p:sldId id="271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685A6B-B3A0-410A-B146-083DAFAE8FB9}" type="datetimeFigureOut">
              <a:rPr lang="uk-UA" smtClean="0"/>
              <a:pPr/>
              <a:t>11.04.2014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CC8FD9-5078-40AE-9080-0460E20B77E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2383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214414" y="2357430"/>
            <a:ext cx="6400800" cy="1143008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 smtClean="0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Надмембранні та </a:t>
            </a:r>
            <a:r>
              <a:rPr lang="uk-UA" sz="2800" b="1" cap="all" dirty="0" err="1" smtClean="0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підмембранні</a:t>
            </a:r>
            <a:r>
              <a:rPr lang="uk-UA" sz="2800" b="1" cap="all" dirty="0" smtClean="0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комплекси клітин</a:t>
            </a:r>
          </a:p>
          <a:p>
            <a:endParaRPr lang="uk-UA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229600" cy="128586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dirty="0" smtClean="0">
                <a:solidFill>
                  <a:srgbClr val="002060"/>
                </a:solidFill>
              </a:rPr>
              <a:t>Спеціалізована школа </a:t>
            </a:r>
            <a:r>
              <a:rPr lang="en-US" sz="2800" dirty="0" smtClean="0">
                <a:solidFill>
                  <a:srgbClr val="002060"/>
                </a:solidFill>
              </a:rPr>
              <a:t>I-III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</a:rPr>
              <a:t>ступенів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smtClean="0">
                <a:solidFill>
                  <a:srgbClr val="002060"/>
                </a:solidFill>
              </a:rPr>
              <a:t>                       </a:t>
            </a:r>
            <a:r>
              <a:rPr lang="ru-RU" sz="2800" dirty="0" err="1" smtClean="0">
                <a:solidFill>
                  <a:srgbClr val="002060"/>
                </a:solidFill>
              </a:rPr>
              <a:t>з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</a:rPr>
              <a:t>поглибленим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</a:rPr>
              <a:t>вивченням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</a:rPr>
              <a:t>української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</a:rPr>
              <a:t>мови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smtClean="0">
                <a:solidFill>
                  <a:srgbClr val="002060"/>
                </a:solidFill>
              </a:rPr>
              <a:t>      </a:t>
            </a:r>
            <a:r>
              <a:rPr lang="ru-RU" sz="2800" dirty="0" smtClean="0">
                <a:solidFill>
                  <a:srgbClr val="002060"/>
                </a:solidFill>
              </a:rPr>
              <a:t>та </a:t>
            </a:r>
            <a:r>
              <a:rPr lang="ru-RU" sz="2800" dirty="0" err="1" smtClean="0">
                <a:solidFill>
                  <a:srgbClr val="002060"/>
                </a:solidFill>
              </a:rPr>
              <a:t>літератури</a:t>
            </a:r>
            <a:r>
              <a:rPr lang="ru-RU" sz="2800" dirty="0" smtClean="0">
                <a:solidFill>
                  <a:srgbClr val="002060"/>
                </a:solidFill>
              </a:rPr>
              <a:t> №273 </a:t>
            </a:r>
            <a:endParaRPr lang="uk-UA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785786" y="1785926"/>
            <a:ext cx="7358114" cy="3474720"/>
          </a:xfrm>
        </p:spPr>
        <p:txBody>
          <a:bodyPr/>
          <a:lstStyle/>
          <a:p>
            <a:r>
              <a:rPr lang="uk-UA" dirty="0" err="1" smtClean="0"/>
              <a:t>Цитоскелет</a:t>
            </a:r>
            <a:r>
              <a:rPr lang="uk-UA" dirty="0" smtClean="0"/>
              <a:t> виконує опорну функцію, а також сполучає всі компоненти клітини: її поверхневий апарат, структури цитоплазми, ядро. Елементи </a:t>
            </a:r>
            <a:r>
              <a:rPr lang="uk-UA" dirty="0" err="1" smtClean="0"/>
              <a:t>цитоскелета</a:t>
            </a:r>
            <a:r>
              <a:rPr lang="uk-UA" dirty="0" smtClean="0"/>
              <a:t> сприяють закріпленню органел у певному положенні і їхньому переміщенню в клітині.</a:t>
            </a:r>
            <a:endParaRPr lang="uk-UA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28662" y="642918"/>
            <a:ext cx="7215238" cy="92869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 fontScale="97500"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tabLst/>
              <a:defRPr/>
            </a:pPr>
            <a:r>
              <a:rPr kumimoji="0" lang="uk-UA" sz="4600" b="1" i="0" u="none" strike="noStrike" kern="1200" cap="none" spc="0" normalizeH="0" baseline="0" noProof="0" dirty="0" err="1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Цитоскелет</a:t>
            </a:r>
            <a:endParaRPr kumimoji="0" lang="uk-UA" sz="46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6626" name="Picture 2" descr="http://subject.com.ua/textbook/biology/10klas_1/10klas_1.files/image0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3929066"/>
            <a:ext cx="5905500" cy="23622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42910" y="2000240"/>
            <a:ext cx="4429156" cy="4429156"/>
          </a:xfrm>
        </p:spPr>
        <p:txBody>
          <a:bodyPr/>
          <a:lstStyle/>
          <a:p>
            <a:r>
              <a:rPr lang="uk-UA" dirty="0" smtClean="0"/>
              <a:t>У клітинах багатьох багатоклітинних тварин – інфузорії, </a:t>
            </a:r>
            <a:r>
              <a:rPr lang="uk-UA" dirty="0" err="1" smtClean="0"/>
              <a:t>евглени</a:t>
            </a:r>
            <a:r>
              <a:rPr lang="uk-UA" dirty="0" smtClean="0"/>
              <a:t>, до </a:t>
            </a:r>
            <a:r>
              <a:rPr lang="uk-UA" dirty="0" err="1" smtClean="0"/>
              <a:t>підмембранних</a:t>
            </a:r>
            <a:r>
              <a:rPr lang="uk-UA" dirty="0" smtClean="0"/>
              <a:t> комплексів належить </a:t>
            </a:r>
            <a:r>
              <a:rPr lang="uk-UA" b="1" dirty="0" err="1" smtClean="0"/>
              <a:t>пелікула</a:t>
            </a:r>
            <a:r>
              <a:rPr lang="uk-UA" dirty="0" smtClean="0"/>
              <a:t>. Вона складається із структур, розташованих в ущільненому зовнішньому шарі цитоплазми і надає міцності оболонці клітини, забезпечуючи відносну сталість її форми.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28662" y="642918"/>
            <a:ext cx="7215238" cy="92869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 fontScale="90000"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tabLst/>
              <a:defRPr/>
            </a:pPr>
            <a:r>
              <a:rPr kumimoji="0" lang="uk-UA" sz="4600" b="1" i="0" u="none" strike="noStrike" kern="1200" cap="none" spc="0" normalizeH="0" baseline="0" noProof="0" dirty="0" err="1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Підмембранні</a:t>
            </a:r>
            <a:r>
              <a:rPr kumimoji="0" lang="uk-UA" sz="4600" b="1" i="0" u="none" strike="noStrike" kern="1200" cap="none" spc="0" normalizeH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комплекси</a:t>
            </a:r>
            <a:endParaRPr kumimoji="0" lang="uk-UA" sz="46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Рисунок 4" descr="евгл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314" y="2071678"/>
            <a:ext cx="2383492" cy="1500198"/>
          </a:xfrm>
          <a:prstGeom prst="rect">
            <a:avLst/>
          </a:prstGeom>
        </p:spPr>
      </p:pic>
      <p:pic>
        <p:nvPicPr>
          <p:cNvPr id="6" name="Рисунок 5" descr="cad2be7ef9_50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6446" y="3714752"/>
            <a:ext cx="2214578" cy="1928826"/>
          </a:xfrm>
          <a:prstGeom prst="rect">
            <a:avLst/>
          </a:prstGeom>
        </p:spPr>
      </p:pic>
    </p:spTree>
  </p:cSld>
  <p:clrMapOvr>
    <a:masterClrMapping/>
  </p:clrMapOvr>
  <p:transition spd="med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642918"/>
            <a:ext cx="7215238" cy="928694"/>
          </a:xfrm>
        </p:spPr>
        <p:txBody>
          <a:bodyPr>
            <a:normAutofit fontScale="90000"/>
          </a:bodyPr>
          <a:lstStyle/>
          <a:p>
            <a:r>
              <a:rPr lang="uk-UA" dirty="0" err="1" smtClean="0"/>
              <a:t>Надмембранні</a:t>
            </a:r>
            <a:r>
              <a:rPr lang="uk-UA" dirty="0" smtClean="0"/>
              <a:t> комплекси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500034" y="1857364"/>
            <a:ext cx="8143932" cy="3000396"/>
          </a:xfrm>
        </p:spPr>
        <p:txBody>
          <a:bodyPr>
            <a:normAutofit/>
          </a:bodyPr>
          <a:lstStyle/>
          <a:p>
            <a:r>
              <a:rPr lang="uk-UA" dirty="0" smtClean="0"/>
              <a:t>Надмембранні комплекси клітин складаються зі структур, розташованих над плазматичною мембраною. </a:t>
            </a:r>
          </a:p>
          <a:p>
            <a:r>
              <a:rPr lang="uk-UA" dirty="0" smtClean="0"/>
              <a:t>У клітинах бактерій, грибів та рослин плазматична мембрана зовні вкрита більш-менш щільною </a:t>
            </a:r>
            <a:r>
              <a:rPr lang="uk-UA" b="1" dirty="0" smtClean="0"/>
              <a:t>клітинною стінкою</a:t>
            </a:r>
            <a:r>
              <a:rPr lang="uk-UA" dirty="0" smtClean="0"/>
              <a:t>. </a:t>
            </a:r>
            <a:r>
              <a:rPr lang="uk-UA" b="1" dirty="0" smtClean="0"/>
              <a:t>У рослин</a:t>
            </a:r>
            <a:r>
              <a:rPr lang="uk-UA" dirty="0" smtClean="0"/>
              <a:t> вона найчастіше включає зібрані в пучки </a:t>
            </a:r>
            <a:r>
              <a:rPr lang="uk-UA" dirty="0" err="1" smtClean="0"/>
              <a:t>водонерозчинні</a:t>
            </a:r>
            <a:r>
              <a:rPr lang="uk-UA" dirty="0" smtClean="0"/>
              <a:t> волоконця </a:t>
            </a:r>
            <a:r>
              <a:rPr lang="uk-UA" b="1" dirty="0" smtClean="0"/>
              <a:t>полісахариду целюлози</a:t>
            </a:r>
            <a:r>
              <a:rPr lang="uk-UA" dirty="0" smtClean="0"/>
              <a:t>. Крім неї можуть входити неорганічні сполуки з кальцію та силіцію. </a:t>
            </a:r>
            <a:endParaRPr lang="uk-UA" dirty="0"/>
          </a:p>
        </p:txBody>
      </p:sp>
      <p:pic>
        <p:nvPicPr>
          <p:cNvPr id="4" name="Рисунок 3" descr="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868" y="4500570"/>
            <a:ext cx="2911066" cy="16668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86050" y="6286520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Будова клітинної стінки  рослини</a:t>
            </a:r>
            <a:endParaRPr lang="uk-UA" dirty="0"/>
          </a:p>
        </p:txBody>
      </p:sp>
    </p:spTree>
  </p:cSld>
  <p:clrMapOvr>
    <a:masterClrMapping/>
  </p:clrMapOvr>
  <p:transition spd="med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500034" y="1928802"/>
            <a:ext cx="5000660" cy="4357718"/>
          </a:xfrm>
        </p:spPr>
        <p:txBody>
          <a:bodyPr>
            <a:normAutofit/>
          </a:bodyPr>
          <a:lstStyle/>
          <a:p>
            <a:r>
              <a:rPr lang="uk-UA" dirty="0" smtClean="0"/>
              <a:t>Клітинні стінки здатні дерев’яніти, тобто проміжки між волоконцями целюлози заповнює </a:t>
            </a:r>
            <a:r>
              <a:rPr lang="uk-UA" b="1" dirty="0" smtClean="0"/>
              <a:t>полісахарид лігнін</a:t>
            </a:r>
            <a:r>
              <a:rPr lang="uk-UA" dirty="0" smtClean="0"/>
              <a:t>, що надає стінкам додаткової міцності. </a:t>
            </a:r>
          </a:p>
          <a:p>
            <a:r>
              <a:rPr lang="uk-UA" b="1" dirty="0" smtClean="0"/>
              <a:t>У грибів</a:t>
            </a:r>
            <a:r>
              <a:rPr lang="uk-UA" dirty="0" smtClean="0"/>
              <a:t> основу клітинної стінки складають полісахариди, наприклад, це може бути </a:t>
            </a:r>
            <a:r>
              <a:rPr lang="uk-UA" dirty="0" err="1" smtClean="0"/>
              <a:t>нітрогеновмісний</a:t>
            </a:r>
            <a:r>
              <a:rPr lang="uk-UA" dirty="0" smtClean="0"/>
              <a:t> </a:t>
            </a:r>
            <a:r>
              <a:rPr lang="uk-UA" b="1" dirty="0" smtClean="0"/>
              <a:t>полісахарид хітин</a:t>
            </a:r>
            <a:r>
              <a:rPr lang="uk-UA" dirty="0" smtClean="0"/>
              <a:t>, який підвищує міцність та </a:t>
            </a:r>
            <a:r>
              <a:rPr lang="uk-UA" b="1" dirty="0" smtClean="0"/>
              <a:t>глікоген</a:t>
            </a:r>
            <a:r>
              <a:rPr lang="uk-UA" dirty="0" smtClean="0"/>
              <a:t>.</a:t>
            </a:r>
          </a:p>
          <a:p>
            <a:pPr algn="ctr"/>
            <a:endParaRPr lang="uk-UA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928662" y="642918"/>
            <a:ext cx="7215238" cy="92869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 fontScale="97500"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tabLst/>
              <a:defRPr/>
            </a:pPr>
            <a:r>
              <a:rPr lang="uk-UA" sz="46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Клітинна стінка</a:t>
            </a:r>
            <a:endParaRPr kumimoji="0" lang="uk-UA" sz="46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Рисунок 4" descr="структура целюлози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1928802"/>
            <a:ext cx="2337085" cy="1931990"/>
          </a:xfrm>
          <a:prstGeom prst="rect">
            <a:avLst/>
          </a:prstGeom>
        </p:spPr>
      </p:pic>
      <p:pic>
        <p:nvPicPr>
          <p:cNvPr id="7" name="Рисунок 6" descr="77_xl.jpe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12" y="3929066"/>
            <a:ext cx="1819862" cy="1771332"/>
          </a:xfrm>
          <a:prstGeom prst="rect">
            <a:avLst/>
          </a:prstGeom>
        </p:spPr>
      </p:pic>
    </p:spTree>
  </p:cSld>
  <p:clrMapOvr>
    <a:masterClrMapping/>
  </p:clrMapOvr>
  <p:transition spd="med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.jpg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5500694" y="2928934"/>
            <a:ext cx="3223940" cy="3093104"/>
          </a:xfrm>
        </p:spPr>
      </p:pic>
      <p:sp>
        <p:nvSpPr>
          <p:cNvPr id="5" name="TextBox 4"/>
          <p:cNvSpPr txBox="1"/>
          <p:nvPr/>
        </p:nvSpPr>
        <p:spPr>
          <a:xfrm>
            <a:off x="5429256" y="6143644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Будова клітинної стінки грибів</a:t>
            </a:r>
            <a:endParaRPr lang="uk-UA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928662" y="642918"/>
            <a:ext cx="7215238" cy="92869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 fontScale="97500"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tabLst/>
              <a:defRPr/>
            </a:pPr>
            <a:r>
              <a:rPr lang="uk-UA" sz="46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Клітинна стінка</a:t>
            </a:r>
            <a:endParaRPr kumimoji="0" lang="uk-UA" sz="46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http://subject.com.ua/textbook/biology/10klas_1/10klas_1.files/image07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357430"/>
            <a:ext cx="5072098" cy="157163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142976" y="4286256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Целюлозна стінка</a:t>
            </a:r>
            <a:endParaRPr lang="uk-UA" dirty="0"/>
          </a:p>
        </p:txBody>
      </p:sp>
    </p:spTree>
  </p:cSld>
  <p:clrMapOvr>
    <a:masterClrMapping/>
  </p:clrMapOvr>
  <p:transition spd="med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42910" y="1928802"/>
            <a:ext cx="3714776" cy="21431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• </a:t>
            </a:r>
            <a:r>
              <a:rPr lang="uk-UA" sz="2800" b="1" dirty="0" smtClean="0"/>
              <a:t>Опорна функція </a:t>
            </a:r>
            <a:r>
              <a:rPr lang="uk-UA" sz="2800" dirty="0" smtClean="0"/>
              <a:t>– основна для підтримання форми клітини</a:t>
            </a:r>
            <a:endParaRPr lang="uk-UA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857752" y="2071678"/>
            <a:ext cx="364333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• </a:t>
            </a:r>
            <a:r>
              <a:rPr lang="uk-UA" sz="2800" b="1" dirty="0" smtClean="0"/>
              <a:t>Захисна функція – </a:t>
            </a:r>
            <a:r>
              <a:rPr lang="uk-UA" sz="2800" dirty="0" smtClean="0"/>
              <a:t>захист і</a:t>
            </a:r>
            <a:r>
              <a:rPr lang="uk-UA" sz="2800" b="1" dirty="0" smtClean="0"/>
              <a:t> </a:t>
            </a:r>
            <a:r>
              <a:rPr lang="uk-UA" sz="2800" dirty="0" smtClean="0"/>
              <a:t>охорона внутрішнього вмісту клітини від механічних ушкоджень</a:t>
            </a:r>
            <a:endParaRPr lang="uk-UA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000100" y="5357826"/>
            <a:ext cx="69294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•</a:t>
            </a:r>
            <a:r>
              <a:rPr lang="ru-RU" sz="2800" b="1" dirty="0" smtClean="0"/>
              <a:t>Транспортна </a:t>
            </a:r>
            <a:r>
              <a:rPr lang="ru-RU" sz="2800" b="1" dirty="0" err="1" smtClean="0"/>
              <a:t>функція</a:t>
            </a:r>
            <a:r>
              <a:rPr lang="ru-RU" sz="2800" b="1" dirty="0" smtClean="0"/>
              <a:t> </a:t>
            </a:r>
            <a:r>
              <a:rPr lang="ru-RU" sz="2800" dirty="0" smtClean="0"/>
              <a:t>- </a:t>
            </a:r>
            <a:r>
              <a:rPr lang="ru-RU" sz="2800" dirty="0" err="1" smtClean="0"/>
              <a:t>переміщення</a:t>
            </a:r>
            <a:r>
              <a:rPr lang="ru-RU" sz="2800" dirty="0" smtClean="0"/>
              <a:t>  </a:t>
            </a:r>
            <a:r>
              <a:rPr lang="ru-RU" sz="2800" dirty="0" err="1" smtClean="0"/>
              <a:t>сполук</a:t>
            </a:r>
            <a:r>
              <a:rPr lang="ru-RU" sz="2800" dirty="0" smtClean="0"/>
              <a:t> у </a:t>
            </a:r>
            <a:r>
              <a:rPr lang="ru-RU" sz="2800" dirty="0" err="1" smtClean="0"/>
              <a:t>клітину</a:t>
            </a:r>
            <a:r>
              <a:rPr lang="ru-RU" sz="2800" dirty="0" smtClean="0"/>
              <a:t> та за </a:t>
            </a:r>
            <a:r>
              <a:rPr lang="ru-RU" sz="2800" dirty="0" err="1" smtClean="0"/>
              <a:t>її</a:t>
            </a:r>
            <a:r>
              <a:rPr lang="ru-RU" sz="2800" dirty="0" smtClean="0"/>
              <a:t> </a:t>
            </a:r>
            <a:r>
              <a:rPr lang="ru-RU" sz="2800" dirty="0" err="1" smtClean="0"/>
              <a:t>межі</a:t>
            </a:r>
            <a:endParaRPr lang="uk-UA" sz="28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928662" y="642918"/>
            <a:ext cx="7215238" cy="92869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 fontScale="97500"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tabLst/>
              <a:defRPr/>
            </a:pPr>
            <a:r>
              <a:rPr lang="uk-UA" sz="46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Клітинна стінка</a:t>
            </a:r>
            <a:endParaRPr kumimoji="0" lang="uk-UA" sz="46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57158" y="1785926"/>
            <a:ext cx="8358246" cy="18573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Проникність клітинних стінок рослин проявляється в явищах:</a:t>
            </a:r>
          </a:p>
          <a:p>
            <a:pPr>
              <a:buNone/>
            </a:pPr>
            <a:r>
              <a:rPr lang="uk-UA" dirty="0" smtClean="0">
                <a:solidFill>
                  <a:schemeClr val="tx1"/>
                </a:solidFill>
              </a:rPr>
              <a:t>- плазмолізу - </a:t>
            </a:r>
            <a:r>
              <a:rPr lang="uk-UA" dirty="0" smtClean="0"/>
              <a:t>відшарування пристінкового шару цитоплазми </a:t>
            </a:r>
            <a:r>
              <a:rPr lang="uk-UA" dirty="0" smtClean="0">
                <a:solidFill>
                  <a:schemeClr val="tx1"/>
                </a:solidFill>
              </a:rPr>
              <a:t>;</a:t>
            </a:r>
          </a:p>
          <a:p>
            <a:pPr>
              <a:buNone/>
            </a:pPr>
            <a:r>
              <a:rPr lang="uk-UA" dirty="0" smtClean="0">
                <a:solidFill>
                  <a:schemeClr val="tx1"/>
                </a:solidFill>
              </a:rPr>
              <a:t>- деплазмолізу - </a:t>
            </a:r>
            <a:r>
              <a:rPr lang="ru-RU" dirty="0" err="1" smtClean="0"/>
              <a:t>повернення</a:t>
            </a:r>
            <a:r>
              <a:rPr lang="ru-RU" dirty="0" smtClean="0"/>
              <a:t> протопласта </a:t>
            </a:r>
            <a:r>
              <a:rPr lang="ru-RU" dirty="0" err="1" smtClean="0"/>
              <a:t>клітин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стану </a:t>
            </a:r>
            <a:r>
              <a:rPr lang="ru-RU" dirty="0" err="1" smtClean="0"/>
              <a:t>плазмолізу</a:t>
            </a:r>
            <a:r>
              <a:rPr lang="ru-RU" dirty="0" smtClean="0"/>
              <a:t> в </a:t>
            </a:r>
            <a:r>
              <a:rPr lang="ru-RU" dirty="0" err="1" smtClean="0"/>
              <a:t>початковий</a:t>
            </a:r>
            <a:r>
              <a:rPr lang="ru-RU" dirty="0" smtClean="0"/>
              <a:t> стан.</a:t>
            </a: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28662" y="642918"/>
            <a:ext cx="7215238" cy="92869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 fontScale="97500"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tabLst/>
              <a:defRPr/>
            </a:pPr>
            <a:r>
              <a:rPr lang="uk-UA" sz="46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Клітинна стінка</a:t>
            </a:r>
            <a:endParaRPr kumimoji="0" lang="uk-UA" sz="46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Содержимое 3" descr="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3714752"/>
            <a:ext cx="3400422" cy="130275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85786" y="5143512"/>
            <a:ext cx="37147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плазмоліза</a:t>
            </a:r>
            <a:r>
              <a:rPr lang="ru-RU" dirty="0" smtClean="0"/>
              <a:t>:      1- </a:t>
            </a:r>
            <a:r>
              <a:rPr lang="ru-RU" dirty="0" err="1" smtClean="0"/>
              <a:t>початкова</a:t>
            </a:r>
            <a:r>
              <a:rPr lang="ru-RU" dirty="0" smtClean="0"/>
              <a:t> </a:t>
            </a:r>
            <a:r>
              <a:rPr lang="ru-RU" dirty="0" err="1" smtClean="0"/>
              <a:t>стадія</a:t>
            </a:r>
            <a:r>
              <a:rPr lang="ru-RU" dirty="0" smtClean="0"/>
              <a:t>; </a:t>
            </a:r>
          </a:p>
          <a:p>
            <a:r>
              <a:rPr lang="ru-RU" dirty="0" smtClean="0"/>
              <a:t>2 - </a:t>
            </a:r>
            <a:r>
              <a:rPr lang="uk-UA" dirty="0" smtClean="0"/>
              <a:t>увігнутий</a:t>
            </a:r>
            <a:r>
              <a:rPr lang="ru-RU" dirty="0" smtClean="0"/>
              <a:t>; </a:t>
            </a:r>
          </a:p>
          <a:p>
            <a:r>
              <a:rPr lang="ru-RU" dirty="0" smtClean="0"/>
              <a:t>3 - </a:t>
            </a:r>
            <a:r>
              <a:rPr lang="ru-RU" dirty="0" err="1" smtClean="0"/>
              <a:t>опуклий</a:t>
            </a:r>
            <a:r>
              <a:rPr lang="ru-RU" dirty="0" smtClean="0"/>
              <a:t>;</a:t>
            </a:r>
          </a:p>
          <a:p>
            <a:r>
              <a:rPr lang="ru-RU" dirty="0" smtClean="0"/>
              <a:t>4 - </a:t>
            </a:r>
            <a:r>
              <a:rPr lang="ru-RU" dirty="0" err="1" smtClean="0"/>
              <a:t>судомний</a:t>
            </a:r>
            <a:r>
              <a:rPr lang="ru-RU" dirty="0" smtClean="0"/>
              <a:t>.</a:t>
            </a:r>
            <a:endParaRPr lang="uk-UA" dirty="0"/>
          </a:p>
        </p:txBody>
      </p:sp>
      <p:pic>
        <p:nvPicPr>
          <p:cNvPr id="8" name="Содержимое 3" descr="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8344" y="3786190"/>
            <a:ext cx="2570926" cy="19240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786446" y="600076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Деплазмоліз</a:t>
            </a:r>
            <a:endParaRPr lang="uk-UA" dirty="0"/>
          </a:p>
        </p:txBody>
      </p:sp>
    </p:spTree>
  </p:cSld>
  <p:clrMapOvr>
    <a:masterClrMapping/>
  </p:clrMapOvr>
  <p:transition spd="med"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5.jpg"/>
          <p:cNvPicPr>
            <a:picLocks noGrp="1" noChangeAspect="1"/>
          </p:cNvPicPr>
          <p:nvPr>
            <p:ph sz="quarter" idx="13"/>
          </p:nvPr>
        </p:nvPicPr>
        <p:blipFill>
          <a:blip r:embed="rId2" cstate="print"/>
          <a:stretch>
            <a:fillRect/>
          </a:stretch>
        </p:blipFill>
        <p:spPr>
          <a:xfrm>
            <a:off x="2643174" y="4143379"/>
            <a:ext cx="2214578" cy="1871349"/>
          </a:xfrm>
        </p:spPr>
      </p:pic>
      <p:sp>
        <p:nvSpPr>
          <p:cNvPr id="5" name="TextBox 4"/>
          <p:cNvSpPr txBox="1"/>
          <p:nvPr/>
        </p:nvSpPr>
        <p:spPr>
          <a:xfrm>
            <a:off x="2357422" y="6143644"/>
            <a:ext cx="2904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Зовнішній шар глікокаліксу</a:t>
            </a:r>
            <a:endParaRPr lang="uk-UA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1785926"/>
            <a:ext cx="42862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У клітинах тварин тверда клітинна стінка відсутня, над їхньою мембраною розташований глікокалікс, що складається із сполук білків та ліпідів з вуглеводами. </a:t>
            </a:r>
            <a:endParaRPr lang="uk-UA" sz="240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928662" y="642918"/>
            <a:ext cx="7215238" cy="92869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 fontScale="97500"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tabLst/>
              <a:defRPr/>
            </a:pPr>
            <a:r>
              <a:rPr kumimoji="0" lang="uk-UA" sz="4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Глікокалікс</a:t>
            </a:r>
            <a:endParaRPr kumimoji="0" lang="uk-UA" sz="46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2" descr="http://subject.com.ua/textbook/biology/10klas_1/10klas_1.files/image08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2071678"/>
            <a:ext cx="3143272" cy="360997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quarter" idx="13"/>
          </p:nvPr>
        </p:nvSpPr>
        <p:spPr>
          <a:xfrm>
            <a:off x="642910" y="1785926"/>
            <a:ext cx="7786742" cy="4143404"/>
          </a:xfrm>
        </p:spPr>
        <p:txBody>
          <a:bodyPr>
            <a:normAutofit/>
          </a:bodyPr>
          <a:lstStyle/>
          <a:p>
            <a:r>
              <a:rPr lang="uk-UA" dirty="0" smtClean="0"/>
              <a:t>Глікокалікс забезпечує </a:t>
            </a:r>
            <a:r>
              <a:rPr lang="en-US" dirty="0" smtClean="0"/>
              <a:t>                                             </a:t>
            </a:r>
            <a:r>
              <a:rPr lang="uk-UA" dirty="0" smtClean="0"/>
              <a:t>безпосередній зв’язок </a:t>
            </a:r>
            <a:r>
              <a:rPr lang="en-US" dirty="0" smtClean="0"/>
              <a:t>                                                     </a:t>
            </a:r>
            <a:r>
              <a:rPr lang="uk-UA" dirty="0" smtClean="0"/>
              <a:t>клітин у багатоклітинному </a:t>
            </a:r>
            <a:r>
              <a:rPr lang="en-US" dirty="0" smtClean="0"/>
              <a:t>                                                  </a:t>
            </a:r>
            <a:r>
              <a:rPr lang="uk-UA" dirty="0" smtClean="0"/>
              <a:t>організмі між собою, і з </a:t>
            </a:r>
            <a:r>
              <a:rPr lang="en-US" dirty="0" smtClean="0"/>
              <a:t>                                               </a:t>
            </a:r>
            <a:r>
              <a:rPr lang="uk-UA" dirty="0" smtClean="0"/>
              <a:t>навколишнім середовищем. </a:t>
            </a:r>
          </a:p>
          <a:p>
            <a:r>
              <a:rPr lang="uk-UA" dirty="0" smtClean="0"/>
              <a:t>Він здатний сприймати подразники довкілля, брати участь у вибірковому транспорті речовин, а також до його складу можуть входити ферменти, які беруть участь у </a:t>
            </a:r>
            <a:r>
              <a:rPr lang="uk-UA" dirty="0" err="1" smtClean="0"/>
              <a:t>примембранному</a:t>
            </a:r>
            <a:r>
              <a:rPr lang="uk-UA" dirty="0" smtClean="0"/>
              <a:t> травленні – розщепленні сполук, розташованих поблизу поверхні клітини і поза нею.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928662" y="642918"/>
            <a:ext cx="7215238" cy="92869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 fontScale="97500"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tabLst/>
              <a:defRPr/>
            </a:pPr>
            <a:r>
              <a:rPr kumimoji="0" lang="uk-UA" sz="4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Глікокалікс</a:t>
            </a:r>
            <a:endParaRPr kumimoji="0" lang="uk-UA" sz="46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Рисунок 3" descr="6878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66" y="1829503"/>
            <a:ext cx="2786062" cy="1699498"/>
          </a:xfrm>
          <a:prstGeom prst="rect">
            <a:avLst/>
          </a:prstGeom>
        </p:spPr>
      </p:pic>
    </p:spTree>
  </p:cSld>
  <p:clrMapOvr>
    <a:masterClrMapping/>
  </p:clrMapOvr>
  <p:transition spd="med"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571472" y="1857364"/>
            <a:ext cx="4429156" cy="4643470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До </a:t>
            </a:r>
            <a:r>
              <a:rPr lang="uk-UA" dirty="0" err="1" smtClean="0"/>
              <a:t>підмембранних</a:t>
            </a:r>
            <a:r>
              <a:rPr lang="uk-UA" dirty="0" smtClean="0"/>
              <a:t> комплексів клітин належать:</a:t>
            </a:r>
          </a:p>
          <a:p>
            <a:pPr>
              <a:buFontTx/>
              <a:buChar char="-"/>
            </a:pPr>
            <a:r>
              <a:rPr lang="uk-UA" dirty="0" err="1" smtClean="0"/>
              <a:t>мікронитки</a:t>
            </a:r>
            <a:r>
              <a:rPr lang="uk-UA" dirty="0" smtClean="0"/>
              <a:t>(</a:t>
            </a:r>
            <a:r>
              <a:rPr lang="uk-UA" dirty="0" err="1" smtClean="0"/>
              <a:t>мікрофіламенти</a:t>
            </a:r>
            <a:r>
              <a:rPr lang="uk-UA" dirty="0" smtClean="0"/>
              <a:t>);</a:t>
            </a:r>
          </a:p>
          <a:p>
            <a:pPr>
              <a:buFontTx/>
              <a:buChar char="-"/>
            </a:pPr>
            <a:r>
              <a:rPr lang="uk-UA" dirty="0" err="1" smtClean="0"/>
              <a:t>мікротрубочки</a:t>
            </a:r>
            <a:r>
              <a:rPr lang="uk-UA" dirty="0" smtClean="0"/>
              <a:t>.</a:t>
            </a:r>
          </a:p>
          <a:p>
            <a:pPr>
              <a:buNone/>
            </a:pPr>
            <a:r>
              <a:rPr lang="uk-UA" dirty="0" smtClean="0"/>
              <a:t>Вони утворюють </a:t>
            </a:r>
            <a:r>
              <a:rPr lang="uk-UA" dirty="0" err="1" smtClean="0"/>
              <a:t>цитоскелет</a:t>
            </a:r>
            <a:r>
              <a:rPr lang="uk-UA" dirty="0" smtClean="0"/>
              <a:t>, який виконує опорну функцію та сполучає всі компоненти клітини. 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28662" y="642918"/>
            <a:ext cx="7215238" cy="92869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 fontScale="90000"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tabLst/>
              <a:defRPr/>
            </a:pPr>
            <a:r>
              <a:rPr kumimoji="0" lang="uk-UA" sz="4600" b="1" i="0" u="none" strike="noStrike" kern="1200" cap="none" spc="0" normalizeH="0" baseline="0" noProof="0" dirty="0" err="1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Підмембранні</a:t>
            </a:r>
            <a:r>
              <a:rPr kumimoji="0" lang="uk-UA" sz="4600" b="1" i="0" u="none" strike="noStrike" kern="1200" cap="none" spc="0" normalizeH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комплекси</a:t>
            </a:r>
            <a:endParaRPr kumimoji="0" lang="uk-UA" sz="46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Рисунок 4" descr="cytology-skelet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9190" y="2643182"/>
            <a:ext cx="3810000" cy="2959100"/>
          </a:xfrm>
          <a:prstGeom prst="rect">
            <a:avLst/>
          </a:prstGeom>
        </p:spPr>
      </p:pic>
    </p:spTree>
  </p:cSld>
  <p:clrMapOvr>
    <a:masterClrMapping/>
  </p:clrMapOvr>
  <p:transition spd="med">
    <p:random/>
  </p:transition>
</p:sld>
</file>

<file path=ppt/theme/theme1.xml><?xml version="1.0" encoding="utf-8"?>
<a:theme xmlns:a="http://schemas.openxmlformats.org/drawingml/2006/main" name="Воздушный поток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708</TotalTime>
  <Words>406</Words>
  <Application>Microsoft Office PowerPoint</Application>
  <PresentationFormat>Экран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Спеціалізована школа I-III ступенів                        з поглибленим вивченням української мови       та літератури №273 </vt:lpstr>
      <vt:lpstr>Надмембранні комплекси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Спеціалізована школа I-III ступенів з поглибленим вивченням української мови та літератури №273 </dc:title>
  <dc:creator>Администратор</dc:creator>
  <cp:lastModifiedBy>JLena</cp:lastModifiedBy>
  <cp:revision>64</cp:revision>
  <dcterms:created xsi:type="dcterms:W3CDTF">2013-12-26T01:39:24Z</dcterms:created>
  <dcterms:modified xsi:type="dcterms:W3CDTF">2014-04-11T09:07:26Z</dcterms:modified>
  <cp:contentStatus/>
</cp:coreProperties>
</file>