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8" r:id="rId9"/>
    <p:sldId id="267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85A6B-B3A0-410A-B146-083DAFAE8FB9}" type="datetimeFigureOut">
              <a:rPr lang="uk-UA" smtClean="0"/>
              <a:pPr/>
              <a:t>11.04.2014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C8FD9-5078-40AE-9080-0460E20B77E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38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6400800" cy="114300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8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Надмембранні та </a:t>
            </a:r>
            <a:r>
              <a:rPr lang="uk-UA" sz="28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підмембранні</a:t>
            </a:r>
            <a:r>
              <a:rPr lang="uk-UA" sz="28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комплекси клітин</a:t>
            </a:r>
          </a:p>
          <a:p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Спеціалізована школа </a:t>
            </a:r>
            <a:r>
              <a:rPr lang="en-US" sz="2800" dirty="0" smtClean="0">
                <a:solidFill>
                  <a:srgbClr val="002060"/>
                </a:solidFill>
              </a:rPr>
              <a:t>I-III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ступенів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 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поглибленим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вивченням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української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мови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</a:rPr>
              <a:t>та </a:t>
            </a:r>
            <a:r>
              <a:rPr lang="ru-RU" sz="2800" dirty="0" err="1" smtClean="0">
                <a:solidFill>
                  <a:srgbClr val="002060"/>
                </a:solidFill>
              </a:rPr>
              <a:t>літератури</a:t>
            </a:r>
            <a:r>
              <a:rPr lang="ru-RU" sz="2800" dirty="0" smtClean="0">
                <a:solidFill>
                  <a:srgbClr val="002060"/>
                </a:solidFill>
              </a:rPr>
              <a:t> №273 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85786" y="1785926"/>
            <a:ext cx="7358114" cy="3474720"/>
          </a:xfrm>
        </p:spPr>
        <p:txBody>
          <a:bodyPr/>
          <a:lstStyle/>
          <a:p>
            <a:r>
              <a:rPr lang="uk-UA" dirty="0" err="1" smtClean="0"/>
              <a:t>Цитоскелет</a:t>
            </a:r>
            <a:r>
              <a:rPr lang="uk-UA" dirty="0" smtClean="0"/>
              <a:t> виконує опорну функцію, а також сполучає всі компоненти клітини: її поверхневий апарат, структури цитоплазми, ядро. Елементи </a:t>
            </a:r>
            <a:r>
              <a:rPr lang="uk-UA" dirty="0" err="1" smtClean="0"/>
              <a:t>цитоскелета</a:t>
            </a:r>
            <a:r>
              <a:rPr lang="uk-UA" dirty="0" smtClean="0"/>
              <a:t> сприяють закріпленню органел у певному положенні і їхньому переміщенню в клітині.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uk-UA" sz="4600" b="1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Цитоскелет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626" name="Picture 2" descr="http://subject.com.ua/textbook/biology/10klas_1/10klas_1.files/image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929066"/>
            <a:ext cx="5905500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2000240"/>
            <a:ext cx="4429156" cy="4429156"/>
          </a:xfrm>
        </p:spPr>
        <p:txBody>
          <a:bodyPr/>
          <a:lstStyle/>
          <a:p>
            <a:r>
              <a:rPr lang="uk-UA" dirty="0" smtClean="0"/>
              <a:t>У клітинах багатьох багатоклітинних тварин – інфузорії, </a:t>
            </a:r>
            <a:r>
              <a:rPr lang="uk-UA" dirty="0" err="1" smtClean="0"/>
              <a:t>евглени</a:t>
            </a:r>
            <a:r>
              <a:rPr lang="uk-UA" dirty="0" smtClean="0"/>
              <a:t>, до </a:t>
            </a:r>
            <a:r>
              <a:rPr lang="uk-UA" dirty="0" err="1" smtClean="0"/>
              <a:t>підмембранних</a:t>
            </a:r>
            <a:r>
              <a:rPr lang="uk-UA" dirty="0" smtClean="0"/>
              <a:t> комплексів належить </a:t>
            </a:r>
            <a:r>
              <a:rPr lang="uk-UA" b="1" dirty="0" err="1" smtClean="0"/>
              <a:t>пелікула</a:t>
            </a:r>
            <a:r>
              <a:rPr lang="uk-UA" dirty="0" smtClean="0"/>
              <a:t>. Вона складається із структур, розташованих в ущільненому зовнішньому шарі цитоплазми і надає міцності оболонці клітини, забезпечуючи відносну сталість її форми.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uk-UA" sz="4600" b="1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Підмембранні</a:t>
            </a:r>
            <a:r>
              <a:rPr kumimoji="0" lang="uk-UA" sz="4600" b="1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комплекси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евг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071678"/>
            <a:ext cx="2383492" cy="1500198"/>
          </a:xfrm>
          <a:prstGeom prst="rect">
            <a:avLst/>
          </a:prstGeom>
        </p:spPr>
      </p:pic>
      <p:pic>
        <p:nvPicPr>
          <p:cNvPr id="6" name="Рисунок 5" descr="cad2be7ef9_5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714752"/>
            <a:ext cx="2214578" cy="1928826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215238" cy="928694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Надмембранні</a:t>
            </a:r>
            <a:r>
              <a:rPr lang="uk-UA" dirty="0" smtClean="0"/>
              <a:t> комплекси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1857364"/>
            <a:ext cx="8143932" cy="3000396"/>
          </a:xfrm>
        </p:spPr>
        <p:txBody>
          <a:bodyPr>
            <a:normAutofit/>
          </a:bodyPr>
          <a:lstStyle/>
          <a:p>
            <a:r>
              <a:rPr lang="uk-UA" dirty="0" smtClean="0"/>
              <a:t>Надмембранні комплекси клітин складаються зі структур, розташованих над плазматичною мембраною. </a:t>
            </a:r>
          </a:p>
          <a:p>
            <a:r>
              <a:rPr lang="uk-UA" dirty="0" smtClean="0"/>
              <a:t>У клітинах бактерій, грибів та рослин плазматична мембрана зовні вкрита більш-менш щільною </a:t>
            </a:r>
            <a:r>
              <a:rPr lang="uk-UA" b="1" dirty="0" smtClean="0"/>
              <a:t>клітинною стінкою</a:t>
            </a:r>
            <a:r>
              <a:rPr lang="uk-UA" dirty="0" smtClean="0"/>
              <a:t>. </a:t>
            </a:r>
            <a:r>
              <a:rPr lang="uk-UA" b="1" dirty="0" smtClean="0"/>
              <a:t>У рослин</a:t>
            </a:r>
            <a:r>
              <a:rPr lang="uk-UA" dirty="0" smtClean="0"/>
              <a:t> вона найчастіше включає зібрані в пучки </a:t>
            </a:r>
            <a:r>
              <a:rPr lang="uk-UA" dirty="0" err="1" smtClean="0"/>
              <a:t>водонерозчинні</a:t>
            </a:r>
            <a:r>
              <a:rPr lang="uk-UA" dirty="0" smtClean="0"/>
              <a:t> волоконця </a:t>
            </a:r>
            <a:r>
              <a:rPr lang="uk-UA" b="1" dirty="0" smtClean="0"/>
              <a:t>полісахариду целюлози</a:t>
            </a:r>
            <a:r>
              <a:rPr lang="uk-UA" dirty="0" smtClean="0"/>
              <a:t>. Крім неї можуть входити неорганічні сполуки з кальцію та силіцію. </a:t>
            </a:r>
            <a:endParaRPr lang="uk-UA" dirty="0"/>
          </a:p>
        </p:txBody>
      </p:sp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500570"/>
            <a:ext cx="2911066" cy="1666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6050" y="628652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Будова клітинної стінки  рослини</a:t>
            </a:r>
            <a:endParaRPr lang="uk-UA" dirty="0"/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1928802"/>
            <a:ext cx="5000660" cy="4357718"/>
          </a:xfrm>
        </p:spPr>
        <p:txBody>
          <a:bodyPr>
            <a:normAutofit/>
          </a:bodyPr>
          <a:lstStyle/>
          <a:p>
            <a:r>
              <a:rPr lang="uk-UA" dirty="0" smtClean="0"/>
              <a:t>Клітинні стінки здатні дерев’яніти, тобто проміжки між волоконцями целюлози заповнює </a:t>
            </a:r>
            <a:r>
              <a:rPr lang="uk-UA" b="1" dirty="0" smtClean="0"/>
              <a:t>полісахарид лігнін</a:t>
            </a:r>
            <a:r>
              <a:rPr lang="uk-UA" dirty="0" smtClean="0"/>
              <a:t>, що надає стінкам додаткової міцності. </a:t>
            </a:r>
          </a:p>
          <a:p>
            <a:r>
              <a:rPr lang="uk-UA" b="1" dirty="0" smtClean="0"/>
              <a:t>У грибів</a:t>
            </a:r>
            <a:r>
              <a:rPr lang="uk-UA" dirty="0" smtClean="0"/>
              <a:t> основу клітинної стінки складають полісахариди, наприклад, це може бути </a:t>
            </a:r>
            <a:r>
              <a:rPr lang="uk-UA" dirty="0" err="1" smtClean="0"/>
              <a:t>нітрогеновмісний</a:t>
            </a:r>
            <a:r>
              <a:rPr lang="uk-UA" dirty="0" smtClean="0"/>
              <a:t> </a:t>
            </a:r>
            <a:r>
              <a:rPr lang="uk-UA" b="1" dirty="0" smtClean="0"/>
              <a:t>полісахарид хітин</a:t>
            </a:r>
            <a:r>
              <a:rPr lang="uk-UA" dirty="0" smtClean="0"/>
              <a:t>, який підвищує міцність та </a:t>
            </a:r>
            <a:r>
              <a:rPr lang="uk-UA" b="1" dirty="0" smtClean="0"/>
              <a:t>глікоген</a:t>
            </a:r>
            <a:r>
              <a:rPr lang="uk-UA" dirty="0" smtClean="0"/>
              <a:t>.</a:t>
            </a:r>
          </a:p>
          <a:p>
            <a:pPr algn="ctr"/>
            <a:endParaRPr lang="uk-UA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Клітинна стінка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структура целюлоз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928802"/>
            <a:ext cx="2337085" cy="1931990"/>
          </a:xfrm>
          <a:prstGeom prst="rect">
            <a:avLst/>
          </a:prstGeom>
        </p:spPr>
      </p:pic>
      <p:pic>
        <p:nvPicPr>
          <p:cNvPr id="7" name="Рисунок 6" descr="77_xl.jp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929066"/>
            <a:ext cx="1819862" cy="1771332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00694" y="2928934"/>
            <a:ext cx="3223940" cy="3093104"/>
          </a:xfrm>
        </p:spPr>
      </p:pic>
      <p:sp>
        <p:nvSpPr>
          <p:cNvPr id="5" name="TextBox 4"/>
          <p:cNvSpPr txBox="1"/>
          <p:nvPr/>
        </p:nvSpPr>
        <p:spPr>
          <a:xfrm>
            <a:off x="5429256" y="614364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Будова клітинної стінки грибів</a:t>
            </a:r>
            <a:endParaRPr lang="uk-UA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Клітинна стінка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://subject.com.ua/textbook/biology/10klas_1/10klas_1.files/image0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5072098" cy="15716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428625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Целюлозна стінка</a:t>
            </a:r>
            <a:endParaRPr lang="uk-UA" dirty="0"/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928802"/>
            <a:ext cx="3714776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• </a:t>
            </a:r>
            <a:r>
              <a:rPr lang="uk-UA" sz="2800" b="1" dirty="0" smtClean="0"/>
              <a:t>Опорна функція </a:t>
            </a:r>
            <a:r>
              <a:rPr lang="uk-UA" sz="2800" dirty="0" smtClean="0"/>
              <a:t>– основна для підтримання форми клітини</a:t>
            </a: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2071678"/>
            <a:ext cx="3643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• </a:t>
            </a:r>
            <a:r>
              <a:rPr lang="uk-UA" sz="2800" b="1" dirty="0" smtClean="0"/>
              <a:t>Захисна функція – </a:t>
            </a:r>
            <a:r>
              <a:rPr lang="uk-UA" sz="2800" dirty="0" smtClean="0"/>
              <a:t>захист і</a:t>
            </a:r>
            <a:r>
              <a:rPr lang="uk-UA" sz="2800" b="1" dirty="0" smtClean="0"/>
              <a:t> </a:t>
            </a:r>
            <a:r>
              <a:rPr lang="uk-UA" sz="2800" dirty="0" smtClean="0"/>
              <a:t>охорона внутрішнього вмісту клітини від механічних ушкоджень</a:t>
            </a:r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357826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•</a:t>
            </a:r>
            <a:r>
              <a:rPr lang="ru-RU" sz="2800" b="1" dirty="0" smtClean="0"/>
              <a:t>Транспортна </a:t>
            </a:r>
            <a:r>
              <a:rPr lang="ru-RU" sz="2800" b="1" dirty="0" err="1" smtClean="0"/>
              <a:t>функція</a:t>
            </a:r>
            <a:r>
              <a:rPr lang="ru-RU" sz="2800" b="1" dirty="0" smtClean="0"/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переміщення</a:t>
            </a:r>
            <a:r>
              <a:rPr lang="ru-RU" sz="2800" dirty="0" smtClean="0"/>
              <a:t> 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 у </a:t>
            </a:r>
            <a:r>
              <a:rPr lang="ru-RU" sz="2800" dirty="0" err="1" smtClean="0"/>
              <a:t>клітину</a:t>
            </a:r>
            <a:r>
              <a:rPr lang="ru-RU" sz="2800" dirty="0" smtClean="0"/>
              <a:t> та за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межі</a:t>
            </a:r>
            <a:endParaRPr lang="uk-UA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Клітинна стінка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785926"/>
            <a:ext cx="8358246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Проникність клітинних стінок рослин проявляється в явищах: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- плазмолізу - </a:t>
            </a:r>
            <a:r>
              <a:rPr lang="uk-UA" dirty="0" smtClean="0"/>
              <a:t>відшарування пристінкового шару цитоплазми 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- деплазмолізу - </a:t>
            </a:r>
            <a:r>
              <a:rPr lang="ru-RU" dirty="0" err="1" smtClean="0"/>
              <a:t>повернення</a:t>
            </a:r>
            <a:r>
              <a:rPr lang="ru-RU" dirty="0" smtClean="0"/>
              <a:t> протопласта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стану </a:t>
            </a:r>
            <a:r>
              <a:rPr lang="ru-RU" dirty="0" err="1" smtClean="0"/>
              <a:t>плазмолізу</a:t>
            </a:r>
            <a:r>
              <a:rPr lang="ru-RU" dirty="0" smtClean="0"/>
              <a:t> в </a:t>
            </a:r>
            <a:r>
              <a:rPr lang="ru-RU" dirty="0" err="1" smtClean="0"/>
              <a:t>початковий</a:t>
            </a:r>
            <a:r>
              <a:rPr lang="ru-RU" dirty="0" smtClean="0"/>
              <a:t> стан.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Клітинна стінка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Содержимое 3" descr="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14752"/>
            <a:ext cx="3400422" cy="1302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86" y="5143512"/>
            <a:ext cx="371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плазмоліза</a:t>
            </a:r>
            <a:r>
              <a:rPr lang="ru-RU" dirty="0" smtClean="0"/>
              <a:t>:      1- </a:t>
            </a:r>
            <a:r>
              <a:rPr lang="ru-RU" dirty="0" err="1" smtClean="0"/>
              <a:t>початкова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2 - </a:t>
            </a:r>
            <a:r>
              <a:rPr lang="uk-UA" dirty="0" smtClean="0"/>
              <a:t>увігнутий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3 - </a:t>
            </a:r>
            <a:r>
              <a:rPr lang="ru-RU" dirty="0" err="1" smtClean="0"/>
              <a:t>опуклий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4 - </a:t>
            </a:r>
            <a:r>
              <a:rPr lang="ru-RU" dirty="0" err="1" smtClean="0"/>
              <a:t>судомний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8" name="Содержимое 3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344" y="3786190"/>
            <a:ext cx="2570926" cy="1924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86446" y="60007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Деплазмоліз</a:t>
            </a:r>
            <a:endParaRPr lang="uk-UA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643174" y="4143379"/>
            <a:ext cx="2214578" cy="1871349"/>
          </a:xfrm>
        </p:spPr>
      </p:pic>
      <p:sp>
        <p:nvSpPr>
          <p:cNvPr id="5" name="TextBox 4"/>
          <p:cNvSpPr txBox="1"/>
          <p:nvPr/>
        </p:nvSpPr>
        <p:spPr>
          <a:xfrm>
            <a:off x="2357422" y="6143644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Зовнішній шар глікокаліксу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785926"/>
            <a:ext cx="4286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У клітинах тварин тверда клітинна стінка відсутня, над їхньою мембраною розташований глікокалікс, що складається із сполук білків та ліпідів з вуглеводами. </a:t>
            </a:r>
            <a:endParaRPr lang="uk-UA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uk-UA" sz="46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Глікокалікс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subject.com.ua/textbook/biology/10klas_1/10klas_1.files/image0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71678"/>
            <a:ext cx="3143272" cy="3609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642910" y="1785926"/>
            <a:ext cx="7786742" cy="4143404"/>
          </a:xfrm>
        </p:spPr>
        <p:txBody>
          <a:bodyPr>
            <a:normAutofit/>
          </a:bodyPr>
          <a:lstStyle/>
          <a:p>
            <a:r>
              <a:rPr lang="uk-UA" dirty="0" smtClean="0"/>
              <a:t>Глікокалікс забезпечує </a:t>
            </a:r>
            <a:r>
              <a:rPr lang="en-US" dirty="0" smtClean="0"/>
              <a:t>                                             </a:t>
            </a:r>
            <a:r>
              <a:rPr lang="uk-UA" dirty="0" smtClean="0"/>
              <a:t>безпосередній зв’язок </a:t>
            </a:r>
            <a:r>
              <a:rPr lang="en-US" dirty="0" smtClean="0"/>
              <a:t>                                                     </a:t>
            </a:r>
            <a:r>
              <a:rPr lang="uk-UA" dirty="0" smtClean="0"/>
              <a:t>клітин у багатоклітинному </a:t>
            </a:r>
            <a:r>
              <a:rPr lang="en-US" dirty="0" smtClean="0"/>
              <a:t>                                                  </a:t>
            </a:r>
            <a:r>
              <a:rPr lang="uk-UA" dirty="0" smtClean="0"/>
              <a:t>організмі між собою, і з </a:t>
            </a:r>
            <a:r>
              <a:rPr lang="en-US" dirty="0" smtClean="0"/>
              <a:t>                                               </a:t>
            </a:r>
            <a:r>
              <a:rPr lang="uk-UA" dirty="0" smtClean="0"/>
              <a:t>навколишнім середовищем. </a:t>
            </a:r>
          </a:p>
          <a:p>
            <a:r>
              <a:rPr lang="uk-UA" dirty="0" smtClean="0"/>
              <a:t>Він здатний сприймати подразники довкілля, брати участь у вибірковому транспорті речовин, а також до його складу можуть входити ферменти, які беруть участь у </a:t>
            </a:r>
            <a:r>
              <a:rPr lang="uk-UA" dirty="0" err="1" smtClean="0"/>
              <a:t>примембранному</a:t>
            </a:r>
            <a:r>
              <a:rPr lang="uk-UA" dirty="0" smtClean="0"/>
              <a:t> травленні – розщепленні сполук, розташованих поблизу поверхні клітини і поза нею.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uk-UA" sz="46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Глікокалікс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687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829503"/>
            <a:ext cx="2786062" cy="1699498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857364"/>
            <a:ext cx="4429156" cy="464347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До </a:t>
            </a:r>
            <a:r>
              <a:rPr lang="uk-UA" dirty="0" err="1" smtClean="0"/>
              <a:t>підмембранних</a:t>
            </a:r>
            <a:r>
              <a:rPr lang="uk-UA" dirty="0" smtClean="0"/>
              <a:t> комплексів клітин належать:</a:t>
            </a:r>
          </a:p>
          <a:p>
            <a:pPr>
              <a:buFontTx/>
              <a:buChar char="-"/>
            </a:pPr>
            <a:r>
              <a:rPr lang="uk-UA" dirty="0" err="1" smtClean="0"/>
              <a:t>мікронитки</a:t>
            </a:r>
            <a:r>
              <a:rPr lang="uk-UA" dirty="0" smtClean="0"/>
              <a:t>(</a:t>
            </a:r>
            <a:r>
              <a:rPr lang="uk-UA" dirty="0" err="1" smtClean="0"/>
              <a:t>мікрофіламенти</a:t>
            </a:r>
            <a:r>
              <a:rPr lang="uk-UA" dirty="0" smtClean="0"/>
              <a:t>);</a:t>
            </a:r>
          </a:p>
          <a:p>
            <a:pPr>
              <a:buFontTx/>
              <a:buChar char="-"/>
            </a:pPr>
            <a:r>
              <a:rPr lang="uk-UA" dirty="0" err="1" smtClean="0"/>
              <a:t>мікротрубочки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Вони утворюють </a:t>
            </a:r>
            <a:r>
              <a:rPr lang="uk-UA" dirty="0" err="1" smtClean="0"/>
              <a:t>цитоскелет</a:t>
            </a:r>
            <a:r>
              <a:rPr lang="uk-UA" dirty="0" smtClean="0"/>
              <a:t>, який виконує опорну функцію та сполучає всі компоненти клітини.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642918"/>
            <a:ext cx="7215238" cy="9286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uk-UA" sz="4600" b="1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Підмембранні</a:t>
            </a:r>
            <a:r>
              <a:rPr kumimoji="0" lang="uk-UA" sz="4600" b="1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комплекси</a:t>
            </a:r>
            <a:endParaRPr kumimoji="0" lang="uk-UA" sz="4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cytology-skele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643182"/>
            <a:ext cx="3810000" cy="29591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Воздушный поток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708</TotalTime>
  <Words>406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Спеціалізована школа I-III ступенів                        з поглибленим вивченням української мови       та літератури №273 </vt:lpstr>
      <vt:lpstr>Надмембранні комплекси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Спеціалізована школа I-III ступенів з поглибленим вивченням української мови та літератури №273 </dc:title>
  <dc:creator>Администратор</dc:creator>
  <cp:lastModifiedBy>JLena</cp:lastModifiedBy>
  <cp:revision>64</cp:revision>
  <dcterms:created xsi:type="dcterms:W3CDTF">2013-12-26T01:39:24Z</dcterms:created>
  <dcterms:modified xsi:type="dcterms:W3CDTF">2014-04-11T09:07:26Z</dcterms:modified>
  <cp:contentStatus/>
</cp:coreProperties>
</file>