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88" r:id="rId2"/>
    <p:sldId id="289" r:id="rId3"/>
    <p:sldId id="256" r:id="rId4"/>
    <p:sldId id="258" r:id="rId5"/>
    <p:sldId id="262" r:id="rId6"/>
    <p:sldId id="257" r:id="rId7"/>
    <p:sldId id="260" r:id="rId8"/>
    <p:sldId id="259" r:id="rId9"/>
    <p:sldId id="261" r:id="rId10"/>
    <p:sldId id="263" r:id="rId11"/>
    <p:sldId id="290" r:id="rId12"/>
    <p:sldId id="265" r:id="rId13"/>
    <p:sldId id="291" r:id="rId14"/>
    <p:sldId id="266" r:id="rId15"/>
    <p:sldId id="292" r:id="rId16"/>
    <p:sldId id="268" r:id="rId17"/>
    <p:sldId id="267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6C7B7E"/>
    <a:srgbClr val="838D5D"/>
    <a:srgbClr val="BD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8E0E4D-D81D-4F09-90C3-61E0BB4094E2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5DD2DF-E4CC-4268-A5F6-0F78A7025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3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16EB51-4DE4-4B11-A8E3-33D2FB3D09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CC22D-108F-4515-B05B-9FE1983474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1831D3-687D-4E80-ACC3-A0177E48BE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10DD-FFA5-498D-AE3D-DB63344E48A5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C85618-2EC2-47F7-B947-FED9401835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A4E6-D72B-4CE2-ACE5-BF1F81D6DE2B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72A6-65F3-4546-B054-685F734454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59FA-A7EF-4EC5-A7ED-1E4D1608E9B0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AAAF-CFA1-479A-86E1-67CE8DCE2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20CF-682C-4ADA-9CEC-20A34AB0735B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E35C-5B0B-4E5F-8EFF-6315BB9DE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7981-5765-4957-A7FF-577970CD3E07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51B5-36C5-4267-ABFC-47C3E384A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2692-D067-40D7-981C-7CF0D5EE098B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A2EB-69E4-4914-8FFE-DC6E35975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1085-6AC6-4FFE-B8DC-8C5A8F16B234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77D0-CA8F-4CC3-94D5-AF85BAEC3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4DAC-FEF2-4A71-A9C2-5477200B0568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3F7A-EF9D-44A0-86FF-DBAEEB1DA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C05C-D9E2-4DB3-A79D-D31DA83DA720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FE74-7939-46C0-8E76-C3A10210A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514B-0CBD-4DD5-B17D-EB1E2820812A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7E20-7F96-4E0B-9B19-ECC04B1E39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B427-B05B-4440-ABFB-DD7E5043F093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78A7-0215-4AC7-8799-FECE8833A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4D32061-F03C-4B0D-BF88-5164BED9A542}" type="datetimeFigureOut">
              <a:rPr lang="ru-RU"/>
              <a:pPr>
                <a:defRPr/>
              </a:pPr>
              <a:t>29.11.2013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278DB4D-3FF5-4316-A942-640326B880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8/86/Africa_(orthographic_projection)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pics.vesti.ru/p/b_46124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.topglobus.ru/fotky/jemen_5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i039.radikal.ru/0908/6f/30618a8128f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turov.ru/imgs/sv_photo/112/r_p_3f4e92547e8457f9960d3fc8c7ebb838.jpg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://travellingeurope.files.wordpress.com/2011/05/canarian-islands.jpg" TargetMode="Externa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8784976" cy="42484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Мета: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Сформувати уявлення про зміст та структуру розділу «Материки»;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о</a:t>
            </a:r>
            <a:r>
              <a:rPr lang="uk-UA" dirty="0" smtClean="0"/>
              <a:t>знайомити з планом вивчення материків;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ф</a:t>
            </a:r>
            <a:r>
              <a:rPr lang="uk-UA" dirty="0" smtClean="0"/>
              <a:t>ормувати вміння визначати риси ФГП Африки;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з</a:t>
            </a:r>
            <a:r>
              <a:rPr lang="uk-UA" dirty="0" smtClean="0"/>
              <a:t>акріпити вміння визначати географічні координати;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с</a:t>
            </a:r>
            <a:r>
              <a:rPr lang="uk-UA" dirty="0" smtClean="0"/>
              <a:t>понукати пізнавальний інтерес до вивчення географії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материків  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628"/>
            <a:ext cx="9324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 географічного         положення Африки. Елементи берегової лінії.</a:t>
            </a:r>
            <a:endParaRPr lang="uk-U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8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Евгений\Мои документы\Мои документы\Новая папка\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213"/>
            <a:ext cx="8928992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61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" y="0"/>
            <a:ext cx="9149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9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Евгений\Мои документы\Мои документы\Новая папка\Camel-pyramid-red5DAAF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7175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46390"/>
            <a:ext cx="91440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 ж є причиною такої різноманітності?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8640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План вивчення материка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9036496" cy="58052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Загальні відомості.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Фізико-географічне положення.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Історія відкриття, дослідження та вивчення.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Тектонічна будова, особливості рельєфу та корисні копалини.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Клімат.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Внутрішні води.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Природні зони.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Населення та політична карта.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67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характеристики географічного положення материка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7" name="Picture 6" descr="Файл:Africa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499" y="3068960"/>
            <a:ext cx="3638178" cy="36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endCxn id="26627" idx="3"/>
          </p:cNvCxnSpPr>
          <p:nvPr/>
        </p:nvCxnSpPr>
        <p:spPr>
          <a:xfrm flipV="1">
            <a:off x="5548499" y="4888049"/>
            <a:ext cx="3638178" cy="7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5077627"/>
              </p:ext>
            </p:extLst>
          </p:nvPr>
        </p:nvGraphicFramePr>
        <p:xfrm>
          <a:off x="251520" y="1340768"/>
          <a:ext cx="5632173" cy="5424277"/>
        </p:xfrm>
        <a:graphic>
          <a:graphicData uri="http://schemas.openxmlformats.org/drawingml/2006/table">
            <a:tbl>
              <a:tblPr/>
              <a:tblGrid>
                <a:gridCol w="432048"/>
                <a:gridCol w="2014249"/>
                <a:gridCol w="3185876"/>
              </a:tblGrid>
              <a:tr h="228548"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План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Послідовність роботи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7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Положення відносно екватора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Установити:</a:t>
                      </a:r>
                    </a:p>
                    <a:p>
                      <a:r>
                        <a:rPr lang="uk-UA" sz="1300" noProof="0" dirty="0" smtClean="0"/>
                        <a:t>• в якій півкулі (Північній чи Південній) розташована;</a:t>
                      </a:r>
                    </a:p>
                    <a:p>
                      <a:r>
                        <a:rPr lang="uk-UA" sz="1300" noProof="0" dirty="0" smtClean="0"/>
                        <a:t>• між якими паралелями розміщується (де проходять лінії тропіків, полярного кола)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Положення відносно початкового меридіана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Установити, в якій півкулі (Західній чи Східній) розташована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7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Розміри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Визначити:</a:t>
                      </a:r>
                    </a:p>
                    <a:p>
                      <a:r>
                        <a:rPr lang="uk-UA" sz="1300" noProof="0" dirty="0" smtClean="0"/>
                        <a:t>• координати крайніх точок;</a:t>
                      </a:r>
                    </a:p>
                    <a:p>
                      <a:r>
                        <a:rPr lang="uk-UA" sz="1300" noProof="0" dirty="0" smtClean="0"/>
                        <a:t>• протяжність материка з півночі на південь та із заходу на схід;</a:t>
                      </a:r>
                    </a:p>
                    <a:p>
                      <a:r>
                        <a:rPr lang="uk-UA" sz="1300" noProof="0" dirty="0" smtClean="0"/>
                        <a:t>• площу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Положення відносно інших материків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Визначити найближчі материки та віддаленість від них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Положення відносно морів та океанів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Визначити, які моря та океани омивають береги материка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solidFill>
                            <a:srgbClr val="FF0000"/>
                          </a:solidFill>
                        </a:rPr>
                        <a:t>Особливості берегової лінії</a:t>
                      </a:r>
                      <a:endParaRPr lang="uk-UA" sz="13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/>
                        <a:t>Визначити:</a:t>
                      </a:r>
                    </a:p>
                    <a:p>
                      <a:r>
                        <a:rPr lang="uk-UA" sz="1300" noProof="0" dirty="0" smtClean="0"/>
                        <a:t>• сильно чи слабко розчленована;</a:t>
                      </a:r>
                    </a:p>
                    <a:p>
                      <a:r>
                        <a:rPr lang="uk-UA" sz="1300" noProof="0" dirty="0" smtClean="0"/>
                        <a:t>• які затоки вдаються в суходіл;</a:t>
                      </a:r>
                    </a:p>
                    <a:p>
                      <a:r>
                        <a:rPr lang="uk-UA" sz="1300" noProof="0" dirty="0" smtClean="0"/>
                        <a:t>• які великі півострови виступають в океан;</a:t>
                      </a:r>
                    </a:p>
                    <a:p>
                      <a:r>
                        <a:rPr lang="uk-UA" sz="1300" noProof="0" dirty="0" smtClean="0"/>
                        <a:t>• які великі острови та архіпелаги        розташовані поблизу узбережжя материка</a:t>
                      </a:r>
                      <a:endParaRPr lang="uk-UA" sz="1300" noProof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4375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-709613"/>
            <a:ext cx="3092450" cy="3290888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S=30</a:t>
            </a:r>
            <a:r>
              <a:rPr lang="uk-UA" sz="2800" b="1" i="1" dirty="0" smtClean="0">
                <a:solidFill>
                  <a:srgbClr val="FF0000"/>
                </a:solidFill>
              </a:rPr>
              <a:t>,3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млн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км²</a:t>
            </a:r>
            <a:r>
              <a:rPr lang="uk-UA" sz="2800" b="1" i="1" dirty="0" smtClean="0">
                <a:solidFill>
                  <a:srgbClr val="FF0000"/>
                </a:solidFill>
              </a:rPr>
              <a:t/>
            </a:r>
            <a:br>
              <a:rPr lang="uk-UA" sz="2800" b="1" i="1" dirty="0" smtClean="0">
                <a:solidFill>
                  <a:srgbClr val="FF0000"/>
                </a:solidFill>
              </a:rPr>
            </a:br>
            <a:r>
              <a:rPr lang="uk-UA" sz="2800" b="1" i="1" dirty="0" smtClean="0">
                <a:solidFill>
                  <a:srgbClr val="FF0000"/>
                </a:solidFill>
              </a:rPr>
              <a:t>(1/5 суходолу)</a:t>
            </a:r>
            <a:br>
              <a:rPr lang="uk-UA" sz="2800" b="1" i="1" dirty="0" smtClean="0">
                <a:solidFill>
                  <a:srgbClr val="FF0000"/>
                </a:solidFill>
              </a:rPr>
            </a:br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27650" name="Picture 9" descr="570px-Africa_satellite_pl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0"/>
            <a:ext cx="65420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140200" y="-4763"/>
            <a:ext cx="0" cy="540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08288" y="1231900"/>
            <a:ext cx="634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01913" y="5805488"/>
            <a:ext cx="5132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44763" y="3598863"/>
            <a:ext cx="5170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601913" y="608013"/>
            <a:ext cx="199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dirty="0">
              <a:solidFill>
                <a:schemeClr val="accent1"/>
              </a:solidFill>
              <a:latin typeface="Cambria" pitchFamily="18" charset="0"/>
            </a:endParaRPr>
          </a:p>
          <a:p>
            <a:r>
              <a:rPr lang="uk-UA" dirty="0">
                <a:solidFill>
                  <a:schemeClr val="accent1"/>
                </a:solidFill>
                <a:latin typeface="Cambria" pitchFamily="18" charset="0"/>
              </a:rPr>
              <a:t>Північний тропік</a:t>
            </a:r>
            <a:endParaRPr lang="ru-RU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570163" y="322897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/>
                </a:solidFill>
                <a:latin typeface="Cambria" pitchFamily="18" charset="0"/>
              </a:rPr>
              <a:t>Екватор</a:t>
            </a:r>
            <a:endParaRPr lang="ru-RU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2589213" y="5429250"/>
            <a:ext cx="205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/>
                </a:solidFill>
                <a:latin typeface="Cambria" pitchFamily="18" charset="0"/>
              </a:rPr>
              <a:t>Південний тропік</a:t>
            </a:r>
            <a:endParaRPr lang="ru-RU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5148263" y="793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8923338" y="246697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579688" y="2060575"/>
            <a:ext cx="228600" cy="247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083300" y="6743700"/>
            <a:ext cx="228600" cy="2143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715250" y="3598863"/>
            <a:ext cx="1428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734300" y="5805488"/>
            <a:ext cx="140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40200" y="5397500"/>
            <a:ext cx="0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5" y="-171400"/>
            <a:ext cx="6483722" cy="71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5249788" y="50752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364088" y="366796"/>
            <a:ext cx="174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 Рас- Енгела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742604" y="265693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6009477" y="6518189"/>
            <a:ext cx="228600" cy="2401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>
            <a:off x="2936673" y="2451564"/>
            <a:ext cx="228600" cy="2048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26602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мис</a:t>
            </a:r>
            <a:r>
              <a:rPr lang="ru-RU" dirty="0" smtClean="0">
                <a:solidFill>
                  <a:srgbClr val="C00000"/>
                </a:solidFill>
              </a:rPr>
              <a:t> Рас-Енгела </a:t>
            </a:r>
            <a:endParaRPr lang="ru-RU" dirty="0"/>
          </a:p>
          <a:p>
            <a:r>
              <a:rPr lang="ru-RU" dirty="0" smtClean="0"/>
              <a:t>(37°21</a:t>
            </a:r>
            <a:r>
              <a:rPr lang="ru-RU" dirty="0"/>
              <a:t>′ </a:t>
            </a:r>
            <a:r>
              <a:rPr lang="uk-UA" dirty="0" smtClean="0"/>
              <a:t>пн. ш.)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мис Голковий  </a:t>
            </a:r>
            <a:r>
              <a:rPr lang="uk-UA" dirty="0" smtClean="0"/>
              <a:t>(34°51′15″ пд. </a:t>
            </a:r>
            <a:r>
              <a:rPr lang="uk-UA" dirty="0"/>
              <a:t>ш</a:t>
            </a:r>
            <a:r>
              <a:rPr lang="uk-UA" dirty="0" smtClean="0"/>
              <a:t>.)</a:t>
            </a:r>
          </a:p>
          <a:p>
            <a:r>
              <a:rPr lang="uk-UA" dirty="0">
                <a:solidFill>
                  <a:srgbClr val="C00000"/>
                </a:solidFill>
              </a:rPr>
              <a:t>м</a:t>
            </a:r>
            <a:r>
              <a:rPr lang="uk-UA" dirty="0" smtClean="0">
                <a:solidFill>
                  <a:srgbClr val="C00000"/>
                </a:solidFill>
              </a:rPr>
              <a:t>ис Альмаді </a:t>
            </a:r>
            <a:r>
              <a:rPr lang="uk-UA" dirty="0" smtClean="0"/>
              <a:t>(17°33′22″ зх. </a:t>
            </a:r>
            <a:r>
              <a:rPr lang="uk-UA" dirty="0"/>
              <a:t>д</a:t>
            </a:r>
            <a:r>
              <a:rPr lang="uk-UA" dirty="0" smtClean="0"/>
              <a:t>.)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мис Рас-Гафун </a:t>
            </a:r>
            <a:r>
              <a:rPr lang="uk-UA" dirty="0" smtClean="0"/>
              <a:t>(17°33′22″ сх. </a:t>
            </a:r>
            <a:r>
              <a:rPr lang="uk-UA" dirty="0"/>
              <a:t>д</a:t>
            </a:r>
            <a:r>
              <a:rPr lang="uk-UA" dirty="0" smtClean="0"/>
              <a:t>.)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Довідка: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1°меридіна та екватора становить 111,3км;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1° паралелі 10°широти</a:t>
            </a: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тановить 109,6км.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2808" y="2369304"/>
            <a:ext cx="154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.Рас-Гафун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278" y="218722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.Альмаді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8373" y="6199397"/>
            <a:ext cx="145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 Голковий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26625" y="3586565"/>
            <a:ext cx="6517375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49685" y="2701167"/>
            <a:ext cx="6494315" cy="9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19709" y="-171400"/>
            <a:ext cx="4068" cy="713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6158" y="253569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10°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1827" y="340189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0°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5775" y="329515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20°сх.д.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87437"/>
            <a:ext cx="9144000" cy="11967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особливості берегової лінії  Африки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5" y="3645025"/>
            <a:ext cx="39553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5414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35" y="980728"/>
            <a:ext cx="3960440" cy="257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49077"/>
            <a:ext cx="3406521" cy="281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Тип уроку: </a:t>
            </a:r>
            <a:r>
              <a:rPr lang="uk-UA" sz="2400" dirty="0" smtClean="0">
                <a:solidFill>
                  <a:schemeClr val="tx1"/>
                </a:solidFill>
              </a:rPr>
              <a:t>вивчення нового матеріалу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Обладнання: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фізична карта світу;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ф</a:t>
            </a:r>
            <a:r>
              <a:rPr lang="uk-UA" dirty="0" smtClean="0">
                <a:solidFill>
                  <a:schemeClr val="tx1"/>
                </a:solidFill>
              </a:rPr>
              <a:t>ізична карта Африки;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а</a:t>
            </a:r>
            <a:r>
              <a:rPr lang="uk-UA" dirty="0" smtClean="0">
                <a:solidFill>
                  <a:schemeClr val="tx1"/>
                </a:solidFill>
              </a:rPr>
              <a:t>тласи, контурні карти;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підручники;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п</a:t>
            </a:r>
            <a:r>
              <a:rPr lang="uk-UA" dirty="0" smtClean="0">
                <a:solidFill>
                  <a:schemeClr val="tx1"/>
                </a:solidFill>
              </a:rPr>
              <a:t>резентація.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7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0293194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6350"/>
            <a:ext cx="570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580063" y="476250"/>
            <a:ext cx="36607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Cambria" pitchFamily="18" charset="0"/>
              </a:rPr>
              <a:t>Підпишіть на картах </a:t>
            </a:r>
          </a:p>
          <a:p>
            <a:r>
              <a:rPr lang="uk-UA" dirty="0">
                <a:latin typeface="Cambria" pitchFamily="18" charset="0"/>
              </a:rPr>
              <a:t>елементи берегової </a:t>
            </a:r>
          </a:p>
          <a:p>
            <a:r>
              <a:rPr lang="uk-UA" dirty="0">
                <a:latin typeface="Cambria" pitchFamily="18" charset="0"/>
              </a:rPr>
              <a:t>лінії: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Середземне </a:t>
            </a:r>
            <a:r>
              <a:rPr lang="uk-UA" dirty="0">
                <a:latin typeface="Cambria" pitchFamily="18" charset="0"/>
              </a:rPr>
              <a:t>море;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затока Сідра</a:t>
            </a:r>
            <a:r>
              <a:rPr lang="uk-UA" dirty="0" smtClean="0">
                <a:latin typeface="Cambria" pitchFamily="18" charset="0"/>
              </a:rPr>
              <a:t>;</a:t>
            </a:r>
            <a:endParaRPr lang="ru-RU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Суецький </a:t>
            </a:r>
            <a:r>
              <a:rPr lang="uk-UA" dirty="0">
                <a:latin typeface="Cambria" pitchFamily="18" charset="0"/>
              </a:rPr>
              <a:t>канал;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Червоне </a:t>
            </a:r>
            <a:r>
              <a:rPr lang="uk-UA" dirty="0">
                <a:latin typeface="Cambria" pitchFamily="18" charset="0"/>
              </a:rPr>
              <a:t>море;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Баб-ель-Мандебську </a:t>
            </a:r>
            <a:r>
              <a:rPr lang="uk-UA" dirty="0">
                <a:latin typeface="Cambria" pitchFamily="18" charset="0"/>
              </a:rPr>
              <a:t>протоку;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Аденську </a:t>
            </a:r>
            <a:r>
              <a:rPr lang="uk-UA" dirty="0">
                <a:latin typeface="Cambria" pitchFamily="18" charset="0"/>
              </a:rPr>
              <a:t>затоку;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півострів </a:t>
            </a:r>
            <a:r>
              <a:rPr lang="uk-UA" dirty="0">
                <a:latin typeface="Cambria" pitchFamily="18" charset="0"/>
              </a:rPr>
              <a:t>Сомалі;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Індійський </a:t>
            </a:r>
            <a:r>
              <a:rPr lang="uk-UA" dirty="0">
                <a:latin typeface="Cambria" pitchFamily="18" charset="0"/>
              </a:rPr>
              <a:t>океан;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острів </a:t>
            </a:r>
            <a:r>
              <a:rPr lang="uk-UA" dirty="0">
                <a:latin typeface="Cambria" pitchFamily="18" charset="0"/>
              </a:rPr>
              <a:t>Мадагаскар;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Мозамбіцьку </a:t>
            </a:r>
            <a:r>
              <a:rPr lang="uk-UA" dirty="0">
                <a:latin typeface="Cambria" pitchFamily="18" charset="0"/>
              </a:rPr>
              <a:t>протоку;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Атлантичний </a:t>
            </a:r>
            <a:r>
              <a:rPr lang="uk-UA" dirty="0">
                <a:latin typeface="Cambria" pitchFamily="18" charset="0"/>
              </a:rPr>
              <a:t>океан;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Гвінейську </a:t>
            </a:r>
            <a:r>
              <a:rPr lang="uk-UA" dirty="0">
                <a:latin typeface="Cambria" pitchFamily="18" charset="0"/>
              </a:rPr>
              <a:t>затоку;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Канарські </a:t>
            </a:r>
            <a:r>
              <a:rPr lang="uk-UA" dirty="0">
                <a:latin typeface="Cambria" pitchFamily="18" charset="0"/>
              </a:rPr>
              <a:t>острови;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Cambria" pitchFamily="18" charset="0"/>
              </a:rPr>
              <a:t>Гібралтарську протоку.</a:t>
            </a:r>
            <a:endParaRPr lang="uk-UA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2376380" y="560494"/>
            <a:ext cx="490537" cy="455612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2690421" y="914910"/>
            <a:ext cx="457200" cy="4572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  <a:endParaRPr lang="ru-RU" dirty="0"/>
          </a:p>
        </p:txBody>
      </p:sp>
      <p:sp>
        <p:nvSpPr>
          <p:cNvPr id="7" name="8-конечная звезда 6"/>
          <p:cNvSpPr/>
          <p:nvPr/>
        </p:nvSpPr>
        <p:spPr>
          <a:xfrm>
            <a:off x="3622675" y="1084536"/>
            <a:ext cx="457200" cy="4572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  <a:endParaRPr lang="ru-RU" dirty="0"/>
          </a:p>
        </p:txBody>
      </p:sp>
      <p:sp>
        <p:nvSpPr>
          <p:cNvPr id="8" name="8-конечная звезда 7"/>
          <p:cNvSpPr/>
          <p:nvPr/>
        </p:nvSpPr>
        <p:spPr>
          <a:xfrm>
            <a:off x="4079875" y="1547399"/>
            <a:ext cx="457200" cy="5080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  <a:endParaRPr lang="ru-RU" dirty="0"/>
          </a:p>
        </p:txBody>
      </p:sp>
      <p:sp>
        <p:nvSpPr>
          <p:cNvPr id="9" name="8-конечная звезда 8"/>
          <p:cNvSpPr/>
          <p:nvPr/>
        </p:nvSpPr>
        <p:spPr>
          <a:xfrm>
            <a:off x="4321175" y="2141538"/>
            <a:ext cx="457200" cy="4572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5</a:t>
            </a:r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4765675" y="2509838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7</a:t>
            </a:r>
            <a:endParaRPr lang="ru-RU" dirty="0"/>
          </a:p>
        </p:txBody>
      </p:sp>
      <p:sp>
        <p:nvSpPr>
          <p:cNvPr id="11" name="Солнце 10"/>
          <p:cNvSpPr/>
          <p:nvPr/>
        </p:nvSpPr>
        <p:spPr>
          <a:xfrm>
            <a:off x="4549775" y="4557713"/>
            <a:ext cx="457200" cy="419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9</a:t>
            </a:r>
            <a:endParaRPr lang="ru-RU" dirty="0"/>
          </a:p>
        </p:txBody>
      </p:sp>
      <p:sp>
        <p:nvSpPr>
          <p:cNvPr id="12" name="8-конечная звезда 11"/>
          <p:cNvSpPr/>
          <p:nvPr/>
        </p:nvSpPr>
        <p:spPr>
          <a:xfrm>
            <a:off x="4945063" y="5124450"/>
            <a:ext cx="457200" cy="479425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8-конечная звезда 12"/>
          <p:cNvSpPr/>
          <p:nvPr/>
        </p:nvSpPr>
        <p:spPr>
          <a:xfrm>
            <a:off x="4079875" y="4329112"/>
            <a:ext cx="685800" cy="540047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14" name="8-конечная звезда 13"/>
          <p:cNvSpPr/>
          <p:nvPr/>
        </p:nvSpPr>
        <p:spPr>
          <a:xfrm>
            <a:off x="1692275" y="5000625"/>
            <a:ext cx="647700" cy="60325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1603375" y="2967038"/>
            <a:ext cx="736600" cy="677862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12</a:t>
            </a:r>
            <a:endParaRPr lang="ru-RU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1219200" y="598488"/>
            <a:ext cx="663575" cy="588962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18" name="Солнце 17"/>
          <p:cNvSpPr/>
          <p:nvPr/>
        </p:nvSpPr>
        <p:spPr>
          <a:xfrm>
            <a:off x="134938" y="892176"/>
            <a:ext cx="764654" cy="6552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400" dirty="0" smtClean="0"/>
              <a:t>13</a:t>
            </a:r>
            <a:endParaRPr lang="ru-RU" sz="6400" dirty="0"/>
          </a:p>
        </p:txBody>
      </p:sp>
      <p:sp>
        <p:nvSpPr>
          <p:cNvPr id="2" name="8-конечная звезда 1"/>
          <p:cNvSpPr/>
          <p:nvPr/>
        </p:nvSpPr>
        <p:spPr>
          <a:xfrm>
            <a:off x="4854063" y="2185988"/>
            <a:ext cx="395288" cy="3683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Test\Desktop\c8afcd0ed4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" y="906810"/>
            <a:ext cx="795178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07950" y="5877272"/>
            <a:ext cx="903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 smtClean="0">
                <a:latin typeface="Monotype Corsiva" pitchFamily="66" charset="0"/>
              </a:rPr>
              <a:t>Внутрішнє море Атлантичного океану, омиває північне узбережжя Африки. Одне з  найбільших та досить глибоких морів Землі. </a:t>
            </a:r>
            <a:endParaRPr lang="uk-UA" sz="2400" dirty="0">
              <a:latin typeface="Monotype Corsiva" pitchFamily="66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971550" y="538510"/>
            <a:ext cx="504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Cambria" pitchFamily="18" charset="0"/>
              </a:rPr>
              <a:t> Впізнайте та покажіть 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на карті:</a:t>
            </a: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743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Закріплення вивченого матеріалу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1263989256_sa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0" y="5622925"/>
            <a:ext cx="925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Проритий в 1859 – 1869рр. через Суецький перешийок і з'єднує Червоне та Середземне моря. Довжина каналу: 161км., глибина – до 16м., ширина від116 до 312м. Скоротив шлях із Європи до Індії на 8 000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14-redsea-div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42938"/>
            <a:ext cx="3819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71500"/>
            <a:ext cx="42052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763eb9cd2e5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16338"/>
            <a:ext cx="41767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-252413" y="5153025"/>
            <a:ext cx="511175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Monotype Corsiva" pitchFamily="66" charset="0"/>
              </a:rPr>
              <a:t>Одне із самих </a:t>
            </a:r>
          </a:p>
          <a:p>
            <a:pPr algn="ctr"/>
            <a:r>
              <a:rPr lang="ru-RU" sz="2400">
                <a:latin typeface="Monotype Corsiva" pitchFamily="66" charset="0"/>
              </a:rPr>
              <a:t>теплих (до +32С) і</a:t>
            </a:r>
          </a:p>
          <a:p>
            <a:pPr algn="ctr"/>
            <a:r>
              <a:rPr lang="ru-RU" sz="2400">
                <a:latin typeface="Monotype Corsiva" pitchFamily="66" charset="0"/>
              </a:rPr>
              <a:t> солоних (38-42</a:t>
            </a:r>
            <a:r>
              <a:rPr lang="ru-RU" sz="2400">
                <a:latin typeface="Monotype Corsiva" pitchFamily="66" charset="0"/>
                <a:cs typeface="Arial" charset="0"/>
              </a:rPr>
              <a:t>‰) </a:t>
            </a:r>
          </a:p>
          <a:p>
            <a:pPr algn="ctr"/>
            <a:r>
              <a:rPr lang="ru-RU" sz="2400">
                <a:latin typeface="Monotype Corsiva" pitchFamily="66" charset="0"/>
                <a:cs typeface="Arial" charset="0"/>
              </a:rPr>
              <a:t>морів світу.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9713"/>
            <a:ext cx="562133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6850" y="5229225"/>
            <a:ext cx="87852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i="1" dirty="0" smtClean="0">
                <a:latin typeface="+mn-lt"/>
              </a:rPr>
              <a:t>(</a:t>
            </a:r>
            <a:r>
              <a:rPr lang="uk-UA" sz="1600" i="1" dirty="0" smtClean="0">
                <a:latin typeface="+mn-lt"/>
              </a:rPr>
              <a:t>араб.</a:t>
            </a:r>
            <a:r>
              <a:rPr lang="vi-VN" sz="1600" i="1" dirty="0">
                <a:latin typeface="+mn-lt"/>
              </a:rPr>
              <a:t> </a:t>
            </a:r>
            <a:r>
              <a:rPr lang="vi-VN" sz="1600" i="1" dirty="0" smtClean="0">
                <a:latin typeface="+mn-lt"/>
              </a:rPr>
              <a:t>—</a:t>
            </a:r>
            <a:r>
              <a:rPr lang="uk-UA" sz="1600" i="1" dirty="0" smtClean="0">
                <a:latin typeface="+mn-lt"/>
              </a:rPr>
              <a:t> «ворота сліз(скорботи</a:t>
            </a:r>
            <a:r>
              <a:rPr lang="vi-VN" sz="1600" i="1" dirty="0" smtClean="0">
                <a:latin typeface="+mn-lt"/>
              </a:rPr>
              <a:t>)»)</a:t>
            </a:r>
            <a:r>
              <a:rPr lang="en-US" sz="1600" i="1" dirty="0">
                <a:latin typeface="Monotype Corsiva" pitchFamily="66" charset="0"/>
              </a:rPr>
              <a:t> — </a:t>
            </a:r>
            <a:endParaRPr lang="ru-RU" sz="1600" i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 smtClean="0">
                <a:latin typeface="+mn-lt"/>
              </a:rPr>
              <a:t>Протока між</a:t>
            </a:r>
            <a:r>
              <a:rPr lang="vi-VN" sz="1600" i="1" dirty="0" smtClean="0">
                <a:latin typeface="+mn-lt"/>
              </a:rPr>
              <a:t> </a:t>
            </a:r>
            <a:r>
              <a:rPr lang="uk-UA" sz="1600" i="1" dirty="0" smtClean="0">
                <a:latin typeface="+mn-lt"/>
              </a:rPr>
              <a:t>південно-західним краєм </a:t>
            </a:r>
            <a:r>
              <a:rPr lang="vi-VN" sz="1600" i="1" dirty="0">
                <a:latin typeface="+mn-lt"/>
              </a:rPr>
              <a:t>Арав</a:t>
            </a:r>
            <a:r>
              <a:rPr lang="uk-UA" sz="1600" i="1" dirty="0">
                <a:latin typeface="+mn-lt"/>
              </a:rPr>
              <a:t>і</a:t>
            </a:r>
            <a:r>
              <a:rPr lang="vi-VN" sz="1600" i="1" dirty="0">
                <a:latin typeface="+mn-lt"/>
              </a:rPr>
              <a:t>йс</a:t>
            </a:r>
            <a:r>
              <a:rPr lang="uk-UA" sz="1600" i="1" dirty="0">
                <a:latin typeface="+mn-lt"/>
              </a:rPr>
              <a:t>ь</a:t>
            </a:r>
            <a:r>
              <a:rPr lang="vi-VN" sz="1600" i="1" dirty="0">
                <a:latin typeface="+mn-lt"/>
              </a:rPr>
              <a:t>кого </a:t>
            </a:r>
            <a:r>
              <a:rPr lang="uk-UA" sz="1600" i="1" dirty="0" smtClean="0">
                <a:latin typeface="+mn-lt"/>
              </a:rPr>
              <a:t>півострова та Африкою</a:t>
            </a:r>
            <a:r>
              <a:rPr lang="ru-RU" sz="1600" i="1" dirty="0" smtClean="0">
                <a:latin typeface="Monotype Corsiva" pitchFamily="66" charset="0"/>
              </a:rPr>
              <a:t>. </a:t>
            </a:r>
            <a:r>
              <a:rPr lang="uk-UA" sz="1600" i="1" dirty="0">
                <a:latin typeface="+mn-lt"/>
              </a:rPr>
              <a:t>З'єднує</a:t>
            </a:r>
            <a:r>
              <a:rPr lang="vi-VN" sz="1600" i="1" dirty="0">
                <a:latin typeface="+mn-lt"/>
              </a:rPr>
              <a:t> </a:t>
            </a:r>
            <a:r>
              <a:rPr lang="uk-UA" sz="1600" i="1" dirty="0">
                <a:latin typeface="+mn-lt"/>
              </a:rPr>
              <a:t>Червоне</a:t>
            </a:r>
            <a:r>
              <a:rPr lang="vi-VN" sz="1600" i="1" dirty="0">
                <a:latin typeface="+mn-lt"/>
              </a:rPr>
              <a:t> </a:t>
            </a:r>
            <a:r>
              <a:rPr lang="uk-UA" sz="1600" i="1" dirty="0" smtClean="0">
                <a:latin typeface="+mn-lt"/>
              </a:rPr>
              <a:t>море з</a:t>
            </a:r>
            <a:r>
              <a:rPr lang="vi-VN" sz="1600" i="1" dirty="0" smtClean="0">
                <a:latin typeface="+mn-lt"/>
              </a:rPr>
              <a:t> </a:t>
            </a:r>
            <a:r>
              <a:rPr lang="uk-UA" sz="1600" i="1" dirty="0" smtClean="0">
                <a:latin typeface="+mn-lt"/>
              </a:rPr>
              <a:t>Аденською затокою Аравійського моря</a:t>
            </a:r>
            <a:r>
              <a:rPr lang="vi-VN" sz="1600" i="1" dirty="0" smtClean="0">
                <a:latin typeface="+mn-lt"/>
              </a:rPr>
              <a:t>.</a:t>
            </a:r>
            <a:endParaRPr lang="ru-RU" sz="1600" i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8455" y="438498"/>
            <a:ext cx="2952328" cy="25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Картинка 2 из 59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51" y="714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8" descr="Картинка 19 из 68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714375"/>
            <a:ext cx="43576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" descr="Картинка 84 из 683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714750"/>
            <a:ext cx="3786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14838" y="465296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Затока </a:t>
            </a:r>
            <a:r>
              <a:rPr lang="ru-RU" sz="2400" dirty="0" err="1">
                <a:latin typeface="Monotype Corsiva" pitchFamily="66" charset="0"/>
              </a:rPr>
              <a:t>має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велике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економічне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значення</a:t>
            </a:r>
            <a:r>
              <a:rPr lang="ru-RU" sz="2400" dirty="0">
                <a:latin typeface="Monotype Corsiva" pitchFamily="66" charset="0"/>
              </a:rPr>
              <a:t> як </a:t>
            </a:r>
            <a:r>
              <a:rPr lang="ru-RU" sz="2400" dirty="0" err="1">
                <a:latin typeface="Monotype Corsiva" pitchFamily="66" charset="0"/>
              </a:rPr>
              <a:t>водний</a:t>
            </a:r>
            <a:r>
              <a:rPr lang="ru-RU" sz="2400" dirty="0">
                <a:latin typeface="Monotype Corsiva" pitchFamily="66" charset="0"/>
              </a:rPr>
              <a:t> шлях для </a:t>
            </a:r>
            <a:r>
              <a:rPr lang="ru-RU" sz="2400" dirty="0" err="1">
                <a:latin typeface="Monotype Corsiva" pitchFamily="66" charset="0"/>
              </a:rPr>
              <a:t>транспортування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нафти</a:t>
            </a:r>
            <a:r>
              <a:rPr lang="ru-RU" sz="2400" dirty="0">
                <a:latin typeface="Monotype Corsiva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Monotype Corsiva" pitchFamily="66" charset="0"/>
              </a:rPr>
              <a:t>із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Перської</a:t>
            </a:r>
            <a:r>
              <a:rPr lang="ru-RU" sz="2400" dirty="0">
                <a:latin typeface="Monotype Corsiva" pitchFamily="66" charset="0"/>
              </a:rPr>
              <a:t> затоки у </a:t>
            </a:r>
            <a:r>
              <a:rPr lang="ru-RU" sz="2400" dirty="0" err="1">
                <a:latin typeface="Monotype Corsiva" pitchFamily="66" charset="0"/>
              </a:rPr>
              <a:t>Європу</a:t>
            </a:r>
            <a:r>
              <a:rPr lang="ru-RU" sz="2400" dirty="0">
                <a:latin typeface="Monotype Corsiva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564904"/>
            <a:ext cx="936104" cy="2160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Сомалі </a:t>
            </a:r>
            <a:endParaRPr lang="uk-UA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09588" y="2591193"/>
            <a:ext cx="1182092" cy="189735"/>
          </a:xfrm>
          <a:prstGeom prst="flowChartProcess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Ефіопія </a:t>
            </a:r>
            <a:endParaRPr lang="uk-UA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969822" y="1772816"/>
            <a:ext cx="1044116" cy="288032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75307"/>
            <a:ext cx="72008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Червоне море</a:t>
            </a:r>
            <a:endParaRPr lang="uk-UA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620713"/>
            <a:ext cx="3927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Фотогалерея Сомали. Фото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39528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49225" y="39052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Завдяки характерній формі,інколи називають «Африканський ріг» (нагадує ріг носорога), або  «зуб»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456384" cy="309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519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6338"/>
            <a:ext cx="37433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16230990002bc4e586dd988d05734370df7423aa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785813"/>
            <a:ext cx="45307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5812"/>
            <a:ext cx="360007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413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Омиває східне узбережжя материка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5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4608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300px-Satellite_image_of_Madagascar_in_September_2003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5795963" y="692150"/>
            <a:ext cx="28575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07950" y="709613"/>
            <a:ext cx="50752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Четвертий за величинною острів Землі.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Площа 59 000км</a:t>
            </a:r>
            <a:r>
              <a:rPr lang="ru-RU" sz="2400" baseline="30000">
                <a:latin typeface="Monotype Corsiva" pitchFamily="66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Відділений від материка Мозамбіцькою протокою.</a:t>
            </a:r>
            <a:endParaRPr lang="ru-RU" sz="2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f_5538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4138612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1768250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813"/>
            <a:ext cx="38877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4516438" y="4797425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Назва походить від імені </a:t>
            </a:r>
            <a:r>
              <a:rPr lang="ru-RU" sz="2800">
                <a:solidFill>
                  <a:srgbClr val="C00000"/>
                </a:solidFill>
                <a:latin typeface="Monotype Corsiva" pitchFamily="66" charset="0"/>
              </a:rPr>
              <a:t>титана Атласа (Атланта) в грецькій міфології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4339" name="Picture 4" descr="C:\Documents and Settings\Евгений\Мои документы\Мои документы\Новая папка\Sahara_Desert_Morocco_1152x8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2988" y="5805488"/>
            <a:ext cx="65992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Материк контрастів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1158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 dirty="0">
                <a:latin typeface="Cambria" pitchFamily="18" charset="0"/>
              </a:rPr>
              <a:t>                 </a:t>
            </a:r>
            <a:r>
              <a:rPr lang="en-US" sz="6000" b="1" i="1" dirty="0">
                <a:latin typeface="Perpetua" pitchFamily="18" charset="0"/>
              </a:rPr>
              <a:t>Terra incognita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Мотивація. Вправа «вгадай материк»</a:t>
            </a:r>
            <a:r>
              <a:rPr lang="uk-UA" b="1" dirty="0" smtClean="0"/>
              <a:t>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://c4.8b.40.storage.ngs.ru/0daa2f7502bd88ac877fb95f24fe87c9/bd731ce8415f32ae72045e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862388"/>
            <a:ext cx="3944938" cy="290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9" descr="Картинка 5 из 1208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75" y="80963"/>
            <a:ext cx="3857625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7" descr="Картинка 2 из 12082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7013" y="3938588"/>
            <a:ext cx="3786187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3013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Архіпелаг складається із чотирьох великих і багатьох  дрібних островів.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80963"/>
            <a:ext cx="4161160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00" y="80963"/>
            <a:ext cx="3225056" cy="9717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Атлантичний океан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gilbraltar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08" y="567888"/>
            <a:ext cx="84978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 descr="map0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549275"/>
            <a:ext cx="34591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80112" y="685037"/>
            <a:ext cx="2088232" cy="288032"/>
          </a:xfrm>
          <a:prstGeom prst="rect">
            <a:avLst/>
          </a:prstGeom>
          <a:solidFill>
            <a:srgbClr val="838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Гібралтарська протока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331640" y="3717032"/>
            <a:ext cx="1728192" cy="286643"/>
          </a:xfrm>
          <a:prstGeom prst="flowChartAlternateProcess">
            <a:avLst/>
          </a:prstGeom>
          <a:solidFill>
            <a:srgbClr val="6C7B7E"/>
          </a:solidFill>
          <a:ln>
            <a:solidFill>
              <a:srgbClr val="6C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?</a:t>
            </a:r>
            <a:endParaRPr lang="uk-UA" sz="2400" b="1" i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43608" y="4581128"/>
            <a:ext cx="1728192" cy="36004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rgbClr val="6C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Піренейський п-ів</a:t>
            </a:r>
            <a:endParaRPr lang="uk-UA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91880" y="5229200"/>
            <a:ext cx="1656184" cy="288032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rgbClr val="6C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Африка </a:t>
            </a:r>
            <a:endParaRPr lang="uk-UA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83568" y="5733256"/>
            <a:ext cx="1728192" cy="504056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Атлантичний океан</a:t>
            </a:r>
            <a:endParaRPr lang="uk-UA" dirty="0"/>
          </a:p>
        </p:txBody>
      </p:sp>
      <p:sp>
        <p:nvSpPr>
          <p:cNvPr id="8" name="Параллелограмм 7"/>
          <p:cNvSpPr/>
          <p:nvPr/>
        </p:nvSpPr>
        <p:spPr>
          <a:xfrm rot="1040706">
            <a:off x="3885376" y="3248285"/>
            <a:ext cx="1368152" cy="1224136"/>
          </a:xfrm>
          <a:prstGeom prst="parallelogram">
            <a:avLst>
              <a:gd name="adj" fmla="val 5711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6" y="-4047"/>
            <a:ext cx="9226656" cy="69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707" y="1844824"/>
            <a:ext cx="664419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Як </a:t>
            </a:r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впливає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географічне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положення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Природу материка?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107950" y="549275"/>
            <a:ext cx="90360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chemeClr val="accent1"/>
                </a:solidFill>
                <a:latin typeface="Cambria" pitchFamily="18" charset="0"/>
              </a:rPr>
              <a:t>Висновки</a:t>
            </a:r>
            <a:r>
              <a:rPr lang="uk-UA" sz="3200" dirty="0">
                <a:solidFill>
                  <a:schemeClr val="accent1"/>
                </a:solidFill>
                <a:latin typeface="Cambria" pitchFamily="18" charset="0"/>
              </a:rPr>
              <a:t>:</a:t>
            </a:r>
          </a:p>
          <a:p>
            <a:r>
              <a:rPr lang="uk-UA" sz="2800" dirty="0">
                <a:solidFill>
                  <a:srgbClr val="0070C0"/>
                </a:solidFill>
                <a:latin typeface="Cambria" pitchFamily="18" charset="0"/>
              </a:rPr>
              <a:t>Так як його перетинають тропіки - в цих районах клімат жаркий і сухий, багато пустель з бідною рослинністю та відсутністю рік</a:t>
            </a:r>
            <a:r>
              <a:rPr lang="uk-UA" sz="2800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</a:p>
          <a:p>
            <a:endParaRPr lang="uk-UA" sz="2800" dirty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uk-UA" sz="2800" dirty="0" smtClean="0">
                <a:solidFill>
                  <a:srgbClr val="0070C0"/>
                </a:solidFill>
                <a:latin typeface="Cambria" pitchFamily="18" charset="0"/>
              </a:rPr>
              <a:t>Так </a:t>
            </a:r>
            <a:r>
              <a:rPr lang="uk-UA" sz="2800" dirty="0">
                <a:solidFill>
                  <a:srgbClr val="0070C0"/>
                </a:solidFill>
                <a:latin typeface="Cambria" pitchFamily="18" charset="0"/>
              </a:rPr>
              <a:t>як материк перетинає екватор, то частина території має вологий та жаркий клімат,тварини і рослини теплолюбні, ріки незамерзаючі.</a:t>
            </a:r>
          </a:p>
          <a:p>
            <a:endParaRPr lang="uk-UA" sz="2800" dirty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uk-UA" sz="2800" dirty="0" smtClean="0">
                <a:solidFill>
                  <a:srgbClr val="0070C0"/>
                </a:solidFill>
                <a:latin typeface="Cambria" pitchFamily="18" charset="0"/>
              </a:rPr>
              <a:t>На </a:t>
            </a:r>
            <a:r>
              <a:rPr lang="uk-UA" sz="2800" dirty="0">
                <a:solidFill>
                  <a:srgbClr val="0070C0"/>
                </a:solidFill>
                <a:latin typeface="Cambria" pitchFamily="18" charset="0"/>
              </a:rPr>
              <a:t>особливості природи прибережних територій значний вплив мають течії</a:t>
            </a:r>
            <a:r>
              <a:rPr lang="uk-UA" sz="2800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</a:p>
          <a:p>
            <a:endParaRPr lang="ru-RU" sz="28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549275"/>
            <a:ext cx="734536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accent1"/>
                </a:solidFill>
                <a:latin typeface="Cambria" pitchFamily="18" charset="0"/>
              </a:rPr>
              <a:t>Завдання додому:</a:t>
            </a:r>
          </a:p>
          <a:p>
            <a:endParaRPr lang="uk-UA" sz="2000" dirty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FontTx/>
              <a:buAutoNum type="arabicPeriod"/>
            </a:pPr>
            <a:r>
              <a:rPr lang="uk-UA" sz="2000" dirty="0">
                <a:latin typeface="Cambria" pitchFamily="18" charset="0"/>
              </a:rPr>
              <a:t>Опрацювати матеріал підручника</a:t>
            </a:r>
          </a:p>
          <a:p>
            <a:pPr>
              <a:buFontTx/>
              <a:buAutoNum type="arabicPeriod"/>
            </a:pPr>
            <a:endParaRPr lang="uk-UA" sz="2000" dirty="0">
              <a:latin typeface="Cambria" pitchFamily="18" charset="0"/>
            </a:endParaRPr>
          </a:p>
          <a:p>
            <a:pPr>
              <a:buFontTx/>
              <a:buAutoNum type="arabicPeriod"/>
            </a:pPr>
            <a:r>
              <a:rPr lang="uk-UA" sz="2000" dirty="0">
                <a:latin typeface="Cambria" pitchFamily="18" charset="0"/>
              </a:rPr>
              <a:t>Нанести на карту об'єкти географічної номенклатури.</a:t>
            </a:r>
          </a:p>
          <a:p>
            <a:pPr>
              <a:buFontTx/>
              <a:buAutoNum type="arabicPeriod"/>
            </a:pPr>
            <a:endParaRPr lang="uk-UA" sz="2000" dirty="0">
              <a:latin typeface="Cambria" pitchFamily="18" charset="0"/>
            </a:endParaRPr>
          </a:p>
          <a:p>
            <a:endParaRPr lang="uk-UA" sz="2000" dirty="0">
              <a:latin typeface="Cambria" pitchFamily="18" charset="0"/>
            </a:endParaRPr>
          </a:p>
          <a:p>
            <a:r>
              <a:rPr lang="uk-UA" sz="2000" dirty="0" smtClean="0">
                <a:latin typeface="Cambria" pitchFamily="18" charset="0"/>
              </a:rPr>
              <a:t>3.Підготувати </a:t>
            </a:r>
            <a:r>
              <a:rPr lang="uk-UA" sz="2000" dirty="0">
                <a:latin typeface="Cambria" pitchFamily="18" charset="0"/>
              </a:rPr>
              <a:t>повідомлення про</a:t>
            </a:r>
          </a:p>
          <a:p>
            <a:r>
              <a:rPr lang="uk-UA" sz="2000" dirty="0">
                <a:latin typeface="Cambria" pitchFamily="18" charset="0"/>
              </a:rPr>
              <a:t>         д</a:t>
            </a:r>
            <a:r>
              <a:rPr lang="uk-UA" sz="2000" dirty="0"/>
              <a:t>о</a:t>
            </a:r>
            <a:r>
              <a:rPr lang="uk-UA" sz="2000" dirty="0">
                <a:latin typeface="Cambria" pitchFamily="18" charset="0"/>
              </a:rPr>
              <a:t>слідників   Африки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5219700" y="1196975"/>
            <a:ext cx="655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mbria" pitchFamily="18" charset="0"/>
              </a:rPr>
              <a:t> §13.</a:t>
            </a: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https://encrypted-tbn2.gstatic.com/images?q=tbn:ANd9GcRJiD0ZqGm7S9IgoM9NJk6QnWKX9i4OoGaplk4IJa0l14bg8YNC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084168" y="2780928"/>
            <a:ext cx="2553740" cy="37715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Евгений\Мои документы\Мои документы\Новая папка\4294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Евгений\Мои документы\Мои документы\Новая папка\baobab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&amp;scy;&amp;acy;&amp;vcy;&amp;acy;&amp;ncy;&amp;ncy;&amp;acy;, Afric animality, &amp;zcy;&amp;iecy;&amp;bcy;&amp;rcy;&amp;ycy;, &amp;acy;&amp;fcy;&amp;rcy;&amp;icy;&amp;kcy;&amp;acy;, &amp;pcy;&amp;iecy;&amp;jcy;&amp;zcy;&amp;acy;&amp;zhcy;, &amp;zhcy;&amp;icy;&amp;vcy;&amp;ocy;&amp;tcy;&amp;ncy;&amp;ycy;&amp;iecy;, zeb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Евгений\Мои документы\Мои документы\Новая папка\11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Евгений\Мои документы\Мои документы\Новая папка\55138245_tanganyika_mahal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Евгений\Мои документы\Мои документы\Новая папка\victoriafalls-encart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Евгений\Мои документы\Мои документы\Новая папка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4338"/>
            <a:ext cx="914400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Евгений\Мои документы\Мои документы\Новая папка\1112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"/>
            <a:ext cx="45481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5875"/>
            <a:ext cx="44291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535</TotalTime>
  <Words>682</Words>
  <Application>Microsoft Office PowerPoint</Application>
  <PresentationFormat>Экран (4:3)</PresentationFormat>
  <Paragraphs>168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Презентация PowerPoint</vt:lpstr>
      <vt:lpstr>Тип уроку: вивчення нового матеріалу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вивчення материка</vt:lpstr>
      <vt:lpstr>          План характеристики географічного положення материка</vt:lpstr>
      <vt:lpstr>S=30,3 млн км² (1/5 суходолу) </vt:lpstr>
      <vt:lpstr>Презентация PowerPoint</vt:lpstr>
      <vt:lpstr>особливості берегової лінії  Африки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57</cp:revision>
  <dcterms:modified xsi:type="dcterms:W3CDTF">2013-11-29T18:45:11Z</dcterms:modified>
</cp:coreProperties>
</file>