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7"/>
  </p:notesMasterIdLst>
  <p:sldIdLst>
    <p:sldId id="288" r:id="rId2"/>
    <p:sldId id="289" r:id="rId3"/>
    <p:sldId id="256" r:id="rId4"/>
    <p:sldId id="258" r:id="rId5"/>
    <p:sldId id="262" r:id="rId6"/>
    <p:sldId id="257" r:id="rId7"/>
    <p:sldId id="260" r:id="rId8"/>
    <p:sldId id="259" r:id="rId9"/>
    <p:sldId id="261" r:id="rId10"/>
    <p:sldId id="263" r:id="rId11"/>
    <p:sldId id="290" r:id="rId12"/>
    <p:sldId id="265" r:id="rId13"/>
    <p:sldId id="291" r:id="rId14"/>
    <p:sldId id="266" r:id="rId15"/>
    <p:sldId id="292" r:id="rId16"/>
    <p:sldId id="268" r:id="rId17"/>
    <p:sldId id="267" r:id="rId18"/>
    <p:sldId id="269" r:id="rId19"/>
    <p:sldId id="271" r:id="rId20"/>
    <p:sldId id="270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8000"/>
    <a:srgbClr val="6C7B7E"/>
    <a:srgbClr val="838D5D"/>
    <a:srgbClr val="BDBD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7" autoAdjust="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68E0E4D-D81D-4F09-90C3-61E0BB4094E2}" type="datetimeFigureOut">
              <a:rPr lang="ru-RU"/>
              <a:pPr>
                <a:defRPr/>
              </a:pPr>
              <a:t>29.11.2013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D5DD2DF-E4CC-4268-A5F6-0F78A7025C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53438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16EB51-4DE4-4B11-A8E3-33D2FB3D096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E0CC22D-108F-4515-B05B-9FE1983474F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1831D3-687D-4E80-ACC3-A0177E48BE1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 useBgFill="1">
        <p:nvSpPr>
          <p:cNvPr id="5" name="Скругленный прямоугольник 12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6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9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Прямоугольник 10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410DD-FFA5-498D-AE3D-DB63344E48A5}" type="datetimeFigureOut">
              <a:rPr lang="ru-RU"/>
              <a:pPr>
                <a:defRPr/>
              </a:pPr>
              <a:t>29.11.2013</a:t>
            </a:fld>
            <a:endParaRPr lang="ru-RU" dirty="0"/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5C85618-2EC2-47F7-B947-FED9401835A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2A4E6-D72B-4CE2-ACE5-BF1F81D6DE2B}" type="datetimeFigureOut">
              <a:rPr lang="ru-RU"/>
              <a:pPr>
                <a:defRPr/>
              </a:pPr>
              <a:t>29.11.2013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072A6-65F3-4546-B054-685F7344548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B59FA-A7EF-4EC5-A7ED-1E4D1608E9B0}" type="datetimeFigureOut">
              <a:rPr lang="ru-RU"/>
              <a:pPr>
                <a:defRPr/>
              </a:pPr>
              <a:t>29.11.2013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0AAAF-CFA1-479A-86E1-67CE8DCE2C0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E20CF-682C-4ADA-9CEC-20A34AB0735B}" type="datetimeFigureOut">
              <a:rPr lang="ru-RU"/>
              <a:pPr>
                <a:defRPr/>
              </a:pPr>
              <a:t>29.11.2013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4E35C-5B0B-4E5F-8EFF-6315BB9DE3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 useBgFill="1">
        <p:nvSpPr>
          <p:cNvPr id="5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6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7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Прямоугольник 8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77981-5765-4957-A7FF-577970CD3E07}" type="datetimeFigureOut">
              <a:rPr lang="ru-RU"/>
              <a:pPr>
                <a:defRPr/>
              </a:pPr>
              <a:t>29.11.2013</a:t>
            </a:fld>
            <a:endParaRPr lang="ru-RU" dirty="0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851B5-36C5-4267-ABFC-47C3E384A7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62692-D067-40D7-981C-7CF0D5EE098B}" type="datetimeFigureOut">
              <a:rPr lang="ru-RU"/>
              <a:pPr>
                <a:defRPr/>
              </a:pPr>
              <a:t>29.11.2013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2A2EB-69E4-4914-8FFE-DC6E359750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01085-6AC6-4FFE-B8DC-8C5A8F16B234}" type="datetimeFigureOut">
              <a:rPr lang="ru-RU"/>
              <a:pPr>
                <a:defRPr/>
              </a:pPr>
              <a:t>29.11.2013</a:t>
            </a:fld>
            <a:endParaRPr lang="ru-RU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777D0-CA8F-4CC3-94D5-AF85BAEC30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D4DAC-FEF2-4A71-A9C2-5477200B0568}" type="datetimeFigureOut">
              <a:rPr lang="ru-RU"/>
              <a:pPr>
                <a:defRPr/>
              </a:pPr>
              <a:t>29.11.2013</a:t>
            </a:fld>
            <a:endParaRPr lang="ru-RU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23F7A-EF9D-44A0-86FF-DBAEEB1DA2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0C05C-D9E2-4DB3-A79D-D31DA83DA720}" type="datetimeFigureOut">
              <a:rPr lang="ru-RU"/>
              <a:pPr>
                <a:defRPr/>
              </a:pPr>
              <a:t>29.11.2013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1FE74-7939-46C0-8E76-C3A10210AF1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 useBgFill="1">
        <p:nvSpPr>
          <p:cNvPr id="6" name="Скругленный прямоугольник 8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2514B-0CBD-4DD5-B17D-EB1E2820812A}" type="datetimeFigureOut">
              <a:rPr lang="ru-RU"/>
              <a:pPr>
                <a:defRPr/>
              </a:pPr>
              <a:t>29.11.2013</a:t>
            </a:fld>
            <a:endParaRPr lang="ru-RU" dirty="0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27E20-7F96-4E0B-9B19-ECC04B1E39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0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11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оугольник 12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BB427-B05B-4440-ABFB-DD7E5043F093}" type="datetimeFigureOut">
              <a:rPr lang="ru-RU"/>
              <a:pPr>
                <a:defRPr/>
              </a:pPr>
              <a:t>29.11.2013</a:t>
            </a:fld>
            <a:endParaRPr lang="ru-RU" dirty="0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478A7-0215-4AC7-8799-FECE8833A5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28" name="Заголовок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84D32061-F03C-4B0D-BF88-5164BED9A542}" type="datetimeFigureOut">
              <a:rPr lang="ru-RU"/>
              <a:pPr>
                <a:defRPr/>
              </a:pPr>
              <a:t>29.11.2013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5278DB4D-3FF5-4316-A942-640326B8802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1" r:id="rId5"/>
    <p:sldLayoutId id="2147483680" r:id="rId6"/>
    <p:sldLayoutId id="2147483679" r:id="rId7"/>
    <p:sldLayoutId id="2147483686" r:id="rId8"/>
    <p:sldLayoutId id="2147483687" r:id="rId9"/>
    <p:sldLayoutId id="2147483678" r:id="rId10"/>
    <p:sldLayoutId id="214748367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fontAlgn="base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upload.wikimedia.org/wikipedia/commons/8/86/Africa_(orthographic_projection).sv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4.jpeg"/><Relationship Id="rId2" Type="http://schemas.openxmlformats.org/officeDocument/2006/relationships/hyperlink" Target="http://pics.vesti.ru/p/b_461247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.topglobus.ru/fotky/jemen_5.jpg" TargetMode="External"/><Relationship Id="rId5" Type="http://schemas.openxmlformats.org/officeDocument/2006/relationships/image" Target="../media/image33.jpeg"/><Relationship Id="rId4" Type="http://schemas.openxmlformats.org/officeDocument/2006/relationships/hyperlink" Target="http://i039.radikal.ru/0908/6f/30618a8128f2.j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1000turov.ru/imgs/sv_photo/112/r_p_3f4e92547e8457f9960d3fc8c7ebb838.jpg" TargetMode="External"/><Relationship Id="rId7" Type="http://schemas.openxmlformats.org/officeDocument/2006/relationships/image" Target="../media/image48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hyperlink" Target="http://travellingeurope.files.wordpress.com/2011/05/canarian-islands.jpg" TargetMode="External"/><Relationship Id="rId4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2276872"/>
            <a:ext cx="8784976" cy="4248472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solidFill>
                  <a:srgbClr val="FF0000"/>
                </a:solidFill>
              </a:rPr>
              <a:t>Мета: </a:t>
            </a:r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Сформувати уявлення про зміст та структуру розділу «Материки»;</a:t>
            </a:r>
          </a:p>
          <a:p>
            <a:pPr>
              <a:buFont typeface="Wingdings" pitchFamily="2" charset="2"/>
              <a:buChar char="Ø"/>
            </a:pPr>
            <a:r>
              <a:rPr lang="uk-UA" dirty="0"/>
              <a:t>о</a:t>
            </a:r>
            <a:r>
              <a:rPr lang="uk-UA" dirty="0" smtClean="0"/>
              <a:t>знайомити з планом вивчення материків;</a:t>
            </a:r>
          </a:p>
          <a:p>
            <a:pPr>
              <a:buFont typeface="Wingdings" pitchFamily="2" charset="2"/>
              <a:buChar char="Ø"/>
            </a:pPr>
            <a:r>
              <a:rPr lang="uk-UA" dirty="0"/>
              <a:t>ф</a:t>
            </a:r>
            <a:r>
              <a:rPr lang="uk-UA" dirty="0" smtClean="0"/>
              <a:t>ормувати вміння визначати риси ФГП Африки;</a:t>
            </a:r>
          </a:p>
          <a:p>
            <a:pPr>
              <a:buFont typeface="Wingdings" pitchFamily="2" charset="2"/>
              <a:buChar char="Ø"/>
            </a:pPr>
            <a:r>
              <a:rPr lang="uk-UA" dirty="0"/>
              <a:t>з</a:t>
            </a:r>
            <a:r>
              <a:rPr lang="uk-UA" dirty="0" smtClean="0"/>
              <a:t>акріпити вміння визначати географічні координати;</a:t>
            </a:r>
          </a:p>
          <a:p>
            <a:pPr>
              <a:buFont typeface="Wingdings" pitchFamily="2" charset="2"/>
              <a:buChar char="Ø"/>
            </a:pPr>
            <a:r>
              <a:rPr lang="uk-UA" dirty="0"/>
              <a:t>с</a:t>
            </a:r>
            <a:r>
              <a:rPr lang="uk-UA" dirty="0" smtClean="0"/>
              <a:t>понукати пізнавальний інтерес до вивчення географії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   материків    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180528" y="628"/>
            <a:ext cx="9324528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Особливості географічного         положення Африки. Елементи берегової лінії.</a:t>
            </a:r>
            <a:endParaRPr lang="uk-UA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985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Documents and Settings\Евгений\Мои документы\Мои документы\Новая папка\image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357188"/>
            <a:ext cx="8429625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6213"/>
            <a:ext cx="8928992" cy="650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475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1612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" y="0"/>
            <a:ext cx="914909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5192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C:\Documents and Settings\Евгений\Мои документы\Мои документы\Новая папка\Camel-pyramid-red5DAAF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75" y="0"/>
            <a:ext cx="9147175" cy="647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5646390"/>
            <a:ext cx="9144000" cy="120032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Що ж є причиною такої різноманітності?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772400" cy="864096"/>
          </a:xfrm>
        </p:spPr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План вивчення материка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052736"/>
            <a:ext cx="9036496" cy="580526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Загальні відомості.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Фізико-географічне положення.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Історія відкриття, дослідження та вивчення.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Тектонічна будова, особливості рельєфу та корисні копалини.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Клімат.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Внутрішні води.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Природні зони.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Населення та політична карта.</a:t>
            </a:r>
          </a:p>
          <a:p>
            <a:pPr marL="514350" indent="-514350">
              <a:buFont typeface="+mj-lt"/>
              <a:buAutoNum type="arabicPeriod"/>
            </a:pP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10677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uk-U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План характеристики географічного положення материка</a:t>
            </a:r>
            <a:endParaRPr lang="uk-UA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6627" name="Picture 6" descr="Файл:Africa (orthographic projection).sv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48499" y="3068960"/>
            <a:ext cx="3638178" cy="3638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6"/>
          <p:cNvCxnSpPr>
            <a:endCxn id="26627" idx="3"/>
          </p:cNvCxnSpPr>
          <p:nvPr/>
        </p:nvCxnSpPr>
        <p:spPr>
          <a:xfrm flipV="1">
            <a:off x="5548499" y="4888049"/>
            <a:ext cx="3638178" cy="7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Объект 2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05077627"/>
              </p:ext>
            </p:extLst>
          </p:nvPr>
        </p:nvGraphicFramePr>
        <p:xfrm>
          <a:off x="251520" y="1340768"/>
          <a:ext cx="5632173" cy="5424277"/>
        </p:xfrm>
        <a:graphic>
          <a:graphicData uri="http://schemas.openxmlformats.org/drawingml/2006/table">
            <a:tbl>
              <a:tblPr/>
              <a:tblGrid>
                <a:gridCol w="432048"/>
                <a:gridCol w="2014249"/>
                <a:gridCol w="3185876"/>
              </a:tblGrid>
              <a:tr h="228548"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endParaRPr lang="ru-RU" sz="13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FF0000"/>
                          </a:solidFill>
                        </a:rPr>
                        <a:t>План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300" noProof="0" dirty="0" smtClean="0">
                          <a:solidFill>
                            <a:srgbClr val="FF0000"/>
                          </a:solidFill>
                        </a:rPr>
                        <a:t>Послідовність роботи</a:t>
                      </a:r>
                      <a:endParaRPr lang="uk-UA" sz="1300" noProof="0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736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300" noProof="0" dirty="0" smtClean="0">
                          <a:solidFill>
                            <a:srgbClr val="FF0000"/>
                          </a:solidFill>
                        </a:rPr>
                        <a:t>Положення відносно екватора</a:t>
                      </a:r>
                      <a:endParaRPr lang="uk-UA" sz="1300" noProof="0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300" noProof="0" dirty="0" smtClean="0"/>
                        <a:t>Установити:</a:t>
                      </a:r>
                    </a:p>
                    <a:p>
                      <a:r>
                        <a:rPr lang="uk-UA" sz="1300" noProof="0" dirty="0" smtClean="0"/>
                        <a:t>• в якій півкулі (Північній чи Південній) розташована;</a:t>
                      </a:r>
                    </a:p>
                    <a:p>
                      <a:r>
                        <a:rPr lang="uk-UA" sz="1300" noProof="0" dirty="0" smtClean="0"/>
                        <a:t>• між якими паралелями розміщується (де проходять лінії тропіків, полярного кола)</a:t>
                      </a:r>
                      <a:endParaRPr lang="uk-UA" sz="1300" noProof="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094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300" noProof="0" dirty="0" smtClean="0">
                          <a:solidFill>
                            <a:srgbClr val="FF0000"/>
                          </a:solidFill>
                        </a:rPr>
                        <a:t>Положення відносно початкового меридіана</a:t>
                      </a:r>
                      <a:endParaRPr lang="uk-UA" sz="1300" noProof="0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300" noProof="0" dirty="0" smtClean="0"/>
                        <a:t>Установити, в якій півкулі (Західній чи Східній) розташована</a:t>
                      </a:r>
                      <a:endParaRPr lang="uk-UA" sz="1300" noProof="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2736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300" noProof="0" dirty="0" smtClean="0">
                          <a:solidFill>
                            <a:srgbClr val="FF0000"/>
                          </a:solidFill>
                        </a:rPr>
                        <a:t>Розміри</a:t>
                      </a:r>
                      <a:endParaRPr lang="uk-UA" sz="1300" noProof="0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300" noProof="0" dirty="0" smtClean="0"/>
                        <a:t>Визначити:</a:t>
                      </a:r>
                    </a:p>
                    <a:p>
                      <a:r>
                        <a:rPr lang="uk-UA" sz="1300" noProof="0" dirty="0" smtClean="0"/>
                        <a:t>• координати крайніх точок;</a:t>
                      </a:r>
                    </a:p>
                    <a:p>
                      <a:r>
                        <a:rPr lang="uk-UA" sz="1300" noProof="0" dirty="0" smtClean="0"/>
                        <a:t>• протяжність материка з півночі на південь та із заходу на схід;</a:t>
                      </a:r>
                    </a:p>
                    <a:p>
                      <a:r>
                        <a:rPr lang="uk-UA" sz="1300" noProof="0" dirty="0" smtClean="0"/>
                        <a:t>• площу</a:t>
                      </a:r>
                      <a:endParaRPr lang="uk-UA" sz="1300" noProof="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094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300" noProof="0" dirty="0" smtClean="0">
                          <a:solidFill>
                            <a:srgbClr val="FF0000"/>
                          </a:solidFill>
                        </a:rPr>
                        <a:t>Положення відносно інших материків</a:t>
                      </a:r>
                      <a:endParaRPr lang="uk-UA" sz="1300" noProof="0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300" noProof="0" dirty="0" smtClean="0"/>
                        <a:t>Визначити найближчі материки та віддаленість від них</a:t>
                      </a:r>
                      <a:endParaRPr lang="uk-UA" sz="1300" noProof="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094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300" noProof="0" dirty="0" smtClean="0">
                          <a:solidFill>
                            <a:srgbClr val="FF0000"/>
                          </a:solidFill>
                        </a:rPr>
                        <a:t>Положення відносно морів та океанів</a:t>
                      </a:r>
                      <a:endParaRPr lang="uk-UA" sz="1300" noProof="0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300" noProof="0" dirty="0" smtClean="0"/>
                        <a:t>Визначити, які моря та океани омивають береги материка</a:t>
                      </a:r>
                      <a:endParaRPr lang="uk-UA" sz="1300" noProof="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71283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300" noProof="0" dirty="0" smtClean="0">
                          <a:solidFill>
                            <a:srgbClr val="FF0000"/>
                          </a:solidFill>
                        </a:rPr>
                        <a:t>Особливості берегової лінії</a:t>
                      </a:r>
                      <a:endParaRPr lang="uk-UA" sz="1300" noProof="0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300" noProof="0" dirty="0" smtClean="0"/>
                        <a:t>Визначити:</a:t>
                      </a:r>
                    </a:p>
                    <a:p>
                      <a:r>
                        <a:rPr lang="uk-UA" sz="1300" noProof="0" dirty="0" smtClean="0"/>
                        <a:t>• сильно чи слабко розчленована;</a:t>
                      </a:r>
                    </a:p>
                    <a:p>
                      <a:r>
                        <a:rPr lang="uk-UA" sz="1300" noProof="0" dirty="0" smtClean="0"/>
                        <a:t>• які затоки вдаються в суходіл;</a:t>
                      </a:r>
                    </a:p>
                    <a:p>
                      <a:r>
                        <a:rPr lang="uk-UA" sz="1300" noProof="0" dirty="0" smtClean="0"/>
                        <a:t>• які великі півострови виступають в океан;</a:t>
                      </a:r>
                    </a:p>
                    <a:p>
                      <a:r>
                        <a:rPr lang="uk-UA" sz="1300" noProof="0" dirty="0" smtClean="0"/>
                        <a:t>• які великі острови та архіпелаги        розташовані поблизу узбережжя материка</a:t>
                      </a:r>
                      <a:endParaRPr lang="uk-UA" sz="1300" noProof="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84375" y="1447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0" y="-709613"/>
            <a:ext cx="3092450" cy="3290888"/>
          </a:xfrm>
        </p:spPr>
        <p:txBody>
          <a:bodyPr/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S=30</a:t>
            </a:r>
            <a:r>
              <a:rPr lang="uk-UA" sz="2800" b="1" i="1" dirty="0" smtClean="0">
                <a:solidFill>
                  <a:srgbClr val="FF0000"/>
                </a:solidFill>
              </a:rPr>
              <a:t>,3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</a:rPr>
              <a:t>млн</a:t>
            </a:r>
            <a:r>
              <a:rPr lang="uk-UA" sz="2800" b="1" i="1" dirty="0" smtClean="0">
                <a:solidFill>
                  <a:srgbClr val="FF0000"/>
                </a:solidFill>
              </a:rPr>
              <a:t> </a:t>
            </a:r>
            <a:r>
              <a:rPr lang="uk-UA" sz="2800" b="1" i="1" dirty="0" err="1" smtClean="0">
                <a:solidFill>
                  <a:srgbClr val="FF0000"/>
                </a:solidFill>
              </a:rPr>
              <a:t>км²</a:t>
            </a:r>
            <a:r>
              <a:rPr lang="uk-UA" sz="2800" b="1" i="1" dirty="0" smtClean="0">
                <a:solidFill>
                  <a:srgbClr val="FF0000"/>
                </a:solidFill>
              </a:rPr>
              <a:t/>
            </a:r>
            <a:br>
              <a:rPr lang="uk-UA" sz="2800" b="1" i="1" dirty="0" smtClean="0">
                <a:solidFill>
                  <a:srgbClr val="FF0000"/>
                </a:solidFill>
              </a:rPr>
            </a:br>
            <a:r>
              <a:rPr lang="uk-UA" sz="2800" b="1" i="1" dirty="0" smtClean="0">
                <a:solidFill>
                  <a:srgbClr val="FF0000"/>
                </a:solidFill>
              </a:rPr>
              <a:t>(1/5 суходолу)</a:t>
            </a:r>
            <a:br>
              <a:rPr lang="uk-UA" sz="2800" b="1" i="1" dirty="0" smtClean="0">
                <a:solidFill>
                  <a:srgbClr val="FF0000"/>
                </a:solidFill>
              </a:rPr>
            </a:br>
            <a:endParaRPr lang="ru-RU" sz="2800" b="1" i="1" dirty="0" smtClean="0">
              <a:solidFill>
                <a:srgbClr val="FF0000"/>
              </a:solidFill>
            </a:endParaRPr>
          </a:p>
        </p:txBody>
      </p:sp>
      <p:pic>
        <p:nvPicPr>
          <p:cNvPr id="27650" name="Picture 9" descr="570px-Africa_satellite_pla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9850" y="0"/>
            <a:ext cx="6542088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140200" y="-4763"/>
            <a:ext cx="0" cy="54022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808288" y="1231900"/>
            <a:ext cx="63404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601913" y="5805488"/>
            <a:ext cx="51323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544763" y="3598863"/>
            <a:ext cx="51704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55" name="TextBox 13"/>
          <p:cNvSpPr txBox="1">
            <a:spLocks noChangeArrowheads="1"/>
          </p:cNvSpPr>
          <p:nvPr/>
        </p:nvSpPr>
        <p:spPr bwMode="auto">
          <a:xfrm>
            <a:off x="2601913" y="608013"/>
            <a:ext cx="19954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uk-UA" dirty="0">
              <a:solidFill>
                <a:schemeClr val="accent1"/>
              </a:solidFill>
              <a:latin typeface="Cambria" pitchFamily="18" charset="0"/>
            </a:endParaRPr>
          </a:p>
          <a:p>
            <a:r>
              <a:rPr lang="uk-UA" dirty="0">
                <a:solidFill>
                  <a:schemeClr val="accent1"/>
                </a:solidFill>
                <a:latin typeface="Cambria" pitchFamily="18" charset="0"/>
              </a:rPr>
              <a:t>Північний тропік</a:t>
            </a:r>
            <a:endParaRPr lang="ru-RU" dirty="0">
              <a:solidFill>
                <a:schemeClr val="accent1"/>
              </a:solidFill>
              <a:latin typeface="Cambria" pitchFamily="18" charset="0"/>
            </a:endParaRPr>
          </a:p>
        </p:txBody>
      </p:sp>
      <p:sp>
        <p:nvSpPr>
          <p:cNvPr id="27656" name="TextBox 14"/>
          <p:cNvSpPr txBox="1">
            <a:spLocks noChangeArrowheads="1"/>
          </p:cNvSpPr>
          <p:nvPr/>
        </p:nvSpPr>
        <p:spPr bwMode="auto">
          <a:xfrm>
            <a:off x="2570163" y="3228975"/>
            <a:ext cx="1044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1"/>
                </a:solidFill>
                <a:latin typeface="Cambria" pitchFamily="18" charset="0"/>
              </a:rPr>
              <a:t>Екватор</a:t>
            </a:r>
            <a:endParaRPr lang="ru-RU" dirty="0">
              <a:solidFill>
                <a:schemeClr val="accent1"/>
              </a:solidFill>
              <a:latin typeface="Cambria" pitchFamily="18" charset="0"/>
            </a:endParaRPr>
          </a:p>
        </p:txBody>
      </p:sp>
      <p:sp>
        <p:nvSpPr>
          <p:cNvPr id="27657" name="TextBox 15"/>
          <p:cNvSpPr txBox="1">
            <a:spLocks noChangeArrowheads="1"/>
          </p:cNvSpPr>
          <p:nvPr/>
        </p:nvSpPr>
        <p:spPr bwMode="auto">
          <a:xfrm>
            <a:off x="2589213" y="5429250"/>
            <a:ext cx="20510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1"/>
                </a:solidFill>
                <a:latin typeface="Cambria" pitchFamily="18" charset="0"/>
              </a:rPr>
              <a:t>Південний тропік</a:t>
            </a:r>
            <a:endParaRPr lang="ru-RU" dirty="0">
              <a:solidFill>
                <a:schemeClr val="accent1"/>
              </a:solidFill>
              <a:latin typeface="Cambria" pitchFamily="18" charset="0"/>
            </a:endParaRPr>
          </a:p>
        </p:txBody>
      </p:sp>
      <p:sp>
        <p:nvSpPr>
          <p:cNvPr id="17" name="Блок-схема: узел 16"/>
          <p:cNvSpPr/>
          <p:nvPr/>
        </p:nvSpPr>
        <p:spPr>
          <a:xfrm>
            <a:off x="5148263" y="7938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9" name="Блок-схема: узел 18"/>
          <p:cNvSpPr/>
          <p:nvPr/>
        </p:nvSpPr>
        <p:spPr>
          <a:xfrm>
            <a:off x="8923338" y="2466975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0" name="Блок-схема: узел 19"/>
          <p:cNvSpPr/>
          <p:nvPr/>
        </p:nvSpPr>
        <p:spPr>
          <a:xfrm>
            <a:off x="2579688" y="2060575"/>
            <a:ext cx="228600" cy="24765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1" name="Блок-схема: узел 20"/>
          <p:cNvSpPr/>
          <p:nvPr/>
        </p:nvSpPr>
        <p:spPr>
          <a:xfrm>
            <a:off x="6083300" y="6743700"/>
            <a:ext cx="228600" cy="21431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7715250" y="3598863"/>
            <a:ext cx="14287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734300" y="5805488"/>
            <a:ext cx="1409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140200" y="5397500"/>
            <a:ext cx="0" cy="1560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625" y="-171400"/>
            <a:ext cx="6483722" cy="713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Блок-схема: узел 1"/>
          <p:cNvSpPr/>
          <p:nvPr/>
        </p:nvSpPr>
        <p:spPr>
          <a:xfrm>
            <a:off x="5249788" y="507528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5364088" y="366796"/>
            <a:ext cx="1747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>
                    <a:lumMod val="95000"/>
                  </a:schemeClr>
                </a:solidFill>
              </a:rPr>
              <a:t>м</a:t>
            </a:r>
            <a:r>
              <a:rPr lang="uk-UA" dirty="0" smtClean="0">
                <a:solidFill>
                  <a:schemeClr val="bg1">
                    <a:lumMod val="95000"/>
                  </a:schemeClr>
                </a:solidFill>
              </a:rPr>
              <a:t>. Рас- Енгела</a:t>
            </a:r>
            <a:endParaRPr lang="uk-UA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8742604" y="2656930"/>
            <a:ext cx="228600" cy="2286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Блок-схема: узел 5"/>
          <p:cNvSpPr/>
          <p:nvPr/>
        </p:nvSpPr>
        <p:spPr>
          <a:xfrm>
            <a:off x="6009477" y="6518189"/>
            <a:ext cx="228600" cy="24018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Блок-схема: узел 6"/>
          <p:cNvSpPr/>
          <p:nvPr/>
        </p:nvSpPr>
        <p:spPr>
          <a:xfrm>
            <a:off x="2936673" y="2451564"/>
            <a:ext cx="228600" cy="20481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0" y="188640"/>
            <a:ext cx="266027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C00000"/>
                </a:solidFill>
              </a:rPr>
              <a:t>мис</a:t>
            </a:r>
            <a:r>
              <a:rPr lang="ru-RU" dirty="0" smtClean="0">
                <a:solidFill>
                  <a:srgbClr val="C00000"/>
                </a:solidFill>
              </a:rPr>
              <a:t> Рас-Енгела </a:t>
            </a:r>
            <a:endParaRPr lang="ru-RU" dirty="0"/>
          </a:p>
          <a:p>
            <a:r>
              <a:rPr lang="ru-RU" dirty="0" smtClean="0"/>
              <a:t>(37°21</a:t>
            </a:r>
            <a:r>
              <a:rPr lang="ru-RU" dirty="0"/>
              <a:t>′ </a:t>
            </a:r>
            <a:r>
              <a:rPr lang="uk-UA" dirty="0" smtClean="0"/>
              <a:t>пн. ш.)</a:t>
            </a:r>
          </a:p>
          <a:p>
            <a:r>
              <a:rPr lang="uk-UA" dirty="0" smtClean="0">
                <a:solidFill>
                  <a:srgbClr val="C00000"/>
                </a:solidFill>
              </a:rPr>
              <a:t>мис Голковий  </a:t>
            </a:r>
            <a:r>
              <a:rPr lang="uk-UA" dirty="0" smtClean="0"/>
              <a:t>(34°51′15″ пд. </a:t>
            </a:r>
            <a:r>
              <a:rPr lang="uk-UA" dirty="0"/>
              <a:t>ш</a:t>
            </a:r>
            <a:r>
              <a:rPr lang="uk-UA" dirty="0" smtClean="0"/>
              <a:t>.)</a:t>
            </a:r>
          </a:p>
          <a:p>
            <a:r>
              <a:rPr lang="uk-UA" dirty="0">
                <a:solidFill>
                  <a:srgbClr val="C00000"/>
                </a:solidFill>
              </a:rPr>
              <a:t>м</a:t>
            </a:r>
            <a:r>
              <a:rPr lang="uk-UA" dirty="0" smtClean="0">
                <a:solidFill>
                  <a:srgbClr val="C00000"/>
                </a:solidFill>
              </a:rPr>
              <a:t>ис Альмаді </a:t>
            </a:r>
            <a:r>
              <a:rPr lang="uk-UA" dirty="0" smtClean="0"/>
              <a:t>(17°33′22″ зх. </a:t>
            </a:r>
            <a:r>
              <a:rPr lang="uk-UA" dirty="0"/>
              <a:t>д</a:t>
            </a:r>
            <a:r>
              <a:rPr lang="uk-UA" dirty="0" smtClean="0"/>
              <a:t>.)</a:t>
            </a:r>
          </a:p>
          <a:p>
            <a:r>
              <a:rPr lang="uk-UA" dirty="0" smtClean="0">
                <a:solidFill>
                  <a:srgbClr val="C00000"/>
                </a:solidFill>
              </a:rPr>
              <a:t>мис Рас-Гафун </a:t>
            </a:r>
            <a:r>
              <a:rPr lang="uk-UA" dirty="0" smtClean="0"/>
              <a:t>(17°33′22″ сх. </a:t>
            </a:r>
            <a:r>
              <a:rPr lang="uk-UA" dirty="0"/>
              <a:t>д</a:t>
            </a:r>
            <a:r>
              <a:rPr lang="uk-UA" dirty="0" smtClean="0"/>
              <a:t>.)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Довідка:</a:t>
            </a:r>
          </a:p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1°меридіна та екватора становить 111,3км;</a:t>
            </a:r>
          </a:p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1° паралелі 10°широти</a:t>
            </a:r>
          </a:p>
          <a:p>
            <a:r>
              <a:rPr lang="uk-UA" dirty="0">
                <a:solidFill>
                  <a:schemeClr val="accent4">
                    <a:lumMod val="75000"/>
                  </a:schemeClr>
                </a:solidFill>
              </a:rPr>
              <a:t>с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тановить 109,6км.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32808" y="2369304"/>
            <a:ext cx="1544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>
                    <a:lumMod val="95000"/>
                  </a:schemeClr>
                </a:solidFill>
              </a:rPr>
              <a:t>м</a:t>
            </a:r>
            <a:r>
              <a:rPr lang="uk-UA" dirty="0" smtClean="0">
                <a:solidFill>
                  <a:schemeClr val="bg1">
                    <a:lumMod val="95000"/>
                  </a:schemeClr>
                </a:solidFill>
              </a:rPr>
              <a:t>.Рас-Гафун</a:t>
            </a:r>
            <a:endParaRPr lang="uk-UA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0278" y="2187224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>
                    <a:lumMod val="95000"/>
                  </a:schemeClr>
                </a:solidFill>
              </a:rPr>
              <a:t>м</a:t>
            </a:r>
            <a:r>
              <a:rPr lang="uk-UA" dirty="0" smtClean="0">
                <a:solidFill>
                  <a:schemeClr val="bg1">
                    <a:lumMod val="95000"/>
                  </a:schemeClr>
                </a:solidFill>
              </a:rPr>
              <a:t>.Альмаді</a:t>
            </a:r>
            <a:endParaRPr lang="uk-UA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08373" y="6199397"/>
            <a:ext cx="1450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>
                    <a:lumMod val="95000"/>
                  </a:schemeClr>
                </a:solidFill>
              </a:rPr>
              <a:t>м</a:t>
            </a:r>
            <a:r>
              <a:rPr lang="uk-UA" dirty="0" smtClean="0">
                <a:solidFill>
                  <a:schemeClr val="bg1">
                    <a:lumMod val="95000"/>
                  </a:schemeClr>
                </a:solidFill>
              </a:rPr>
              <a:t>. Голковий</a:t>
            </a:r>
            <a:endParaRPr lang="uk-UA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626625" y="3586565"/>
            <a:ext cx="6517375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649685" y="2701167"/>
            <a:ext cx="6494315" cy="921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6119709" y="-171400"/>
            <a:ext cx="4068" cy="7137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126158" y="2535698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C00000"/>
                </a:solidFill>
              </a:rPr>
              <a:t>10°</a:t>
            </a:r>
            <a:endParaRPr lang="uk-UA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01827" y="3401899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C00000"/>
                </a:solidFill>
              </a:rPr>
              <a:t>0°</a:t>
            </a:r>
            <a:endParaRPr lang="uk-UA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895775" y="3295153"/>
            <a:ext cx="1027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C00000"/>
                </a:solidFill>
              </a:rPr>
              <a:t>20°сх.д.</a:t>
            </a:r>
            <a:endParaRPr lang="uk-UA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187437"/>
            <a:ext cx="9144000" cy="119675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особливості берегової лінії  Африки</a:t>
            </a: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374441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735" y="3645025"/>
            <a:ext cx="3955376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89040"/>
            <a:ext cx="3754147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735" y="980728"/>
            <a:ext cx="3960440" cy="2576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549077"/>
            <a:ext cx="3406521" cy="28169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Тип уроку: </a:t>
            </a:r>
            <a:r>
              <a:rPr lang="uk-UA" sz="2400" dirty="0" smtClean="0">
                <a:solidFill>
                  <a:schemeClr val="tx1"/>
                </a:solidFill>
              </a:rPr>
              <a:t>вивчення нового матеріалу</a:t>
            </a:r>
            <a:endParaRPr lang="uk-UA" sz="24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4049414"/>
          </a:xfrm>
        </p:spPr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Обладнання: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dirty="0" smtClean="0">
                <a:solidFill>
                  <a:schemeClr val="tx1"/>
                </a:solidFill>
              </a:rPr>
              <a:t>фізична карта світу;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ф</a:t>
            </a:r>
            <a:r>
              <a:rPr lang="uk-UA" dirty="0" smtClean="0">
                <a:solidFill>
                  <a:schemeClr val="tx1"/>
                </a:solidFill>
              </a:rPr>
              <a:t>ізична карта Африки;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а</a:t>
            </a:r>
            <a:r>
              <a:rPr lang="uk-UA" dirty="0" smtClean="0">
                <a:solidFill>
                  <a:schemeClr val="tx1"/>
                </a:solidFill>
              </a:rPr>
              <a:t>тласи, контурні карти;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dirty="0" smtClean="0">
                <a:solidFill>
                  <a:schemeClr val="tx1"/>
                </a:solidFill>
              </a:rPr>
              <a:t>підручники;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п</a:t>
            </a:r>
            <a:r>
              <a:rPr lang="uk-UA" dirty="0" smtClean="0">
                <a:solidFill>
                  <a:schemeClr val="tx1"/>
                </a:solidFill>
              </a:rPr>
              <a:t>резентація.</a:t>
            </a:r>
            <a:br>
              <a:rPr lang="uk-UA" dirty="0" smtClean="0">
                <a:solidFill>
                  <a:schemeClr val="tx1"/>
                </a:solidFill>
              </a:rPr>
            </a:br>
            <a:endParaRPr lang="uk-UA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endParaRPr lang="uk-U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974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02931944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5" y="6350"/>
            <a:ext cx="5705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Box 2"/>
          <p:cNvSpPr txBox="1">
            <a:spLocks noChangeArrowheads="1"/>
          </p:cNvSpPr>
          <p:nvPr/>
        </p:nvSpPr>
        <p:spPr bwMode="auto">
          <a:xfrm>
            <a:off x="5580063" y="476250"/>
            <a:ext cx="3660775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dirty="0">
                <a:latin typeface="Cambria" pitchFamily="18" charset="0"/>
              </a:rPr>
              <a:t>Підпишіть на картах </a:t>
            </a:r>
          </a:p>
          <a:p>
            <a:r>
              <a:rPr lang="uk-UA" dirty="0">
                <a:latin typeface="Cambria" pitchFamily="18" charset="0"/>
              </a:rPr>
              <a:t>елементи берегової </a:t>
            </a:r>
          </a:p>
          <a:p>
            <a:r>
              <a:rPr lang="uk-UA" dirty="0">
                <a:latin typeface="Cambria" pitchFamily="18" charset="0"/>
              </a:rPr>
              <a:t>лінії: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Cambria" pitchFamily="18" charset="0"/>
              </a:rPr>
              <a:t>Середземне </a:t>
            </a:r>
            <a:r>
              <a:rPr lang="uk-UA" dirty="0">
                <a:latin typeface="Cambria" pitchFamily="18" charset="0"/>
              </a:rPr>
              <a:t>море;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/>
              <a:t>затока Сідра</a:t>
            </a:r>
            <a:r>
              <a:rPr lang="uk-UA" dirty="0" smtClean="0">
                <a:latin typeface="Cambria" pitchFamily="18" charset="0"/>
              </a:rPr>
              <a:t>;</a:t>
            </a:r>
            <a:endParaRPr lang="ru-RU" dirty="0">
              <a:latin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Cambria" pitchFamily="18" charset="0"/>
              </a:rPr>
              <a:t>Суецький </a:t>
            </a:r>
            <a:r>
              <a:rPr lang="uk-UA" dirty="0">
                <a:latin typeface="Cambria" pitchFamily="18" charset="0"/>
              </a:rPr>
              <a:t>канал;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Cambria" pitchFamily="18" charset="0"/>
              </a:rPr>
              <a:t>Червоне </a:t>
            </a:r>
            <a:r>
              <a:rPr lang="uk-UA" dirty="0">
                <a:latin typeface="Cambria" pitchFamily="18" charset="0"/>
              </a:rPr>
              <a:t>море;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Cambria" pitchFamily="18" charset="0"/>
              </a:rPr>
              <a:t>Баб-ель-Мандебську </a:t>
            </a:r>
            <a:r>
              <a:rPr lang="uk-UA" dirty="0">
                <a:latin typeface="Cambria" pitchFamily="18" charset="0"/>
              </a:rPr>
              <a:t>протоку;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Cambria" pitchFamily="18" charset="0"/>
              </a:rPr>
              <a:t>Аденську </a:t>
            </a:r>
            <a:r>
              <a:rPr lang="uk-UA" dirty="0">
                <a:latin typeface="Cambria" pitchFamily="18" charset="0"/>
              </a:rPr>
              <a:t>затоку;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Cambria" pitchFamily="18" charset="0"/>
              </a:rPr>
              <a:t>півострів </a:t>
            </a:r>
            <a:r>
              <a:rPr lang="uk-UA" dirty="0">
                <a:latin typeface="Cambria" pitchFamily="18" charset="0"/>
              </a:rPr>
              <a:t>Сомалі; 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Cambria" pitchFamily="18" charset="0"/>
              </a:rPr>
              <a:t>Індійський </a:t>
            </a:r>
            <a:r>
              <a:rPr lang="uk-UA" dirty="0">
                <a:latin typeface="Cambria" pitchFamily="18" charset="0"/>
              </a:rPr>
              <a:t>океан;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Cambria" pitchFamily="18" charset="0"/>
              </a:rPr>
              <a:t>острів </a:t>
            </a:r>
            <a:r>
              <a:rPr lang="uk-UA" dirty="0">
                <a:latin typeface="Cambria" pitchFamily="18" charset="0"/>
              </a:rPr>
              <a:t>Мадагаскар;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Cambria" pitchFamily="18" charset="0"/>
              </a:rPr>
              <a:t>Мозамбіцьку </a:t>
            </a:r>
            <a:r>
              <a:rPr lang="uk-UA" dirty="0">
                <a:latin typeface="Cambria" pitchFamily="18" charset="0"/>
              </a:rPr>
              <a:t>протоку;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Cambria" pitchFamily="18" charset="0"/>
              </a:rPr>
              <a:t>Атлантичний </a:t>
            </a:r>
            <a:r>
              <a:rPr lang="uk-UA" dirty="0">
                <a:latin typeface="Cambria" pitchFamily="18" charset="0"/>
              </a:rPr>
              <a:t>океан;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Cambria" pitchFamily="18" charset="0"/>
              </a:rPr>
              <a:t>Гвінейську </a:t>
            </a:r>
            <a:r>
              <a:rPr lang="uk-UA" dirty="0">
                <a:latin typeface="Cambria" pitchFamily="18" charset="0"/>
              </a:rPr>
              <a:t>затоку;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Cambria" pitchFamily="18" charset="0"/>
              </a:rPr>
              <a:t>Канарські </a:t>
            </a:r>
            <a:r>
              <a:rPr lang="uk-UA" dirty="0">
                <a:latin typeface="Cambria" pitchFamily="18" charset="0"/>
              </a:rPr>
              <a:t>острови;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latin typeface="Cambria" pitchFamily="18" charset="0"/>
              </a:rPr>
              <a:t>Гібралтарську протоку.</a:t>
            </a:r>
            <a:endParaRPr lang="uk-UA" dirty="0"/>
          </a:p>
        </p:txBody>
      </p:sp>
      <p:sp>
        <p:nvSpPr>
          <p:cNvPr id="4" name="8-конечная звезда 3"/>
          <p:cNvSpPr/>
          <p:nvPr/>
        </p:nvSpPr>
        <p:spPr>
          <a:xfrm>
            <a:off x="2376380" y="560494"/>
            <a:ext cx="490537" cy="455612"/>
          </a:xfrm>
          <a:prstGeom prst="star8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1</a:t>
            </a:r>
            <a:endParaRPr lang="ru-RU" dirty="0"/>
          </a:p>
        </p:txBody>
      </p:sp>
      <p:sp>
        <p:nvSpPr>
          <p:cNvPr id="6" name="8-конечная звезда 5"/>
          <p:cNvSpPr/>
          <p:nvPr/>
        </p:nvSpPr>
        <p:spPr>
          <a:xfrm>
            <a:off x="2690421" y="914910"/>
            <a:ext cx="457200" cy="457200"/>
          </a:xfrm>
          <a:prstGeom prst="star8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2</a:t>
            </a:r>
            <a:endParaRPr lang="ru-RU" dirty="0"/>
          </a:p>
        </p:txBody>
      </p:sp>
      <p:sp>
        <p:nvSpPr>
          <p:cNvPr id="7" name="8-конечная звезда 6"/>
          <p:cNvSpPr/>
          <p:nvPr/>
        </p:nvSpPr>
        <p:spPr>
          <a:xfrm>
            <a:off x="3622675" y="1084536"/>
            <a:ext cx="457200" cy="457200"/>
          </a:xfrm>
          <a:prstGeom prst="star8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3</a:t>
            </a:r>
            <a:endParaRPr lang="ru-RU" dirty="0"/>
          </a:p>
        </p:txBody>
      </p:sp>
      <p:sp>
        <p:nvSpPr>
          <p:cNvPr id="8" name="8-конечная звезда 7"/>
          <p:cNvSpPr/>
          <p:nvPr/>
        </p:nvSpPr>
        <p:spPr>
          <a:xfrm>
            <a:off x="4079875" y="1547399"/>
            <a:ext cx="457200" cy="508000"/>
          </a:xfrm>
          <a:prstGeom prst="star8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4</a:t>
            </a:r>
            <a:endParaRPr lang="ru-RU" dirty="0"/>
          </a:p>
        </p:txBody>
      </p:sp>
      <p:sp>
        <p:nvSpPr>
          <p:cNvPr id="9" name="8-конечная звезда 8"/>
          <p:cNvSpPr/>
          <p:nvPr/>
        </p:nvSpPr>
        <p:spPr>
          <a:xfrm>
            <a:off x="4321175" y="2141538"/>
            <a:ext cx="457200" cy="457200"/>
          </a:xfrm>
          <a:prstGeom prst="star8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5</a:t>
            </a:r>
            <a:endParaRPr lang="ru-RU" dirty="0"/>
          </a:p>
        </p:txBody>
      </p:sp>
      <p:sp>
        <p:nvSpPr>
          <p:cNvPr id="10" name="Солнце 9"/>
          <p:cNvSpPr/>
          <p:nvPr/>
        </p:nvSpPr>
        <p:spPr>
          <a:xfrm>
            <a:off x="4765675" y="2509838"/>
            <a:ext cx="457200" cy="4572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7</a:t>
            </a:r>
            <a:endParaRPr lang="ru-RU" dirty="0"/>
          </a:p>
        </p:txBody>
      </p:sp>
      <p:sp>
        <p:nvSpPr>
          <p:cNvPr id="11" name="Солнце 10"/>
          <p:cNvSpPr/>
          <p:nvPr/>
        </p:nvSpPr>
        <p:spPr>
          <a:xfrm>
            <a:off x="4549775" y="4557713"/>
            <a:ext cx="457200" cy="4191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9</a:t>
            </a:r>
            <a:endParaRPr lang="ru-RU" dirty="0"/>
          </a:p>
        </p:txBody>
      </p:sp>
      <p:sp>
        <p:nvSpPr>
          <p:cNvPr id="12" name="8-конечная звезда 11"/>
          <p:cNvSpPr/>
          <p:nvPr/>
        </p:nvSpPr>
        <p:spPr>
          <a:xfrm>
            <a:off x="4945063" y="5124450"/>
            <a:ext cx="457200" cy="479425"/>
          </a:xfrm>
          <a:prstGeom prst="star8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3" name="8-конечная звезда 12"/>
          <p:cNvSpPr/>
          <p:nvPr/>
        </p:nvSpPr>
        <p:spPr>
          <a:xfrm>
            <a:off x="4079875" y="4329112"/>
            <a:ext cx="685800" cy="540047"/>
          </a:xfrm>
          <a:prstGeom prst="star8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 smtClean="0"/>
              <a:t>10</a:t>
            </a:r>
            <a:endParaRPr lang="ru-RU" dirty="0"/>
          </a:p>
        </p:txBody>
      </p:sp>
      <p:sp>
        <p:nvSpPr>
          <p:cNvPr id="14" name="8-конечная звезда 13"/>
          <p:cNvSpPr/>
          <p:nvPr/>
        </p:nvSpPr>
        <p:spPr>
          <a:xfrm>
            <a:off x="1692275" y="5000625"/>
            <a:ext cx="647700" cy="603250"/>
          </a:xfrm>
          <a:prstGeom prst="star8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 smtClean="0"/>
              <a:t>11</a:t>
            </a:r>
            <a:endParaRPr lang="ru-RU" dirty="0"/>
          </a:p>
        </p:txBody>
      </p:sp>
      <p:sp>
        <p:nvSpPr>
          <p:cNvPr id="15" name="8-конечная звезда 14"/>
          <p:cNvSpPr/>
          <p:nvPr/>
        </p:nvSpPr>
        <p:spPr>
          <a:xfrm>
            <a:off x="1603375" y="2967038"/>
            <a:ext cx="736600" cy="677862"/>
          </a:xfrm>
          <a:prstGeom prst="star8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 smtClean="0"/>
              <a:t>12</a:t>
            </a:r>
            <a:endParaRPr lang="ru-RU" dirty="0"/>
          </a:p>
        </p:txBody>
      </p:sp>
      <p:sp>
        <p:nvSpPr>
          <p:cNvPr id="16" name="8-конечная звезда 15"/>
          <p:cNvSpPr/>
          <p:nvPr/>
        </p:nvSpPr>
        <p:spPr>
          <a:xfrm>
            <a:off x="1219200" y="598488"/>
            <a:ext cx="663575" cy="588962"/>
          </a:xfrm>
          <a:prstGeom prst="star8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 smtClean="0"/>
              <a:t>14</a:t>
            </a:r>
            <a:endParaRPr lang="ru-RU" dirty="0"/>
          </a:p>
        </p:txBody>
      </p:sp>
      <p:sp>
        <p:nvSpPr>
          <p:cNvPr id="18" name="Солнце 17"/>
          <p:cNvSpPr/>
          <p:nvPr/>
        </p:nvSpPr>
        <p:spPr>
          <a:xfrm>
            <a:off x="134938" y="892176"/>
            <a:ext cx="764654" cy="655224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400" dirty="0" smtClean="0"/>
              <a:t>13</a:t>
            </a:r>
            <a:endParaRPr lang="ru-RU" sz="6400" dirty="0"/>
          </a:p>
        </p:txBody>
      </p:sp>
      <p:sp>
        <p:nvSpPr>
          <p:cNvPr id="2" name="8-конечная звезда 1"/>
          <p:cNvSpPr/>
          <p:nvPr/>
        </p:nvSpPr>
        <p:spPr>
          <a:xfrm>
            <a:off x="4854063" y="2185988"/>
            <a:ext cx="395288" cy="368300"/>
          </a:xfrm>
          <a:prstGeom prst="star8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C:\Users\Test\Desktop\c8afcd0ed4d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1" y="906810"/>
            <a:ext cx="7951788" cy="497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Прямоугольник 2"/>
          <p:cNvSpPr>
            <a:spLocks noChangeArrowheads="1"/>
          </p:cNvSpPr>
          <p:nvPr/>
        </p:nvSpPr>
        <p:spPr bwMode="auto">
          <a:xfrm>
            <a:off x="107950" y="5877272"/>
            <a:ext cx="90360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2400" dirty="0" smtClean="0">
                <a:latin typeface="Monotype Corsiva" pitchFamily="66" charset="0"/>
              </a:rPr>
              <a:t>Внутрішнє море Атлантичного океану, омиває північне узбережжя Африки. Одне з  найбільших та досить глибоких морів Землі. </a:t>
            </a:r>
            <a:endParaRPr lang="uk-UA" sz="2400" dirty="0">
              <a:latin typeface="Monotype Corsiva" pitchFamily="66" charset="0"/>
            </a:endParaRPr>
          </a:p>
        </p:txBody>
      </p:sp>
      <p:sp>
        <p:nvSpPr>
          <p:cNvPr id="31747" name="TextBox 3"/>
          <p:cNvSpPr txBox="1">
            <a:spLocks noChangeArrowheads="1"/>
          </p:cNvSpPr>
          <p:nvPr/>
        </p:nvSpPr>
        <p:spPr bwMode="auto">
          <a:xfrm>
            <a:off x="971550" y="538510"/>
            <a:ext cx="50403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 i="1" dirty="0" smtClean="0">
                <a:solidFill>
                  <a:srgbClr val="C00000"/>
                </a:solidFill>
                <a:latin typeface="Cambria" pitchFamily="18" charset="0"/>
              </a:rPr>
              <a:t> Впізнайте та покажіть </a:t>
            </a:r>
            <a:r>
              <a:rPr lang="uk-UA" b="1" i="1" dirty="0">
                <a:solidFill>
                  <a:srgbClr val="C00000"/>
                </a:solidFill>
                <a:latin typeface="Cambria" pitchFamily="18" charset="0"/>
              </a:rPr>
              <a:t>на карті:</a:t>
            </a:r>
            <a:endParaRPr lang="ru-RU" b="1" i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3743"/>
            <a:ext cx="914399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Закріплення вивченого матеріалу</a:t>
            </a:r>
            <a:endParaRPr lang="uk-UA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 descr="1263989256_sa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765175"/>
            <a:ext cx="647700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Прямоугольник 2"/>
          <p:cNvSpPr>
            <a:spLocks noChangeArrowheads="1"/>
          </p:cNvSpPr>
          <p:nvPr/>
        </p:nvSpPr>
        <p:spPr bwMode="auto">
          <a:xfrm>
            <a:off x="0" y="5622925"/>
            <a:ext cx="92519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>
                <a:latin typeface="Monotype Corsiva" pitchFamily="66" charset="0"/>
              </a:rPr>
              <a:t>Проритий в 1859 – 1869рр. через Суецький перешийок і з'єднує Червоне та Середземне моря. Довжина каналу: 161км., глибина – до 16м., ширина від116 до 312м. Скоротив шлях із Європи до Індії на 8 000 км.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5" descr="14-redsea-div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642938"/>
            <a:ext cx="3819525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4" descr="15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5" y="571500"/>
            <a:ext cx="4205288" cy="297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6" descr="763eb9cd2e5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6463" y="3716338"/>
            <a:ext cx="4176712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Прямоугольник 4"/>
          <p:cNvSpPr>
            <a:spLocks noChangeArrowheads="1"/>
          </p:cNvSpPr>
          <p:nvPr/>
        </p:nvSpPr>
        <p:spPr bwMode="auto">
          <a:xfrm>
            <a:off x="-252413" y="5153025"/>
            <a:ext cx="5111751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Monotype Corsiva" pitchFamily="66" charset="0"/>
              </a:rPr>
              <a:t>Одне із самих </a:t>
            </a:r>
          </a:p>
          <a:p>
            <a:pPr algn="ctr"/>
            <a:r>
              <a:rPr lang="ru-RU" sz="2400">
                <a:latin typeface="Monotype Corsiva" pitchFamily="66" charset="0"/>
              </a:rPr>
              <a:t>теплих (до +32С) і</a:t>
            </a:r>
          </a:p>
          <a:p>
            <a:pPr algn="ctr"/>
            <a:r>
              <a:rPr lang="ru-RU" sz="2400">
                <a:latin typeface="Monotype Corsiva" pitchFamily="66" charset="0"/>
              </a:rPr>
              <a:t> солоних (38-42</a:t>
            </a:r>
            <a:r>
              <a:rPr lang="ru-RU" sz="2400">
                <a:latin typeface="Monotype Corsiva" pitchFamily="66" charset="0"/>
                <a:cs typeface="Arial" charset="0"/>
              </a:rPr>
              <a:t>‰) </a:t>
            </a:r>
          </a:p>
          <a:p>
            <a:pPr algn="ctr"/>
            <a:r>
              <a:rPr lang="ru-RU" sz="2400">
                <a:latin typeface="Monotype Corsiva" pitchFamily="66" charset="0"/>
                <a:cs typeface="Arial" charset="0"/>
              </a:rPr>
              <a:t>морів світу.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239713"/>
            <a:ext cx="5621338" cy="499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96850" y="5229225"/>
            <a:ext cx="87852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1600" i="1" dirty="0" smtClean="0">
                <a:latin typeface="+mn-lt"/>
              </a:rPr>
              <a:t>(</a:t>
            </a:r>
            <a:r>
              <a:rPr lang="uk-UA" sz="1600" i="1" dirty="0" smtClean="0">
                <a:latin typeface="+mn-lt"/>
              </a:rPr>
              <a:t>араб.</a:t>
            </a:r>
            <a:r>
              <a:rPr lang="vi-VN" sz="1600" i="1" dirty="0">
                <a:latin typeface="+mn-lt"/>
              </a:rPr>
              <a:t> </a:t>
            </a:r>
            <a:r>
              <a:rPr lang="vi-VN" sz="1600" i="1" dirty="0" smtClean="0">
                <a:latin typeface="+mn-lt"/>
              </a:rPr>
              <a:t>—</a:t>
            </a:r>
            <a:r>
              <a:rPr lang="uk-UA" sz="1600" i="1" dirty="0" smtClean="0">
                <a:latin typeface="+mn-lt"/>
              </a:rPr>
              <a:t> «ворота сліз(скорботи</a:t>
            </a:r>
            <a:r>
              <a:rPr lang="vi-VN" sz="1600" i="1" dirty="0" smtClean="0">
                <a:latin typeface="+mn-lt"/>
              </a:rPr>
              <a:t>)»)</a:t>
            </a:r>
            <a:r>
              <a:rPr lang="en-US" sz="1600" i="1" dirty="0">
                <a:latin typeface="Monotype Corsiva" pitchFamily="66" charset="0"/>
              </a:rPr>
              <a:t> — </a:t>
            </a:r>
            <a:endParaRPr lang="ru-RU" sz="1600" i="1" dirty="0"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i="1" dirty="0" smtClean="0">
                <a:latin typeface="+mn-lt"/>
              </a:rPr>
              <a:t>Протока між</a:t>
            </a:r>
            <a:r>
              <a:rPr lang="vi-VN" sz="1600" i="1" dirty="0" smtClean="0">
                <a:latin typeface="+mn-lt"/>
              </a:rPr>
              <a:t> </a:t>
            </a:r>
            <a:r>
              <a:rPr lang="uk-UA" sz="1600" i="1" dirty="0" smtClean="0">
                <a:latin typeface="+mn-lt"/>
              </a:rPr>
              <a:t>південно-західним краєм </a:t>
            </a:r>
            <a:r>
              <a:rPr lang="vi-VN" sz="1600" i="1" dirty="0">
                <a:latin typeface="+mn-lt"/>
              </a:rPr>
              <a:t>Арав</a:t>
            </a:r>
            <a:r>
              <a:rPr lang="uk-UA" sz="1600" i="1" dirty="0">
                <a:latin typeface="+mn-lt"/>
              </a:rPr>
              <a:t>і</a:t>
            </a:r>
            <a:r>
              <a:rPr lang="vi-VN" sz="1600" i="1" dirty="0">
                <a:latin typeface="+mn-lt"/>
              </a:rPr>
              <a:t>йс</a:t>
            </a:r>
            <a:r>
              <a:rPr lang="uk-UA" sz="1600" i="1" dirty="0">
                <a:latin typeface="+mn-lt"/>
              </a:rPr>
              <a:t>ь</a:t>
            </a:r>
            <a:r>
              <a:rPr lang="vi-VN" sz="1600" i="1" dirty="0">
                <a:latin typeface="+mn-lt"/>
              </a:rPr>
              <a:t>кого </a:t>
            </a:r>
            <a:r>
              <a:rPr lang="uk-UA" sz="1600" i="1" dirty="0" smtClean="0">
                <a:latin typeface="+mn-lt"/>
              </a:rPr>
              <a:t>півострова та Африкою</a:t>
            </a:r>
            <a:r>
              <a:rPr lang="ru-RU" sz="1600" i="1" dirty="0" smtClean="0">
                <a:latin typeface="Monotype Corsiva" pitchFamily="66" charset="0"/>
              </a:rPr>
              <a:t>. </a:t>
            </a:r>
            <a:r>
              <a:rPr lang="uk-UA" sz="1600" i="1" dirty="0">
                <a:latin typeface="+mn-lt"/>
              </a:rPr>
              <a:t>З'єднує</a:t>
            </a:r>
            <a:r>
              <a:rPr lang="vi-VN" sz="1600" i="1" dirty="0">
                <a:latin typeface="+mn-lt"/>
              </a:rPr>
              <a:t> </a:t>
            </a:r>
            <a:r>
              <a:rPr lang="uk-UA" sz="1600" i="1" dirty="0">
                <a:latin typeface="+mn-lt"/>
              </a:rPr>
              <a:t>Червоне</a:t>
            </a:r>
            <a:r>
              <a:rPr lang="vi-VN" sz="1600" i="1" dirty="0">
                <a:latin typeface="+mn-lt"/>
              </a:rPr>
              <a:t> </a:t>
            </a:r>
            <a:r>
              <a:rPr lang="uk-UA" sz="1600" i="1" dirty="0" smtClean="0">
                <a:latin typeface="+mn-lt"/>
              </a:rPr>
              <a:t>море з</a:t>
            </a:r>
            <a:r>
              <a:rPr lang="vi-VN" sz="1600" i="1" dirty="0" smtClean="0">
                <a:latin typeface="+mn-lt"/>
              </a:rPr>
              <a:t> </a:t>
            </a:r>
            <a:r>
              <a:rPr lang="uk-UA" sz="1600" i="1" dirty="0" smtClean="0">
                <a:latin typeface="+mn-lt"/>
              </a:rPr>
              <a:t>Аденською затокою Аравійського моря</a:t>
            </a:r>
            <a:r>
              <a:rPr lang="vi-VN" sz="1600" i="1" dirty="0" smtClean="0">
                <a:latin typeface="+mn-lt"/>
              </a:rPr>
              <a:t>.</a:t>
            </a:r>
            <a:endParaRPr lang="ru-RU" sz="1600" i="1" dirty="0">
              <a:latin typeface="Monotype Corsiva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78455" y="438498"/>
            <a:ext cx="2952328" cy="2541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6" descr="Картинка 2 из 5987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651" y="714375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8" descr="Картинка 19 из 6834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14838" y="714375"/>
            <a:ext cx="4357687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10" descr="Картинка 84 из 6834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625" y="3714750"/>
            <a:ext cx="3786188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414838" y="4652963"/>
            <a:ext cx="4572000" cy="15700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Monotype Corsiva" pitchFamily="66" charset="0"/>
              </a:rPr>
              <a:t>Затока </a:t>
            </a:r>
            <a:r>
              <a:rPr lang="ru-RU" sz="2400" dirty="0" err="1">
                <a:latin typeface="Monotype Corsiva" pitchFamily="66" charset="0"/>
              </a:rPr>
              <a:t>має</a:t>
            </a:r>
            <a:r>
              <a:rPr lang="ru-RU" sz="2400" dirty="0">
                <a:latin typeface="Monotype Corsiva" pitchFamily="66" charset="0"/>
              </a:rPr>
              <a:t> </a:t>
            </a:r>
            <a:r>
              <a:rPr lang="ru-RU" sz="2400" dirty="0" err="1">
                <a:latin typeface="Monotype Corsiva" pitchFamily="66" charset="0"/>
              </a:rPr>
              <a:t>велике</a:t>
            </a:r>
            <a:r>
              <a:rPr lang="ru-RU" sz="2400" dirty="0">
                <a:latin typeface="Monotype Corsiva" pitchFamily="66" charset="0"/>
              </a:rPr>
              <a:t> </a:t>
            </a:r>
            <a:r>
              <a:rPr lang="ru-RU" sz="2400" dirty="0" err="1">
                <a:latin typeface="Monotype Corsiva" pitchFamily="66" charset="0"/>
              </a:rPr>
              <a:t>економічне</a:t>
            </a:r>
            <a:r>
              <a:rPr lang="ru-RU" sz="2400" dirty="0">
                <a:latin typeface="Monotype Corsiva" pitchFamily="66" charset="0"/>
              </a:rPr>
              <a:t> </a:t>
            </a:r>
            <a:r>
              <a:rPr lang="ru-RU" sz="2400" dirty="0" err="1">
                <a:latin typeface="Monotype Corsiva" pitchFamily="66" charset="0"/>
              </a:rPr>
              <a:t>значення</a:t>
            </a:r>
            <a:r>
              <a:rPr lang="ru-RU" sz="2400" dirty="0">
                <a:latin typeface="Monotype Corsiva" pitchFamily="66" charset="0"/>
              </a:rPr>
              <a:t> як </a:t>
            </a:r>
            <a:r>
              <a:rPr lang="ru-RU" sz="2400" dirty="0" err="1">
                <a:latin typeface="Monotype Corsiva" pitchFamily="66" charset="0"/>
              </a:rPr>
              <a:t>водний</a:t>
            </a:r>
            <a:r>
              <a:rPr lang="ru-RU" sz="2400" dirty="0">
                <a:latin typeface="Monotype Corsiva" pitchFamily="66" charset="0"/>
              </a:rPr>
              <a:t> шлях для </a:t>
            </a:r>
            <a:r>
              <a:rPr lang="ru-RU" sz="2400" dirty="0" err="1">
                <a:latin typeface="Monotype Corsiva" pitchFamily="66" charset="0"/>
              </a:rPr>
              <a:t>транспортування</a:t>
            </a:r>
            <a:r>
              <a:rPr lang="ru-RU" sz="2400" dirty="0"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нафти</a:t>
            </a:r>
            <a:r>
              <a:rPr lang="ru-RU" sz="2400" dirty="0">
                <a:latin typeface="Monotype Corsiva" pitchFamily="66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latin typeface="Monotype Corsiva" pitchFamily="66" charset="0"/>
              </a:rPr>
              <a:t>із</a:t>
            </a:r>
            <a:r>
              <a:rPr lang="ru-RU" sz="2400" dirty="0">
                <a:latin typeface="Monotype Corsiva" pitchFamily="66" charset="0"/>
              </a:rPr>
              <a:t> </a:t>
            </a:r>
            <a:r>
              <a:rPr lang="ru-RU" sz="2400" dirty="0" err="1">
                <a:latin typeface="Monotype Corsiva" pitchFamily="66" charset="0"/>
              </a:rPr>
              <a:t>Перської</a:t>
            </a:r>
            <a:r>
              <a:rPr lang="ru-RU" sz="2400" dirty="0">
                <a:latin typeface="Monotype Corsiva" pitchFamily="66" charset="0"/>
              </a:rPr>
              <a:t> затоки у </a:t>
            </a:r>
            <a:r>
              <a:rPr lang="ru-RU" sz="2400" dirty="0" err="1">
                <a:latin typeface="Monotype Corsiva" pitchFamily="66" charset="0"/>
              </a:rPr>
              <a:t>Європу</a:t>
            </a:r>
            <a:r>
              <a:rPr lang="ru-RU" sz="2400" dirty="0">
                <a:latin typeface="Monotype Corsiva" pitchFamily="66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2564904"/>
            <a:ext cx="936104" cy="216024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Сомалі </a:t>
            </a:r>
            <a:endParaRPr lang="uk-UA" dirty="0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509588" y="2591193"/>
            <a:ext cx="1182092" cy="189735"/>
          </a:xfrm>
          <a:prstGeom prst="flowChartProcess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Ефіопія </a:t>
            </a:r>
            <a:endParaRPr lang="uk-UA" dirty="0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2969822" y="1772816"/>
            <a:ext cx="1044116" cy="288032"/>
          </a:xfrm>
          <a:prstGeom prst="flowChartProcess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975307"/>
            <a:ext cx="720080" cy="36004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100" dirty="0" smtClean="0"/>
              <a:t>Червоне море</a:t>
            </a:r>
            <a:endParaRPr lang="uk-UA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6" descr="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620713"/>
            <a:ext cx="3927475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7" descr="Фотогалерея Сомали. Фото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5" y="3714750"/>
            <a:ext cx="39528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Прямоугольник 4"/>
          <p:cNvSpPr>
            <a:spLocks noChangeArrowheads="1"/>
          </p:cNvSpPr>
          <p:nvPr/>
        </p:nvSpPr>
        <p:spPr bwMode="auto">
          <a:xfrm>
            <a:off x="149225" y="3905250"/>
            <a:ext cx="45720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ru-RU" sz="2400">
                <a:latin typeface="Monotype Corsiva" pitchFamily="66" charset="0"/>
              </a:rPr>
              <a:t>Завдяки характерній формі,інколи називають «Африканський ріг» (нагадує ріг носорога), або  «зуб»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3456384" cy="309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6" descr="51947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716338"/>
            <a:ext cx="3743325" cy="28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4" descr="16230990002bc4e586dd988d05734370df7423aa4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8" y="785813"/>
            <a:ext cx="4530725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785812"/>
            <a:ext cx="3600078" cy="280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404664"/>
            <a:ext cx="4135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i="1" dirty="0" smtClean="0"/>
              <a:t>Омиває східне узбережжя материка</a:t>
            </a:r>
            <a:endParaRPr lang="uk-UA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6" descr="5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068638"/>
            <a:ext cx="4608512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4" descr="300px-Satellite_image_of_Madagascar_in_September_2003"/>
          <p:cNvPicPr>
            <a:picLocks noChangeAspect="1" noChangeArrowheads="1"/>
          </p:cNvPicPr>
          <p:nvPr/>
        </p:nvPicPr>
        <p:blipFill>
          <a:blip r:embed="rId3">
            <a:lum bright="12000" contrast="12000"/>
          </a:blip>
          <a:srcRect/>
          <a:stretch>
            <a:fillRect/>
          </a:stretch>
        </p:blipFill>
        <p:spPr bwMode="auto">
          <a:xfrm>
            <a:off x="5795963" y="692150"/>
            <a:ext cx="2857500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Прямоугольник 3"/>
          <p:cNvSpPr>
            <a:spLocks noChangeArrowheads="1"/>
          </p:cNvSpPr>
          <p:nvPr/>
        </p:nvSpPr>
        <p:spPr bwMode="auto">
          <a:xfrm>
            <a:off x="107950" y="709613"/>
            <a:ext cx="5075238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>
                <a:latin typeface="Monotype Corsiva" pitchFamily="66" charset="0"/>
              </a:rPr>
              <a:t>Четвертий за величинною острів Землі.</a:t>
            </a:r>
          </a:p>
          <a:p>
            <a:pPr algn="ctr">
              <a:spcBef>
                <a:spcPct val="50000"/>
              </a:spcBef>
            </a:pPr>
            <a:r>
              <a:rPr lang="ru-RU" sz="2400">
                <a:latin typeface="Monotype Corsiva" pitchFamily="66" charset="0"/>
              </a:rPr>
              <a:t>Площа 59 000км</a:t>
            </a:r>
            <a:r>
              <a:rPr lang="ru-RU" sz="2400" baseline="30000">
                <a:latin typeface="Monotype Corsiva" pitchFamily="66" charset="0"/>
              </a:rPr>
              <a:t>2</a:t>
            </a:r>
          </a:p>
          <a:p>
            <a:pPr algn="ctr">
              <a:spcBef>
                <a:spcPct val="50000"/>
              </a:spcBef>
            </a:pPr>
            <a:r>
              <a:rPr lang="ru-RU" sz="2400">
                <a:latin typeface="Monotype Corsiva" pitchFamily="66" charset="0"/>
              </a:rPr>
              <a:t>Відділений від материка Мозамбіцькою протокою.</a:t>
            </a:r>
            <a:endParaRPr lang="ru-RU" sz="240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4" descr="f_55381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765175"/>
            <a:ext cx="4138612" cy="547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5" descr="176825035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0" y="785813"/>
            <a:ext cx="3887788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Прямоугольник 4"/>
          <p:cNvSpPr>
            <a:spLocks noChangeArrowheads="1"/>
          </p:cNvSpPr>
          <p:nvPr/>
        </p:nvSpPr>
        <p:spPr bwMode="auto">
          <a:xfrm>
            <a:off x="4516438" y="4797425"/>
            <a:ext cx="4572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Monotype Corsiva" pitchFamily="66" charset="0"/>
              </a:rPr>
              <a:t>Назва походить від імені </a:t>
            </a:r>
            <a:r>
              <a:rPr lang="ru-RU" sz="2800">
                <a:solidFill>
                  <a:srgbClr val="C00000"/>
                </a:solidFill>
                <a:latin typeface="Monotype Corsiva" pitchFamily="66" charset="0"/>
              </a:rPr>
              <a:t>титана Атласа (Атланта) в грецькій міфології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endParaRPr lang="ru-RU" dirty="0" smtClean="0"/>
          </a:p>
        </p:txBody>
      </p:sp>
      <p:pic>
        <p:nvPicPr>
          <p:cNvPr id="14339" name="Picture 4" descr="C:\Documents and Settings\Евгений\Мои документы\Мои документы\Новая папка\Sahara_Desert_Morocco_1152x864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42988" y="5805488"/>
            <a:ext cx="6599237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b="1" i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Материк контрастів</a:t>
            </a:r>
            <a:endParaRPr lang="ru-RU" sz="4400" b="1" i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4341" name="TextBox 5"/>
          <p:cNvSpPr txBox="1">
            <a:spLocks noChangeArrowheads="1"/>
          </p:cNvSpPr>
          <p:nvPr/>
        </p:nvSpPr>
        <p:spPr bwMode="auto">
          <a:xfrm>
            <a:off x="0" y="115888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4400" b="1" i="1" dirty="0">
                <a:latin typeface="Cambria" pitchFamily="18" charset="0"/>
              </a:rPr>
              <a:t>                 </a:t>
            </a:r>
            <a:r>
              <a:rPr lang="en-US" sz="6000" b="1" i="1" dirty="0">
                <a:latin typeface="Perpetua" pitchFamily="18" charset="0"/>
              </a:rPr>
              <a:t>Terra incognita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4788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Мотивація. Вправа «вгадай материк»</a:t>
            </a:r>
            <a:r>
              <a:rPr lang="uk-UA" b="1" dirty="0" smtClean="0"/>
              <a:t> </a:t>
            </a:r>
            <a:endParaRPr lang="uk-U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 descr="http://c4.8b.40.storage.ngs.ru/0daa2f7502bd88ac877fb95f24fe87c9/bd731ce8415f32ae72045e16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" y="3862388"/>
            <a:ext cx="3944938" cy="2909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4" name="Picture 9" descr="Картинка 5 из 120827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60975" y="80963"/>
            <a:ext cx="3857625" cy="2887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5" name="Picture 7" descr="Картинка 2 из 120827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07013" y="3938588"/>
            <a:ext cx="3786187" cy="2833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43013" name="Прямоугольник 5"/>
          <p:cNvSpPr>
            <a:spLocks noChangeArrowheads="1"/>
          </p:cNvSpPr>
          <p:nvPr/>
        </p:nvSpPr>
        <p:spPr bwMode="auto">
          <a:xfrm>
            <a:off x="2286000" y="3105150"/>
            <a:ext cx="4572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Monotype Corsiva" pitchFamily="66" charset="0"/>
              </a:rPr>
              <a:t>Архіпелаг складається із чотирьох великих і багатьох  дрібних островів.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80963"/>
            <a:ext cx="4161160" cy="2887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800" y="80963"/>
            <a:ext cx="3225056" cy="971773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Атлантичний океан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4" descr="gilbraltarphot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508" y="567888"/>
            <a:ext cx="8497888" cy="588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5" descr="map05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4163" y="549275"/>
            <a:ext cx="3459162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580112" y="685037"/>
            <a:ext cx="2088232" cy="288032"/>
          </a:xfrm>
          <a:prstGeom prst="rect">
            <a:avLst/>
          </a:prstGeom>
          <a:solidFill>
            <a:srgbClr val="838D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</a:rPr>
              <a:t>Гібралтарська протока</a:t>
            </a:r>
            <a:endParaRPr lang="uk-UA" sz="1400" dirty="0">
              <a:solidFill>
                <a:schemeClr val="tx1"/>
              </a:solidFill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331640" y="3717032"/>
            <a:ext cx="1728192" cy="286643"/>
          </a:xfrm>
          <a:prstGeom prst="flowChartAlternateProcess">
            <a:avLst/>
          </a:prstGeom>
          <a:solidFill>
            <a:srgbClr val="6C7B7E"/>
          </a:solidFill>
          <a:ln>
            <a:solidFill>
              <a:srgbClr val="6C7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i="1" dirty="0" smtClean="0"/>
              <a:t>?</a:t>
            </a:r>
            <a:endParaRPr lang="uk-UA" sz="2400" b="1" i="1" dirty="0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1043608" y="4581128"/>
            <a:ext cx="1728192" cy="360040"/>
          </a:xfrm>
          <a:prstGeom prst="flowChartProcess">
            <a:avLst/>
          </a:prstGeom>
          <a:solidFill>
            <a:schemeClr val="bg1">
              <a:lumMod val="50000"/>
            </a:schemeClr>
          </a:solidFill>
          <a:ln>
            <a:solidFill>
              <a:srgbClr val="6C7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Піренейський п-ів</a:t>
            </a:r>
            <a:endParaRPr lang="uk-UA" dirty="0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3491880" y="5229200"/>
            <a:ext cx="1656184" cy="288032"/>
          </a:xfrm>
          <a:prstGeom prst="flowChartProcess">
            <a:avLst/>
          </a:prstGeom>
          <a:solidFill>
            <a:schemeClr val="bg1">
              <a:lumMod val="50000"/>
            </a:schemeClr>
          </a:solidFill>
          <a:ln>
            <a:solidFill>
              <a:srgbClr val="6C7B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Африка </a:t>
            </a:r>
            <a:endParaRPr lang="uk-UA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683568" y="5733256"/>
            <a:ext cx="1728192" cy="504056"/>
          </a:xfrm>
          <a:prstGeom prst="flowChartProcess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Атлантичний океан</a:t>
            </a:r>
            <a:endParaRPr lang="uk-UA" dirty="0"/>
          </a:p>
        </p:txBody>
      </p:sp>
      <p:sp>
        <p:nvSpPr>
          <p:cNvPr id="8" name="Параллелограмм 7"/>
          <p:cNvSpPr/>
          <p:nvPr/>
        </p:nvSpPr>
        <p:spPr>
          <a:xfrm rot="1040706">
            <a:off x="3885376" y="3248285"/>
            <a:ext cx="1368152" cy="1224136"/>
          </a:xfrm>
          <a:prstGeom prst="parallelogram">
            <a:avLst>
              <a:gd name="adj" fmla="val 57119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656" y="-4047"/>
            <a:ext cx="9226656" cy="6919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0707" y="1844824"/>
            <a:ext cx="6644190" cy="212365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Як </a:t>
            </a:r>
            <a:r>
              <a:rPr lang="uk-UA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впливає</a:t>
            </a:r>
            <a:r>
              <a:rPr lang="ru-RU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 </a:t>
            </a:r>
            <a:r>
              <a:rPr lang="uk-UA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географічне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 </a:t>
            </a:r>
            <a:r>
              <a:rPr lang="uk-UA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положення</a:t>
            </a:r>
            <a:r>
              <a:rPr lang="ru-RU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 </a:t>
            </a:r>
            <a:r>
              <a:rPr lang="ru-RU" sz="4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на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Природу материка?</a:t>
            </a:r>
            <a:endParaRPr lang="ru-RU" sz="4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Box 2"/>
          <p:cNvSpPr txBox="1">
            <a:spLocks noChangeArrowheads="1"/>
          </p:cNvSpPr>
          <p:nvPr/>
        </p:nvSpPr>
        <p:spPr bwMode="auto">
          <a:xfrm>
            <a:off x="107950" y="549275"/>
            <a:ext cx="903605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3200" b="1" dirty="0">
                <a:solidFill>
                  <a:schemeClr val="accent1"/>
                </a:solidFill>
                <a:latin typeface="Cambria" pitchFamily="18" charset="0"/>
              </a:rPr>
              <a:t>Висновки</a:t>
            </a:r>
            <a:r>
              <a:rPr lang="uk-UA" sz="3200" dirty="0">
                <a:solidFill>
                  <a:schemeClr val="accent1"/>
                </a:solidFill>
                <a:latin typeface="Cambria" pitchFamily="18" charset="0"/>
              </a:rPr>
              <a:t>:</a:t>
            </a:r>
          </a:p>
          <a:p>
            <a:r>
              <a:rPr lang="uk-UA" sz="2800" dirty="0">
                <a:solidFill>
                  <a:srgbClr val="0070C0"/>
                </a:solidFill>
                <a:latin typeface="Cambria" pitchFamily="18" charset="0"/>
              </a:rPr>
              <a:t>Так як його перетинають тропіки - в цих районах клімат жаркий і сухий, багато пустель з бідною рослинністю та відсутністю рік</a:t>
            </a:r>
            <a:r>
              <a:rPr lang="uk-UA" sz="2800" dirty="0" smtClean="0">
                <a:solidFill>
                  <a:srgbClr val="0070C0"/>
                </a:solidFill>
                <a:latin typeface="Cambria" pitchFamily="18" charset="0"/>
              </a:rPr>
              <a:t>.</a:t>
            </a:r>
          </a:p>
          <a:p>
            <a:endParaRPr lang="uk-UA" sz="2800" dirty="0">
              <a:solidFill>
                <a:srgbClr val="0070C0"/>
              </a:solidFill>
              <a:latin typeface="Cambria" pitchFamily="18" charset="0"/>
            </a:endParaRPr>
          </a:p>
          <a:p>
            <a:r>
              <a:rPr lang="uk-UA" sz="2800" dirty="0" smtClean="0">
                <a:solidFill>
                  <a:srgbClr val="0070C0"/>
                </a:solidFill>
                <a:latin typeface="Cambria" pitchFamily="18" charset="0"/>
              </a:rPr>
              <a:t>Так </a:t>
            </a:r>
            <a:r>
              <a:rPr lang="uk-UA" sz="2800" dirty="0">
                <a:solidFill>
                  <a:srgbClr val="0070C0"/>
                </a:solidFill>
                <a:latin typeface="Cambria" pitchFamily="18" charset="0"/>
              </a:rPr>
              <a:t>як материк перетинає екватор, то частина території має вологий та жаркий клімат,тварини і рослини теплолюбні, ріки незамерзаючі.</a:t>
            </a:r>
          </a:p>
          <a:p>
            <a:endParaRPr lang="uk-UA" sz="2800" dirty="0">
              <a:solidFill>
                <a:srgbClr val="0070C0"/>
              </a:solidFill>
              <a:latin typeface="Cambria" pitchFamily="18" charset="0"/>
            </a:endParaRPr>
          </a:p>
          <a:p>
            <a:r>
              <a:rPr lang="uk-UA" sz="2800" dirty="0" smtClean="0">
                <a:solidFill>
                  <a:srgbClr val="0070C0"/>
                </a:solidFill>
                <a:latin typeface="Cambria" pitchFamily="18" charset="0"/>
              </a:rPr>
              <a:t>На </a:t>
            </a:r>
            <a:r>
              <a:rPr lang="uk-UA" sz="2800" dirty="0">
                <a:solidFill>
                  <a:srgbClr val="0070C0"/>
                </a:solidFill>
                <a:latin typeface="Cambria" pitchFamily="18" charset="0"/>
              </a:rPr>
              <a:t>особливості природи прибережних територій значний вплив мають течії</a:t>
            </a:r>
            <a:r>
              <a:rPr lang="uk-UA" sz="2800" dirty="0" smtClean="0">
                <a:solidFill>
                  <a:srgbClr val="0070C0"/>
                </a:solidFill>
                <a:latin typeface="Cambria" pitchFamily="18" charset="0"/>
              </a:rPr>
              <a:t>.</a:t>
            </a:r>
          </a:p>
          <a:p>
            <a:endParaRPr lang="ru-RU" sz="2800" dirty="0">
              <a:solidFill>
                <a:srgbClr val="0070C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650" y="549275"/>
            <a:ext cx="7345363" cy="28623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uk-UA" sz="2000" dirty="0">
                <a:solidFill>
                  <a:schemeClr val="accent1"/>
                </a:solidFill>
                <a:latin typeface="Cambria" pitchFamily="18" charset="0"/>
              </a:rPr>
              <a:t>Завдання додому:</a:t>
            </a:r>
          </a:p>
          <a:p>
            <a:endParaRPr lang="uk-UA" sz="2000" dirty="0">
              <a:solidFill>
                <a:schemeClr val="accent1"/>
              </a:solidFill>
              <a:latin typeface="Cambria" pitchFamily="18" charset="0"/>
            </a:endParaRPr>
          </a:p>
          <a:p>
            <a:pPr>
              <a:buFontTx/>
              <a:buAutoNum type="arabicPeriod"/>
            </a:pPr>
            <a:r>
              <a:rPr lang="uk-UA" sz="2000" dirty="0">
                <a:latin typeface="Cambria" pitchFamily="18" charset="0"/>
              </a:rPr>
              <a:t>Опрацювати матеріал підручника</a:t>
            </a:r>
          </a:p>
          <a:p>
            <a:pPr>
              <a:buFontTx/>
              <a:buAutoNum type="arabicPeriod"/>
            </a:pPr>
            <a:endParaRPr lang="uk-UA" sz="2000" dirty="0">
              <a:latin typeface="Cambria" pitchFamily="18" charset="0"/>
            </a:endParaRPr>
          </a:p>
          <a:p>
            <a:pPr>
              <a:buFontTx/>
              <a:buAutoNum type="arabicPeriod"/>
            </a:pPr>
            <a:r>
              <a:rPr lang="uk-UA" sz="2000" dirty="0">
                <a:latin typeface="Cambria" pitchFamily="18" charset="0"/>
              </a:rPr>
              <a:t>Нанести на карту об'єкти географічної номенклатури.</a:t>
            </a:r>
          </a:p>
          <a:p>
            <a:pPr>
              <a:buFontTx/>
              <a:buAutoNum type="arabicPeriod"/>
            </a:pPr>
            <a:endParaRPr lang="uk-UA" sz="2000" dirty="0">
              <a:latin typeface="Cambria" pitchFamily="18" charset="0"/>
            </a:endParaRPr>
          </a:p>
          <a:p>
            <a:endParaRPr lang="uk-UA" sz="2000" dirty="0">
              <a:latin typeface="Cambria" pitchFamily="18" charset="0"/>
            </a:endParaRPr>
          </a:p>
          <a:p>
            <a:r>
              <a:rPr lang="uk-UA" sz="2000" dirty="0" smtClean="0">
                <a:latin typeface="Cambria" pitchFamily="18" charset="0"/>
              </a:rPr>
              <a:t>3.Підготувати </a:t>
            </a:r>
            <a:r>
              <a:rPr lang="uk-UA" sz="2000" dirty="0">
                <a:latin typeface="Cambria" pitchFamily="18" charset="0"/>
              </a:rPr>
              <a:t>повідомлення про</a:t>
            </a:r>
          </a:p>
          <a:p>
            <a:r>
              <a:rPr lang="uk-UA" sz="2000" dirty="0">
                <a:latin typeface="Cambria" pitchFamily="18" charset="0"/>
              </a:rPr>
              <a:t>         д</a:t>
            </a:r>
            <a:r>
              <a:rPr lang="uk-UA" sz="2000" dirty="0"/>
              <a:t>о</a:t>
            </a:r>
            <a:r>
              <a:rPr lang="uk-UA" sz="2000" dirty="0">
                <a:latin typeface="Cambria" pitchFamily="18" charset="0"/>
              </a:rPr>
              <a:t>слідників   Африки</a:t>
            </a:r>
            <a:endParaRPr lang="ru-RU" sz="2000" dirty="0">
              <a:latin typeface="Cambria" pitchFamily="18" charset="0"/>
            </a:endParaRPr>
          </a:p>
        </p:txBody>
      </p:sp>
      <p:sp>
        <p:nvSpPr>
          <p:cNvPr id="49154" name="Прямоугольник 3"/>
          <p:cNvSpPr>
            <a:spLocks noChangeArrowheads="1"/>
          </p:cNvSpPr>
          <p:nvPr/>
        </p:nvSpPr>
        <p:spPr bwMode="auto">
          <a:xfrm>
            <a:off x="5219700" y="1196975"/>
            <a:ext cx="6556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latin typeface="Cambria" pitchFamily="18" charset="0"/>
              </a:rPr>
              <a:t> §13.</a:t>
            </a:r>
          </a:p>
          <a:p>
            <a:endParaRPr lang="ru-RU" dirty="0">
              <a:latin typeface="Cambria" pitchFamily="18" charset="0"/>
            </a:endParaRPr>
          </a:p>
        </p:txBody>
      </p:sp>
      <p:pic>
        <p:nvPicPr>
          <p:cNvPr id="1026" name="Picture 2" descr="https://encrypted-tbn2.gstatic.com/images?q=tbn:ANd9GcRJiD0ZqGm7S9IgoM9NJk6QnWKX9i4OoGaplk4IJa0l14bg8YNC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6084168" y="2780928"/>
            <a:ext cx="2553740" cy="377150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Documents and Settings\Евгений\Мои документы\Мои документы\Новая папка\429453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Documents and Settings\Евгений\Мои документы\Мои документы\Новая папка\baobab1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&amp;scy;&amp;acy;&amp;vcy;&amp;acy;&amp;ncy;&amp;ncy;&amp;acy;, Afric animality, &amp;zcy;&amp;iecy;&amp;bcy;&amp;rcy;&amp;ycy;, &amp;acy;&amp;fcy;&amp;rcy;&amp;icy;&amp;kcy;&amp;acy;, &amp;pcy;&amp;iecy;&amp;jcy;&amp;zcy;&amp;acy;&amp;zhcy;, &amp;zhcy;&amp;icy;&amp;vcy;&amp;ocy;&amp;tcy;&amp;ncy;&amp;ycy;&amp;iecy;, zebra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463"/>
            <a:ext cx="9144000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 descr="C:\Documents and Settings\Евгений\Мои документы\Мои документы\Новая папка\111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Documents and Settings\Евгений\Мои документы\Мои документы\Новая папка\55138245_tanganyika_mahale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Documents and Settings\Евгений\Мои документы\Мои документы\Новая папка\victoriafalls-encarta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 descr="C:\Documents and Settings\Евгений\Мои документы\Мои документы\Новая папка\untitled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954338"/>
            <a:ext cx="9144000" cy="390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C:\Documents and Settings\Евгений\Мои документы\Мои документы\Новая папка\11128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5875"/>
            <a:ext cx="4548188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9" descr="5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6300" y="15875"/>
            <a:ext cx="4429125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535</TotalTime>
  <Words>682</Words>
  <Application>Microsoft Office PowerPoint</Application>
  <PresentationFormat>Экран (4:3)</PresentationFormat>
  <Paragraphs>168</Paragraphs>
  <Slides>35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Справедливость</vt:lpstr>
      <vt:lpstr>Презентация PowerPoint</vt:lpstr>
      <vt:lpstr>Тип уроку: вивчення нового матеріалу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 вивчення материка</vt:lpstr>
      <vt:lpstr>          План характеристики географічного положення материка</vt:lpstr>
      <vt:lpstr>S=30,3 млн км² (1/5 суходолу) </vt:lpstr>
      <vt:lpstr>Презентация PowerPoint</vt:lpstr>
      <vt:lpstr>особливості берегової лінії  Африки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57</cp:revision>
  <dcterms:modified xsi:type="dcterms:W3CDTF">2013-11-29T18:45:11Z</dcterms:modified>
</cp:coreProperties>
</file>